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8" r:id="rId2"/>
    <p:sldId id="277" r:id="rId3"/>
    <p:sldId id="287" r:id="rId4"/>
    <p:sldId id="288" r:id="rId5"/>
    <p:sldId id="289" r:id="rId6"/>
    <p:sldId id="290" r:id="rId7"/>
    <p:sldId id="291" r:id="rId8"/>
    <p:sldId id="292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2" autoAdjust="0"/>
    <p:restoredTop sz="82981" autoAdjust="0"/>
  </p:normalViewPr>
  <p:slideViewPr>
    <p:cSldViewPr snapToGrid="0">
      <p:cViewPr varScale="1">
        <p:scale>
          <a:sx n="95" d="100"/>
          <a:sy n="95" d="100"/>
        </p:scale>
        <p:origin x="11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4A27E-0616-4011-9327-0CE1DF927588}" type="datetimeFigureOut">
              <a:rPr lang="ru-RU" smtClean="0"/>
              <a:t>24.07.2024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1B04E-1726-4FE3-8902-395AC03ABD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6023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B04E-1726-4FE3-8902-395AC03ABD9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85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B04E-1726-4FE3-8902-395AC03ABD9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9096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B04E-1726-4FE3-8902-395AC03ABD9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5095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B04E-1726-4FE3-8902-395AC03ABD9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245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B04E-1726-4FE3-8902-395AC03ABD9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631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B04E-1726-4FE3-8902-395AC03ABD9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5543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B04E-1726-4FE3-8902-395AC03ABD9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8256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B04E-1726-4FE3-8902-395AC03ABD9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0520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4F679-B95D-4486-BCED-CC1AD31D58C0}" type="datetimeFigureOut">
              <a:rPr lang="ru-RU" smtClean="0"/>
              <a:t>24.07.2024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7885-A46E-4462-8883-8F569128C8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6404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4F679-B95D-4486-BCED-CC1AD31D58C0}" type="datetimeFigureOut">
              <a:rPr lang="ru-RU" smtClean="0"/>
              <a:t>24.07.2024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7885-A46E-4462-8883-8F569128C8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0654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4F679-B95D-4486-BCED-CC1AD31D58C0}" type="datetimeFigureOut">
              <a:rPr lang="ru-RU" smtClean="0"/>
              <a:t>24.07.2024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7885-A46E-4462-8883-8F569128C8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5354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4F679-B95D-4486-BCED-CC1AD31D58C0}" type="datetimeFigureOut">
              <a:rPr lang="ru-RU" smtClean="0"/>
              <a:t>24.07.2024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7885-A46E-4462-8883-8F569128C8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50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4F679-B95D-4486-BCED-CC1AD31D58C0}" type="datetimeFigureOut">
              <a:rPr lang="ru-RU" smtClean="0"/>
              <a:t>24.07.2024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7885-A46E-4462-8883-8F569128C8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8014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4F679-B95D-4486-BCED-CC1AD31D58C0}" type="datetimeFigureOut">
              <a:rPr lang="ru-RU" smtClean="0"/>
              <a:t>24.07.2024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7885-A46E-4462-8883-8F569128C8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2760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4F679-B95D-4486-BCED-CC1AD31D58C0}" type="datetimeFigureOut">
              <a:rPr lang="ru-RU" smtClean="0"/>
              <a:t>24.07.2024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7885-A46E-4462-8883-8F569128C8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49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4F679-B95D-4486-BCED-CC1AD31D58C0}" type="datetimeFigureOut">
              <a:rPr lang="ru-RU" smtClean="0"/>
              <a:t>24.07.2024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7885-A46E-4462-8883-8F569128C8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001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4F679-B95D-4486-BCED-CC1AD31D58C0}" type="datetimeFigureOut">
              <a:rPr lang="ru-RU" smtClean="0"/>
              <a:t>24.07.2024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7885-A46E-4462-8883-8F569128C8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3611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4F679-B95D-4486-BCED-CC1AD31D58C0}" type="datetimeFigureOut">
              <a:rPr lang="ru-RU" smtClean="0"/>
              <a:t>24.07.2024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7885-A46E-4462-8883-8F569128C8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9057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4F679-B95D-4486-BCED-CC1AD31D58C0}" type="datetimeFigureOut">
              <a:rPr lang="ru-RU" smtClean="0"/>
              <a:t>24.07.2024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7885-A46E-4462-8883-8F569128C8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9266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4F679-B95D-4486-BCED-CC1AD31D58C0}" type="datetimeFigureOut">
              <a:rPr lang="ru-RU" smtClean="0"/>
              <a:t>24.07.2024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47885-A46E-4462-8883-8F569128C8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575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36560" y="2286418"/>
            <a:ext cx="69188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latin typeface="Century Gothic" panose="020B0502020202020204" pitchFamily="34" charset="0"/>
              </a:rPr>
              <a:t>Principles of teamwork</a:t>
            </a:r>
            <a:endParaRPr lang="ru-RU" sz="4800" b="1" dirty="0">
              <a:latin typeface="Century Gothic" panose="020B0502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83688" y="3250988"/>
            <a:ext cx="56246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latin typeface="Century Gothic" panose="020B0502020202020204" pitchFamily="34" charset="0"/>
              </a:rPr>
              <a:t>Gleb</a:t>
            </a:r>
            <a:r>
              <a:rPr lang="en-US" sz="2800" dirty="0" smtClean="0">
                <a:latin typeface="Century Gothic" panose="020B0502020202020204" pitchFamily="34" charset="0"/>
              </a:rPr>
              <a:t> Popov</a:t>
            </a:r>
          </a:p>
          <a:p>
            <a:pPr algn="ctr"/>
            <a:r>
              <a:rPr lang="en-US" sz="2800" dirty="0" smtClean="0">
                <a:latin typeface="Century Gothic" panose="020B0502020202020204" pitchFamily="34" charset="0"/>
              </a:rPr>
              <a:t>Summer 2024</a:t>
            </a:r>
          </a:p>
          <a:p>
            <a:pPr algn="ctr"/>
            <a:r>
              <a:rPr lang="en-US" sz="2800" i="1" dirty="0" err="1" smtClean="0">
                <a:latin typeface="Century Gothic" panose="020B0502020202020204" pitchFamily="34" charset="0"/>
              </a:rPr>
              <a:t>Innopolis</a:t>
            </a:r>
            <a:r>
              <a:rPr lang="en-US" sz="2800" i="1" dirty="0" smtClean="0">
                <a:latin typeface="Century Gothic" panose="020B0502020202020204" pitchFamily="34" charset="0"/>
              </a:rPr>
              <a:t> University</a:t>
            </a:r>
          </a:p>
        </p:txBody>
      </p:sp>
    </p:spTree>
    <p:extLst>
      <p:ext uri="{BB962C8B-B14F-4D97-AF65-F5344CB8AC3E}">
        <p14:creationId xmlns:p14="http://schemas.microsoft.com/office/powerpoint/2010/main" val="2661770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4158" y="563944"/>
            <a:ext cx="3552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entury Gothic" panose="020B0502020202020204" pitchFamily="34" charset="0"/>
              </a:rPr>
              <a:t>Principles of teamwork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9528" y="1404202"/>
            <a:ext cx="11130162" cy="957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i="1" dirty="0" smtClean="0">
                <a:latin typeface="Century Gothic" panose="020B0502020202020204" pitchFamily="34" charset="0"/>
              </a:rPr>
              <a:t>«</a:t>
            </a:r>
            <a:r>
              <a:rPr lang="en-US" sz="2000" i="1" dirty="0" smtClean="0">
                <a:latin typeface="Century Gothic" panose="020B0502020202020204" pitchFamily="34" charset="0"/>
              </a:rPr>
              <a:t>Talent </a:t>
            </a:r>
            <a:r>
              <a:rPr lang="en-US" sz="2000" i="1" dirty="0">
                <a:latin typeface="Century Gothic" panose="020B0502020202020204" pitchFamily="34" charset="0"/>
              </a:rPr>
              <a:t>wins games, but teamwork and intelligence wins </a:t>
            </a:r>
            <a:r>
              <a:rPr lang="en-US" sz="2000" i="1" dirty="0" smtClean="0">
                <a:latin typeface="Century Gothic" panose="020B0502020202020204" pitchFamily="34" charset="0"/>
              </a:rPr>
              <a:t>championships</a:t>
            </a:r>
            <a:r>
              <a:rPr lang="ru-RU" sz="2000" i="1" dirty="0" smtClean="0">
                <a:latin typeface="Century Gothic" panose="020B0502020202020204" pitchFamily="34" charset="0"/>
              </a:rPr>
              <a:t>»</a:t>
            </a:r>
            <a:r>
              <a:rPr lang="ru-RU" sz="2000" dirty="0" smtClean="0">
                <a:latin typeface="Century Gothic" panose="020B0502020202020204" pitchFamily="34" charset="0"/>
              </a:rPr>
              <a:t/>
            </a:r>
            <a:br>
              <a:rPr lang="ru-RU" sz="2000" dirty="0" smtClean="0">
                <a:latin typeface="Century Gothic" panose="020B0502020202020204" pitchFamily="34" charset="0"/>
              </a:rPr>
            </a:br>
            <a:r>
              <a:rPr lang="en-US" sz="2000" dirty="0" smtClean="0">
                <a:latin typeface="Century Gothic" panose="020B0502020202020204" pitchFamily="34" charset="0"/>
              </a:rPr>
              <a:t>Michael </a:t>
            </a:r>
            <a:r>
              <a:rPr lang="en-US" sz="2000" dirty="0">
                <a:latin typeface="Century Gothic" panose="020B0502020202020204" pitchFamily="34" charset="0"/>
              </a:rPr>
              <a:t>Jordan</a:t>
            </a:r>
            <a:endParaRPr lang="en-US" sz="2000" dirty="0" smtClean="0">
              <a:latin typeface="Century Gothic" panose="020B0502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2173" y="2739916"/>
            <a:ext cx="578012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Open and Supportive Communication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Active Listening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Clear Roles and Accountability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Conflict Resolution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Consensus on Goals and </a:t>
            </a:r>
            <a:r>
              <a:rPr lang="en-US" dirty="0" smtClean="0">
                <a:latin typeface="Century Gothic" panose="020B0502020202020204" pitchFamily="34" charset="0"/>
              </a:rPr>
              <a:t>Decision-Making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239018" y="6164722"/>
            <a:ext cx="620672" cy="455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ru-RU" dirty="0">
                <a:latin typeface="Century Gothic" panose="020B0502020202020204" pitchFamily="34" charset="0"/>
              </a:rPr>
              <a:t>2</a:t>
            </a:r>
            <a:endParaRPr lang="ru-RU" dirty="0" smtClean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022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4158" y="563944"/>
            <a:ext cx="5868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entury Gothic" panose="020B0502020202020204" pitchFamily="34" charset="0"/>
              </a:rPr>
              <a:t>Open and Supportive Communication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62803" y="1739146"/>
            <a:ext cx="80750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 smtClean="0">
                <a:latin typeface="Century Gothic" panose="020B0502020202020204" pitchFamily="34" charset="0"/>
              </a:rPr>
              <a:t>What</a:t>
            </a:r>
            <a:r>
              <a:rPr lang="ru-RU" b="1" dirty="0" smtClean="0">
                <a:latin typeface="Century Gothic" panose="020B0502020202020204" pitchFamily="34" charset="0"/>
              </a:rPr>
              <a:t>?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stay in constant contact with the team</a:t>
            </a:r>
            <a:endParaRPr lang="ru-RU" dirty="0" smtClean="0">
              <a:latin typeface="Century Gothic" panose="020B0502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openly discuss problems within the team</a:t>
            </a:r>
            <a:endParaRPr lang="ru-RU" dirty="0" smtClean="0">
              <a:latin typeface="Century Gothic" panose="020B0502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support each other in difficult situations</a:t>
            </a:r>
            <a:endParaRPr lang="ru-RU" dirty="0" smtClean="0">
              <a:latin typeface="Century Gothic" panose="020B0502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b="1" dirty="0" smtClean="0">
                <a:latin typeface="Century Gothic" panose="020B0502020202020204" pitchFamily="34" charset="0"/>
              </a:rPr>
              <a:t>Why</a:t>
            </a:r>
            <a:r>
              <a:rPr lang="ru-RU" b="1" dirty="0" smtClean="0">
                <a:latin typeface="Century Gothic" panose="020B0502020202020204" pitchFamily="34" charset="0"/>
              </a:rPr>
              <a:t>?</a:t>
            </a:r>
            <a:endParaRPr lang="en-US" b="1" dirty="0" smtClean="0">
              <a:latin typeface="Century Gothic" panose="020B0502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Builds trust and </a:t>
            </a:r>
            <a:r>
              <a:rPr lang="en-US" dirty="0" smtClean="0">
                <a:latin typeface="Century Gothic" panose="020B0502020202020204" pitchFamily="34" charset="0"/>
              </a:rPr>
              <a:t>collaboration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entury Gothic" panose="020B0502020202020204" pitchFamily="34" charset="0"/>
              </a:rPr>
              <a:t>Allows </a:t>
            </a:r>
            <a:r>
              <a:rPr lang="en-US" dirty="0">
                <a:latin typeface="Century Gothic" panose="020B0502020202020204" pitchFamily="34" charset="0"/>
              </a:rPr>
              <a:t>for quick identification and resolution of </a:t>
            </a:r>
            <a:r>
              <a:rPr lang="en-US" dirty="0" smtClean="0">
                <a:latin typeface="Century Gothic" panose="020B0502020202020204" pitchFamily="34" charset="0"/>
              </a:rPr>
              <a:t>issues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entury Gothic" panose="020B0502020202020204" pitchFamily="34" charset="0"/>
              </a:rPr>
              <a:t>Strengthens </a:t>
            </a:r>
            <a:r>
              <a:rPr lang="en-US" dirty="0">
                <a:latin typeface="Century Gothic" panose="020B0502020202020204" pitchFamily="34" charset="0"/>
              </a:rPr>
              <a:t>team spirit and motivation</a:t>
            </a:r>
            <a:endParaRPr lang="en-US" dirty="0" smtClean="0">
              <a:latin typeface="Century Gothic" panose="020B0502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239018" y="6164722"/>
            <a:ext cx="620672" cy="455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ru-RU" dirty="0">
                <a:latin typeface="Century Gothic" panose="020B0502020202020204" pitchFamily="34" charset="0"/>
              </a:rPr>
              <a:t>3</a:t>
            </a:r>
            <a:endParaRPr lang="ru-RU" dirty="0" smtClean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031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4158" y="563944"/>
            <a:ext cx="2512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entury Gothic" panose="020B0502020202020204" pitchFamily="34" charset="0"/>
              </a:rPr>
              <a:t>Active Listening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239018" y="6164722"/>
            <a:ext cx="620672" cy="455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dirty="0" smtClean="0">
                <a:latin typeface="Century Gothic" panose="020B0502020202020204" pitchFamily="34" charset="0"/>
              </a:rPr>
              <a:t>4</a:t>
            </a:r>
            <a:endParaRPr lang="ru-RU" dirty="0" smtClean="0">
              <a:latin typeface="Century Gothic" panose="020B0502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2803" y="1739146"/>
            <a:ext cx="80750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 smtClean="0">
                <a:latin typeface="Century Gothic" panose="020B0502020202020204" pitchFamily="34" charset="0"/>
              </a:rPr>
              <a:t>What</a:t>
            </a:r>
            <a:r>
              <a:rPr lang="ru-RU" b="1" dirty="0" smtClean="0">
                <a:latin typeface="Century Gothic" panose="020B0502020202020204" pitchFamily="34" charset="0"/>
              </a:rPr>
              <a:t>?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Fully focus on the </a:t>
            </a:r>
            <a:r>
              <a:rPr lang="en-US" dirty="0" smtClean="0">
                <a:latin typeface="Century Gothic" panose="020B0502020202020204" pitchFamily="34" charset="0"/>
              </a:rPr>
              <a:t>speaker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entury Gothic" panose="020B0502020202020204" pitchFamily="34" charset="0"/>
              </a:rPr>
              <a:t>Paraphrase </a:t>
            </a:r>
            <a:r>
              <a:rPr lang="en-US" dirty="0">
                <a:latin typeface="Century Gothic" panose="020B0502020202020204" pitchFamily="34" charset="0"/>
              </a:rPr>
              <a:t>what has been said to confirm </a:t>
            </a:r>
            <a:r>
              <a:rPr lang="en-US" dirty="0" smtClean="0">
                <a:latin typeface="Century Gothic" panose="020B0502020202020204" pitchFamily="34" charset="0"/>
              </a:rPr>
              <a:t>understanding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entury Gothic" panose="020B0502020202020204" pitchFamily="34" charset="0"/>
              </a:rPr>
              <a:t>Ask </a:t>
            </a:r>
            <a:r>
              <a:rPr lang="en-US" dirty="0">
                <a:latin typeface="Century Gothic" panose="020B0502020202020204" pitchFamily="34" charset="0"/>
              </a:rPr>
              <a:t>clarifying questions</a:t>
            </a:r>
            <a:endParaRPr lang="ru-RU" dirty="0" smtClean="0">
              <a:latin typeface="Century Gothic" panose="020B0502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b="1" dirty="0" smtClean="0">
                <a:latin typeface="Century Gothic" panose="020B0502020202020204" pitchFamily="34" charset="0"/>
              </a:rPr>
              <a:t>Why</a:t>
            </a:r>
            <a:r>
              <a:rPr lang="ru-RU" b="1" dirty="0" smtClean="0">
                <a:latin typeface="Century Gothic" panose="020B0502020202020204" pitchFamily="34" charset="0"/>
              </a:rPr>
              <a:t>?</a:t>
            </a:r>
            <a:endParaRPr lang="en-US" b="1" dirty="0" smtClean="0">
              <a:latin typeface="Century Gothic" panose="020B0502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Helps to better understand others' </a:t>
            </a:r>
            <a:r>
              <a:rPr lang="en-US" dirty="0" smtClean="0">
                <a:latin typeface="Century Gothic" panose="020B0502020202020204" pitchFamily="34" charset="0"/>
              </a:rPr>
              <a:t>perspectives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entury Gothic" panose="020B0502020202020204" pitchFamily="34" charset="0"/>
              </a:rPr>
              <a:t>Improves </a:t>
            </a:r>
            <a:r>
              <a:rPr lang="en-US" dirty="0">
                <a:latin typeface="Century Gothic" panose="020B0502020202020204" pitchFamily="34" charset="0"/>
              </a:rPr>
              <a:t>the quality of communication within the </a:t>
            </a:r>
            <a:r>
              <a:rPr lang="en-US" dirty="0" smtClean="0">
                <a:latin typeface="Century Gothic" panose="020B0502020202020204" pitchFamily="34" charset="0"/>
              </a:rPr>
              <a:t>team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entury Gothic" panose="020B0502020202020204" pitchFamily="34" charset="0"/>
              </a:rPr>
              <a:t>Fosters </a:t>
            </a:r>
            <a:r>
              <a:rPr lang="en-US" dirty="0">
                <a:latin typeface="Century Gothic" panose="020B0502020202020204" pitchFamily="34" charset="0"/>
              </a:rPr>
              <a:t>a more cohesive team</a:t>
            </a:r>
            <a:endParaRPr lang="en-US" dirty="0" smtClean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658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4158" y="563944"/>
            <a:ext cx="4809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entury Gothic" panose="020B0502020202020204" pitchFamily="34" charset="0"/>
              </a:rPr>
              <a:t>Clear Roles and Accountability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239018" y="6164722"/>
            <a:ext cx="620672" cy="455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ru-RU" dirty="0">
                <a:latin typeface="Century Gothic" panose="020B0502020202020204" pitchFamily="34" charset="0"/>
              </a:rPr>
              <a:t>5</a:t>
            </a:r>
            <a:endParaRPr lang="ru-RU" dirty="0" smtClean="0">
              <a:latin typeface="Century Gothic" panose="020B0502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2803" y="1739146"/>
            <a:ext cx="80750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 smtClean="0">
                <a:latin typeface="Century Gothic" panose="020B0502020202020204" pitchFamily="34" charset="0"/>
              </a:rPr>
              <a:t>What</a:t>
            </a:r>
            <a:r>
              <a:rPr lang="ru-RU" b="1" dirty="0" smtClean="0">
                <a:latin typeface="Century Gothic" panose="020B0502020202020204" pitchFamily="34" charset="0"/>
              </a:rPr>
              <a:t>?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Clearly define each team member's roles and </a:t>
            </a:r>
            <a:r>
              <a:rPr lang="en-US" dirty="0" smtClean="0">
                <a:latin typeface="Century Gothic" panose="020B0502020202020204" pitchFamily="34" charset="0"/>
              </a:rPr>
              <a:t>responsibilities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entury Gothic" panose="020B0502020202020204" pitchFamily="34" charset="0"/>
              </a:rPr>
              <a:t>Set </a:t>
            </a:r>
            <a:r>
              <a:rPr lang="en-US" dirty="0">
                <a:latin typeface="Century Gothic" panose="020B0502020202020204" pitchFamily="34" charset="0"/>
              </a:rPr>
              <a:t>individual and collective </a:t>
            </a:r>
            <a:r>
              <a:rPr lang="en-US" dirty="0" smtClean="0">
                <a:latin typeface="Century Gothic" panose="020B0502020202020204" pitchFamily="34" charset="0"/>
              </a:rPr>
              <a:t>goals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entury Gothic" panose="020B0502020202020204" pitchFamily="34" charset="0"/>
              </a:rPr>
              <a:t>Monitor </a:t>
            </a:r>
            <a:r>
              <a:rPr lang="en-US" dirty="0">
                <a:latin typeface="Century Gothic" panose="020B0502020202020204" pitchFamily="34" charset="0"/>
              </a:rPr>
              <a:t>task completion and adherence to </a:t>
            </a:r>
            <a:r>
              <a:rPr lang="en-US" dirty="0" smtClean="0">
                <a:latin typeface="Century Gothic" panose="020B0502020202020204" pitchFamily="34" charset="0"/>
              </a:rPr>
              <a:t>deadlines</a:t>
            </a:r>
          </a:p>
          <a:p>
            <a:pPr algn="just">
              <a:lnSpc>
                <a:spcPct val="150000"/>
              </a:lnSpc>
            </a:pPr>
            <a:r>
              <a:rPr lang="en-US" b="1" dirty="0" smtClean="0">
                <a:latin typeface="Century Gothic" panose="020B0502020202020204" pitchFamily="34" charset="0"/>
              </a:rPr>
              <a:t>Why</a:t>
            </a:r>
            <a:r>
              <a:rPr lang="ru-RU" b="1" dirty="0" smtClean="0">
                <a:latin typeface="Century Gothic" panose="020B0502020202020204" pitchFamily="34" charset="0"/>
              </a:rPr>
              <a:t>?</a:t>
            </a:r>
            <a:endParaRPr lang="en-US" b="1" dirty="0" smtClean="0">
              <a:latin typeface="Century Gothic" panose="020B0502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Prevents confusion and </a:t>
            </a:r>
            <a:r>
              <a:rPr lang="en-US" dirty="0" smtClean="0">
                <a:latin typeface="Century Gothic" panose="020B0502020202020204" pitchFamily="34" charset="0"/>
              </a:rPr>
              <a:t>conflicts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entury Gothic" panose="020B0502020202020204" pitchFamily="34" charset="0"/>
              </a:rPr>
              <a:t>Increases </a:t>
            </a:r>
            <a:r>
              <a:rPr lang="en-US" dirty="0">
                <a:latin typeface="Century Gothic" panose="020B0502020202020204" pitchFamily="34" charset="0"/>
              </a:rPr>
              <a:t>team </a:t>
            </a:r>
            <a:r>
              <a:rPr lang="en-US" dirty="0" smtClean="0">
                <a:latin typeface="Century Gothic" panose="020B0502020202020204" pitchFamily="34" charset="0"/>
              </a:rPr>
              <a:t>efficiency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entury Gothic" panose="020B0502020202020204" pitchFamily="34" charset="0"/>
              </a:rPr>
              <a:t>Ensures </a:t>
            </a:r>
            <a:r>
              <a:rPr lang="en-US" dirty="0">
                <a:latin typeface="Century Gothic" panose="020B0502020202020204" pitchFamily="34" charset="0"/>
              </a:rPr>
              <a:t>fair distribution of tasks</a:t>
            </a:r>
            <a:endParaRPr lang="en-US" dirty="0" smtClean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231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4158" y="563944"/>
            <a:ext cx="2930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entury Gothic" panose="020B0502020202020204" pitchFamily="34" charset="0"/>
              </a:rPr>
              <a:t>Conflict Resolution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239018" y="6164722"/>
            <a:ext cx="620672" cy="455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ru-RU" dirty="0">
                <a:latin typeface="Century Gothic" panose="020B0502020202020204" pitchFamily="34" charset="0"/>
              </a:rPr>
              <a:t>6</a:t>
            </a:r>
            <a:endParaRPr lang="ru-RU" dirty="0" smtClean="0">
              <a:latin typeface="Century Gothic" panose="020B0502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2803" y="1739146"/>
            <a:ext cx="80750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 smtClean="0">
                <a:latin typeface="Century Gothic" panose="020B0502020202020204" pitchFamily="34" charset="0"/>
              </a:rPr>
              <a:t>What</a:t>
            </a:r>
            <a:r>
              <a:rPr lang="ru-RU" b="1" dirty="0" smtClean="0">
                <a:latin typeface="Century Gothic" panose="020B0502020202020204" pitchFamily="34" charset="0"/>
              </a:rPr>
              <a:t>?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Acknowledge the existence of conflict and willingness to resolve </a:t>
            </a:r>
            <a:r>
              <a:rPr lang="en-US" dirty="0" smtClean="0">
                <a:latin typeface="Century Gothic" panose="020B0502020202020204" pitchFamily="34" charset="0"/>
              </a:rPr>
              <a:t>it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entury Gothic" panose="020B0502020202020204" pitchFamily="34" charset="0"/>
              </a:rPr>
              <a:t>Understand </a:t>
            </a:r>
            <a:r>
              <a:rPr lang="en-US" dirty="0">
                <a:latin typeface="Century Gothic" panose="020B0502020202020204" pitchFamily="34" charset="0"/>
              </a:rPr>
              <a:t>the positions of all conflict </a:t>
            </a:r>
            <a:r>
              <a:rPr lang="en-US" dirty="0" smtClean="0">
                <a:latin typeface="Century Gothic" panose="020B0502020202020204" pitchFamily="34" charset="0"/>
              </a:rPr>
              <a:t>participants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entury Gothic" panose="020B0502020202020204" pitchFamily="34" charset="0"/>
              </a:rPr>
              <a:t>Reach </a:t>
            </a:r>
            <a:r>
              <a:rPr lang="en-US" dirty="0">
                <a:latin typeface="Century Gothic" panose="020B0502020202020204" pitchFamily="34" charset="0"/>
              </a:rPr>
              <a:t>an agreement through discussion and </a:t>
            </a:r>
            <a:r>
              <a:rPr lang="en-US" dirty="0" smtClean="0">
                <a:latin typeface="Century Gothic" panose="020B0502020202020204" pitchFamily="34" charset="0"/>
              </a:rPr>
              <a:t>compromises</a:t>
            </a:r>
          </a:p>
          <a:p>
            <a:pPr algn="just">
              <a:lnSpc>
                <a:spcPct val="150000"/>
              </a:lnSpc>
            </a:pPr>
            <a:r>
              <a:rPr lang="en-US" b="1" dirty="0" smtClean="0">
                <a:latin typeface="Century Gothic" panose="020B0502020202020204" pitchFamily="34" charset="0"/>
              </a:rPr>
              <a:t>Why</a:t>
            </a:r>
            <a:r>
              <a:rPr lang="ru-RU" b="1" dirty="0" smtClean="0">
                <a:latin typeface="Century Gothic" panose="020B0502020202020204" pitchFamily="34" charset="0"/>
              </a:rPr>
              <a:t>?</a:t>
            </a:r>
            <a:endParaRPr lang="en-US" b="1" dirty="0" smtClean="0">
              <a:latin typeface="Century Gothic" panose="020B0502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Improves working </a:t>
            </a:r>
            <a:r>
              <a:rPr lang="en-US" dirty="0" smtClean="0">
                <a:latin typeface="Century Gothic" panose="020B0502020202020204" pitchFamily="34" charset="0"/>
              </a:rPr>
              <a:t>relationships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entury Gothic" panose="020B0502020202020204" pitchFamily="34" charset="0"/>
              </a:rPr>
              <a:t>Reduces </a:t>
            </a:r>
            <a:r>
              <a:rPr lang="en-US" dirty="0">
                <a:latin typeface="Century Gothic" panose="020B0502020202020204" pitchFamily="34" charset="0"/>
              </a:rPr>
              <a:t>tension within the </a:t>
            </a:r>
            <a:r>
              <a:rPr lang="en-US" dirty="0" smtClean="0">
                <a:latin typeface="Century Gothic" panose="020B0502020202020204" pitchFamily="34" charset="0"/>
              </a:rPr>
              <a:t>team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entury Gothic" panose="020B0502020202020204" pitchFamily="34" charset="0"/>
              </a:rPr>
              <a:t>Enhances </a:t>
            </a:r>
            <a:r>
              <a:rPr lang="en-US" dirty="0">
                <a:latin typeface="Century Gothic" panose="020B0502020202020204" pitchFamily="34" charset="0"/>
              </a:rPr>
              <a:t>overall team productivity</a:t>
            </a:r>
            <a:endParaRPr lang="en-US" dirty="0" smtClean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98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4158" y="563944"/>
            <a:ext cx="6486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entury Gothic" panose="020B0502020202020204" pitchFamily="34" charset="0"/>
              </a:rPr>
              <a:t>Consensus on Goals and Decision-Making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239018" y="6164722"/>
            <a:ext cx="620672" cy="455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ru-RU" dirty="0">
                <a:latin typeface="Century Gothic" panose="020B0502020202020204" pitchFamily="34" charset="0"/>
              </a:rPr>
              <a:t>7</a:t>
            </a:r>
            <a:endParaRPr lang="ru-RU" dirty="0" smtClean="0">
              <a:latin typeface="Century Gothic" panose="020B0502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2803" y="1739146"/>
            <a:ext cx="80750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 smtClean="0">
                <a:latin typeface="Century Gothic" panose="020B0502020202020204" pitchFamily="34" charset="0"/>
              </a:rPr>
              <a:t>What</a:t>
            </a:r>
            <a:r>
              <a:rPr lang="ru-RU" b="1" dirty="0" smtClean="0">
                <a:latin typeface="Century Gothic" panose="020B0502020202020204" pitchFamily="34" charset="0"/>
              </a:rPr>
              <a:t>?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Define common team </a:t>
            </a:r>
            <a:r>
              <a:rPr lang="en-US" dirty="0" smtClean="0">
                <a:latin typeface="Century Gothic" panose="020B0502020202020204" pitchFamily="34" charset="0"/>
              </a:rPr>
              <a:t>goals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entury Gothic" panose="020B0502020202020204" pitchFamily="34" charset="0"/>
              </a:rPr>
              <a:t>Involve </a:t>
            </a:r>
            <a:r>
              <a:rPr lang="en-US" dirty="0">
                <a:latin typeface="Century Gothic" panose="020B0502020202020204" pitchFamily="34" charset="0"/>
              </a:rPr>
              <a:t>all team members in the decision-making </a:t>
            </a:r>
            <a:r>
              <a:rPr lang="en-US" dirty="0" smtClean="0">
                <a:latin typeface="Century Gothic" panose="020B0502020202020204" pitchFamily="34" charset="0"/>
              </a:rPr>
              <a:t>process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entury Gothic" panose="020B0502020202020204" pitchFamily="34" charset="0"/>
              </a:rPr>
              <a:t>Achieve </a:t>
            </a:r>
            <a:r>
              <a:rPr lang="en-US" dirty="0">
                <a:latin typeface="Century Gothic" panose="020B0502020202020204" pitchFamily="34" charset="0"/>
              </a:rPr>
              <a:t>agreement through discussion and </a:t>
            </a:r>
            <a:r>
              <a:rPr lang="en-US" dirty="0" smtClean="0">
                <a:latin typeface="Century Gothic" panose="020B0502020202020204" pitchFamily="34" charset="0"/>
              </a:rPr>
              <a:t>voting</a:t>
            </a:r>
          </a:p>
          <a:p>
            <a:pPr algn="just">
              <a:lnSpc>
                <a:spcPct val="150000"/>
              </a:lnSpc>
            </a:pPr>
            <a:r>
              <a:rPr lang="en-US" b="1" dirty="0" smtClean="0">
                <a:latin typeface="Century Gothic" panose="020B0502020202020204" pitchFamily="34" charset="0"/>
              </a:rPr>
              <a:t>Why</a:t>
            </a:r>
            <a:r>
              <a:rPr lang="ru-RU" b="1" dirty="0" smtClean="0">
                <a:latin typeface="Century Gothic" panose="020B0502020202020204" pitchFamily="34" charset="0"/>
              </a:rPr>
              <a:t>?</a:t>
            </a:r>
            <a:endParaRPr lang="en-US" b="1" dirty="0" smtClean="0">
              <a:latin typeface="Century Gothic" panose="020B0502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Ensures that everyone is working towards the same </a:t>
            </a:r>
            <a:r>
              <a:rPr lang="en-US" dirty="0" smtClean="0">
                <a:latin typeface="Century Gothic" panose="020B0502020202020204" pitchFamily="34" charset="0"/>
              </a:rPr>
              <a:t>objectives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entury Gothic" panose="020B0502020202020204" pitchFamily="34" charset="0"/>
              </a:rPr>
              <a:t>Enhances </a:t>
            </a:r>
            <a:r>
              <a:rPr lang="en-US" dirty="0">
                <a:latin typeface="Century Gothic" panose="020B0502020202020204" pitchFamily="34" charset="0"/>
              </a:rPr>
              <a:t>team cohesion and </a:t>
            </a:r>
            <a:r>
              <a:rPr lang="en-US" dirty="0" smtClean="0">
                <a:latin typeface="Century Gothic" panose="020B0502020202020204" pitchFamily="34" charset="0"/>
              </a:rPr>
              <a:t>commitment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entury Gothic" panose="020B0502020202020204" pitchFamily="34" charset="0"/>
              </a:rPr>
              <a:t>Facilitates </a:t>
            </a:r>
            <a:r>
              <a:rPr lang="en-US" dirty="0">
                <a:latin typeface="Century Gothic" panose="020B0502020202020204" pitchFamily="34" charset="0"/>
              </a:rPr>
              <a:t>better decision-making outcomes</a:t>
            </a:r>
            <a:endParaRPr lang="en-US" dirty="0" smtClean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187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7610" y="2286418"/>
            <a:ext cx="32367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latin typeface="Century Gothic" panose="020B0502020202020204" pitchFamily="34" charset="0"/>
              </a:rPr>
              <a:t>Thank you</a:t>
            </a:r>
            <a:endParaRPr lang="ru-RU" sz="4800" b="1" dirty="0">
              <a:latin typeface="Century Gothic" panose="020B0502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83688" y="3250988"/>
            <a:ext cx="5624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Century Gothic" panose="020B0502020202020204" pitchFamily="34" charset="0"/>
              </a:rPr>
              <a:t>Do you have any questions</a:t>
            </a:r>
            <a:r>
              <a:rPr lang="ru-RU" sz="2800" dirty="0" smtClean="0">
                <a:latin typeface="Century Gothic" panose="020B0502020202020204" pitchFamily="34" charset="0"/>
              </a:rPr>
              <a:t>?</a:t>
            </a:r>
            <a:endParaRPr lang="en-US" sz="2800" i="1" dirty="0" smtClean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614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276</Words>
  <Application>Microsoft Office PowerPoint</Application>
  <PresentationFormat>Широкоэкранный</PresentationFormat>
  <Paragraphs>72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Глеб Попов</dc:creator>
  <cp:lastModifiedBy>Глеб Попов</cp:lastModifiedBy>
  <cp:revision>40</cp:revision>
  <dcterms:created xsi:type="dcterms:W3CDTF">2024-06-27T08:22:13Z</dcterms:created>
  <dcterms:modified xsi:type="dcterms:W3CDTF">2024-07-24T14:55:13Z</dcterms:modified>
</cp:coreProperties>
</file>