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4" r:id="rId9"/>
    <p:sldId id="263" r:id="rId10"/>
  </p:sldIdLst>
  <p:sldSz cx="18288000" cy="10287000"/>
  <p:notesSz cx="6858000" cy="9144000"/>
  <p:embeddedFontLst>
    <p:embeddedFont>
      <p:font typeface="TT Fors" panose="020B0604020202020204" charset="0"/>
      <p:regular r:id="rId11"/>
    </p:embeddedFont>
    <p:embeddedFont>
      <p:font typeface="TT Fors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39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TextBox 3"/>
          <p:cNvSpPr txBox="1"/>
          <p:nvPr/>
        </p:nvSpPr>
        <p:spPr>
          <a:xfrm>
            <a:off x="3535323" y="2990232"/>
            <a:ext cx="11323677" cy="251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571"/>
              </a:lnSpc>
            </a:pPr>
            <a:r>
              <a:rPr lang="en-US" sz="13979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Fors Bold"/>
                <a:ea typeface="TT Fors Bold"/>
                <a:cs typeface="TT Fors Bold"/>
                <a:sym typeface="TT Fors Bold"/>
              </a:rPr>
              <a:t>Math</a:t>
            </a:r>
            <a:r>
              <a:rPr lang="en-US" sz="13979" b="1" dirty="0" err="1">
                <a:solidFill>
                  <a:srgbClr val="0399E9"/>
                </a:solidFill>
                <a:latin typeface="TT Fors Bold"/>
                <a:ea typeface="TT Fors Bold"/>
                <a:cs typeface="TT Fors Bold"/>
                <a:sym typeface="TT Fors Bold"/>
              </a:rPr>
              <a:t>Hub</a:t>
            </a:r>
            <a:endParaRPr lang="en-US" sz="13979" b="1" dirty="0">
              <a:solidFill>
                <a:srgbClr val="0399E9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3991153" y="5524207"/>
            <a:ext cx="10380524" cy="19050"/>
          </a:xfrm>
          <a:prstGeom prst="line">
            <a:avLst/>
          </a:prstGeom>
          <a:ln w="38100" cap="flat">
            <a:solidFill>
              <a:srgbClr val="0399E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Box 7"/>
          <p:cNvSpPr txBox="1"/>
          <p:nvPr/>
        </p:nvSpPr>
        <p:spPr>
          <a:xfrm>
            <a:off x="6186488" y="5676959"/>
            <a:ext cx="11087100" cy="1091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290"/>
              </a:lnSpc>
            </a:pP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Выполнил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:</a:t>
            </a:r>
          </a:p>
          <a:p>
            <a:pPr algn="r">
              <a:lnSpc>
                <a:spcPts val="4290"/>
              </a:lnSpc>
            </a:pP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Лебедев Глеб Евгеньевич</a:t>
            </a:r>
            <a:endParaRPr lang="en-US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63000" y="6942143"/>
            <a:ext cx="8510588" cy="1159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620"/>
              </a:lnSpc>
            </a:pP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Педагог-наставник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:</a:t>
            </a:r>
            <a:endParaRPr lang="ru-RU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r">
              <a:lnSpc>
                <a:spcPts val="4620"/>
              </a:lnSpc>
            </a:pP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Прокопчик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Дарья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Николаеевна</a:t>
            </a:r>
            <a:endParaRPr lang="en-US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164383" y="8854440"/>
            <a:ext cx="2034064" cy="864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Арзамас</a:t>
            </a:r>
            <a:endParaRPr lang="en-US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3300"/>
              </a:lnSpc>
            </a:pP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2025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2DB6E2E-6904-7383-68C7-FEEE13D2709E}"/>
              </a:ext>
            </a:extLst>
          </p:cNvPr>
          <p:cNvSpPr/>
          <p:nvPr/>
        </p:nvSpPr>
        <p:spPr>
          <a:xfrm>
            <a:off x="-2479012" y="218700"/>
            <a:ext cx="6450500" cy="3530183"/>
          </a:xfrm>
          <a:custGeom>
            <a:avLst/>
            <a:gdLst/>
            <a:ahLst/>
            <a:cxnLst/>
            <a:rect l="l" t="t" r="r" b="b"/>
            <a:pathLst>
              <a:path w="6450500" h="3530183">
                <a:moveTo>
                  <a:pt x="0" y="0"/>
                </a:moveTo>
                <a:lnTo>
                  <a:pt x="6450500" y="0"/>
                </a:lnTo>
                <a:lnTo>
                  <a:pt x="6450500" y="3530183"/>
                </a:lnTo>
                <a:lnTo>
                  <a:pt x="0" y="35301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TextBox 7"/>
          <p:cNvSpPr txBox="1"/>
          <p:nvPr/>
        </p:nvSpPr>
        <p:spPr>
          <a:xfrm>
            <a:off x="1752600" y="1436286"/>
            <a:ext cx="211994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399E9"/>
                </a:solidFill>
                <a:latin typeface="TT Fors Bold"/>
                <a:ea typeface="TT Fors Bold"/>
                <a:cs typeface="TT Fors Bold"/>
                <a:sym typeface="TT Fors Bold"/>
              </a:rPr>
              <a:t>Цель</a:t>
            </a:r>
            <a:endParaRPr lang="en-US" sz="5199" b="1" dirty="0">
              <a:solidFill>
                <a:srgbClr val="0399E9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94860" y="2669750"/>
            <a:ext cx="14007140" cy="580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ru-RU" sz="3300" dirty="0">
                <a:solidFill>
                  <a:srgbClr val="000000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Создать </a:t>
            </a:r>
            <a:r>
              <a:rPr lang="en-US" sz="3600" dirty="0">
                <a:latin typeface="TT Fors" panose="020B0604020202020204" charset="0"/>
              </a:rPr>
              <a:t>Telegram-</a:t>
            </a:r>
            <a:r>
              <a:rPr lang="ru-RU" sz="3600" dirty="0">
                <a:latin typeface="TT Fors" panose="020B0604020202020204" charset="0"/>
              </a:rPr>
              <a:t>бота</a:t>
            </a:r>
            <a:r>
              <a:rPr lang="ru-RU" sz="3300" dirty="0">
                <a:solidFill>
                  <a:srgbClr val="000000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 «</a:t>
            </a:r>
            <a:r>
              <a:rPr lang="en-US" sz="3300" dirty="0" err="1">
                <a:solidFill>
                  <a:srgbClr val="000000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Math</a:t>
            </a:r>
            <a:r>
              <a:rPr lang="en-US" sz="3300" dirty="0" err="1">
                <a:solidFill>
                  <a:srgbClr val="0399E9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Hub</a:t>
            </a:r>
            <a:r>
              <a:rPr lang="ru-RU" sz="3300" dirty="0">
                <a:solidFill>
                  <a:srgbClr val="000000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»</a:t>
            </a:r>
            <a:endParaRPr lang="en-US" sz="3300" dirty="0">
              <a:solidFill>
                <a:srgbClr val="000000"/>
              </a:solidFill>
              <a:latin typeface="TT Fors" panose="020B0604020202020204" charset="0"/>
              <a:ea typeface="TT Fors"/>
              <a:cs typeface="TT Fors"/>
              <a:sym typeface="TT For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04171" y="3660683"/>
            <a:ext cx="2535793" cy="90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b="1" dirty="0" err="1">
                <a:solidFill>
                  <a:srgbClr val="0399E9"/>
                </a:solidFill>
                <a:latin typeface="TT Fors Bold"/>
                <a:ea typeface="TT Fors Bold"/>
                <a:cs typeface="TT Fors Bold"/>
                <a:sym typeface="TT Fors Bold"/>
              </a:rPr>
              <a:t>Задачи</a:t>
            </a:r>
            <a:endParaRPr lang="en-US" sz="5199" b="1" dirty="0">
              <a:solidFill>
                <a:srgbClr val="0399E9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BB091232-E799-5E74-9C5D-3702BCC2EBD1}"/>
              </a:ext>
            </a:extLst>
          </p:cNvPr>
          <p:cNvSpPr txBox="1"/>
          <p:nvPr/>
        </p:nvSpPr>
        <p:spPr>
          <a:xfrm>
            <a:off x="1994860" y="4699437"/>
            <a:ext cx="14007140" cy="4698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ts val="4620"/>
              </a:lnSpc>
              <a:buAutoNum type="arabicParenR"/>
            </a:pPr>
            <a:r>
              <a:rPr lang="ru-RU" sz="3600" dirty="0">
                <a:latin typeface="TT Fors" panose="020B0604020202020204" charset="0"/>
              </a:rPr>
              <a:t>Организовать систему лидерборда</a:t>
            </a:r>
            <a:endParaRPr lang="ru-RU" sz="3300" dirty="0">
              <a:solidFill>
                <a:srgbClr val="000000"/>
              </a:solidFill>
              <a:latin typeface="TT Fors" panose="020B0604020202020204" charset="0"/>
              <a:ea typeface="TT Fors"/>
              <a:cs typeface="TT Fors"/>
              <a:sym typeface="TT Fors"/>
            </a:endParaRPr>
          </a:p>
          <a:p>
            <a:pPr marL="514350" indent="-514350" algn="just">
              <a:lnSpc>
                <a:spcPts val="4620"/>
              </a:lnSpc>
              <a:buAutoNum type="arabicParenR"/>
            </a:pPr>
            <a:r>
              <a:rPr lang="ru-RU" sz="3600" dirty="0">
                <a:latin typeface="TT Fors" panose="020B0604020202020204" charset="0"/>
              </a:rPr>
              <a:t>Обеспечить доступ к полезным файлам </a:t>
            </a:r>
          </a:p>
          <a:p>
            <a:pPr marL="514350" indent="-514350" algn="just">
              <a:lnSpc>
                <a:spcPts val="4620"/>
              </a:lnSpc>
              <a:buAutoNum type="arabicParenR"/>
            </a:pPr>
            <a:r>
              <a:rPr lang="ru-RU" sz="3600" dirty="0">
                <a:latin typeface="TT Fors" panose="020B0604020202020204" charset="0"/>
              </a:rPr>
              <a:t>Вести статистику правильных и неправильных ответов </a:t>
            </a:r>
          </a:p>
          <a:p>
            <a:pPr marL="514350" indent="-514350" algn="just">
              <a:lnSpc>
                <a:spcPts val="4620"/>
              </a:lnSpc>
              <a:buAutoNum type="arabicParenR"/>
            </a:pPr>
            <a:r>
              <a:rPr lang="ru-RU" sz="3300" dirty="0">
                <a:solidFill>
                  <a:srgbClr val="000000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Добавить практику с проверкой</a:t>
            </a:r>
          </a:p>
          <a:p>
            <a:pPr marL="514350" indent="-514350" algn="just">
              <a:lnSpc>
                <a:spcPts val="4620"/>
              </a:lnSpc>
              <a:buAutoNum type="arabicParenR"/>
            </a:pPr>
            <a:r>
              <a:rPr lang="ru-RU" sz="3300" dirty="0">
                <a:solidFill>
                  <a:srgbClr val="000000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Добавить возможность </a:t>
            </a:r>
            <a:r>
              <a:rPr lang="ru-RU" sz="3600" dirty="0">
                <a:latin typeface="TT Fors" panose="020B0604020202020204" charset="0"/>
              </a:rPr>
              <a:t>оставлять предложения</a:t>
            </a:r>
          </a:p>
          <a:p>
            <a:pPr algn="just">
              <a:lnSpc>
                <a:spcPts val="4620"/>
              </a:lnSpc>
            </a:pPr>
            <a:r>
              <a:rPr lang="ru-RU" sz="3600" dirty="0">
                <a:latin typeface="TT Fors" panose="020B0604020202020204" charset="0"/>
              </a:rPr>
              <a:t>по улучшению</a:t>
            </a:r>
          </a:p>
          <a:p>
            <a:pPr algn="just">
              <a:lnSpc>
                <a:spcPts val="4620"/>
              </a:lnSpc>
            </a:pPr>
            <a:r>
              <a:rPr lang="ru-RU" sz="3600" dirty="0">
                <a:latin typeface="TT Fors" panose="020B0604020202020204" charset="0"/>
              </a:rPr>
              <a:t>6) Добавить теорию</a:t>
            </a:r>
          </a:p>
          <a:p>
            <a:pPr algn="just">
              <a:lnSpc>
                <a:spcPts val="4620"/>
              </a:lnSpc>
            </a:pPr>
            <a:endParaRPr lang="en-US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7D2EE01-BE69-C08A-57E0-6969DEAF9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0" y="6423056"/>
            <a:ext cx="3429000" cy="385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4" name="TextBox 4"/>
          <p:cNvSpPr txBox="1"/>
          <p:nvPr/>
        </p:nvSpPr>
        <p:spPr>
          <a:xfrm>
            <a:off x="1926427" y="1828352"/>
            <a:ext cx="4775716" cy="90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399E9"/>
                </a:solidFill>
                <a:latin typeface="TT Fors Bold"/>
                <a:ea typeface="TT Fors Bold"/>
                <a:cs typeface="TT Fors Bold"/>
                <a:sym typeface="TT Fors Bold"/>
              </a:rPr>
              <a:t>Актуальность</a:t>
            </a:r>
            <a:endParaRPr lang="en-US" sz="5199" b="1" dirty="0">
              <a:solidFill>
                <a:srgbClr val="0399E9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926427" y="3247205"/>
            <a:ext cx="14318989" cy="346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ru-RU" sz="3600" b="1" i="0" dirty="0">
                <a:effectLst/>
                <a:latin typeface="TT Fors" panose="020B0604020202020204" charset="0"/>
              </a:rPr>
              <a:t>Telegram-боты</a:t>
            </a:r>
            <a:r>
              <a:rPr lang="ru-RU" sz="3600" b="0" i="0" dirty="0">
                <a:effectLst/>
                <a:latin typeface="TT Fors" panose="020B0604020202020204" charset="0"/>
              </a:rPr>
              <a:t> стали популярным инструментом для подготовки к ЕГЭ. Они бесплатны, удобны для использования на телефоне и позволяют учиться в интерактивном формате.</a:t>
            </a:r>
          </a:p>
          <a:p>
            <a:pPr algn="l"/>
            <a:r>
              <a:rPr lang="ru-RU" sz="3600" b="0" i="0" dirty="0">
                <a:effectLst/>
                <a:latin typeface="TT Fors" panose="020B0604020202020204" charset="0"/>
              </a:rPr>
              <a:t>Школьники активно используют такие боты, потому что это современный и простой способ повторять материал и готовиться к экзаменам.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170512-B15A-B204-CEC6-4E356C54C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200" y="7323274"/>
            <a:ext cx="2971800" cy="296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AutoShape 3"/>
          <p:cNvSpPr/>
          <p:nvPr/>
        </p:nvSpPr>
        <p:spPr>
          <a:xfrm>
            <a:off x="1935906" y="2857500"/>
            <a:ext cx="10913030" cy="0"/>
          </a:xfrm>
          <a:prstGeom prst="line">
            <a:avLst/>
          </a:prstGeom>
          <a:ln w="38100" cap="flat">
            <a:solidFill>
              <a:srgbClr val="0399E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1935906" y="1828352"/>
            <a:ext cx="12313493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Функциональные</a:t>
            </a:r>
            <a:r>
              <a:rPr lang="en-US" sz="5199" b="1" dirty="0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возможности</a:t>
            </a:r>
            <a:endParaRPr lang="en-US" sz="5199" b="1" dirty="0">
              <a:solidFill>
                <a:srgbClr val="000000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37728" y="3346418"/>
            <a:ext cx="13578472" cy="41037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ru-RU" sz="3600" dirty="0">
                <a:latin typeface="TT Fors" panose="020B0604020202020204" charset="0"/>
              </a:rPr>
              <a:t>📚 </a:t>
            </a:r>
            <a:r>
              <a:rPr lang="ru-RU" sz="3600" b="1" dirty="0">
                <a:latin typeface="TT Fors" panose="020B0604020202020204" charset="0"/>
              </a:rPr>
              <a:t>Теория 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ru-RU" sz="3600" dirty="0">
                <a:latin typeface="TT Fors" panose="020B0604020202020204" charset="0"/>
              </a:rPr>
              <a:t>🧠 </a:t>
            </a:r>
            <a:r>
              <a:rPr lang="ru-RU" sz="3600" b="1" dirty="0">
                <a:latin typeface="TT Fors" panose="020B0604020202020204" charset="0"/>
              </a:rPr>
              <a:t>Практика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ru-RU" sz="3600" dirty="0">
                <a:latin typeface="TT Fors" panose="020B0604020202020204" charset="0"/>
              </a:rPr>
              <a:t>👤 </a:t>
            </a:r>
            <a:r>
              <a:rPr lang="ru-RU" sz="3600" b="1" dirty="0">
                <a:latin typeface="TT Fors" panose="020B0604020202020204" charset="0"/>
              </a:rPr>
              <a:t>Профиль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ru-RU" sz="3600" dirty="0">
                <a:latin typeface="TT Fors" panose="020B0604020202020204" charset="0"/>
              </a:rPr>
              <a:t>🏆 </a:t>
            </a:r>
            <a:r>
              <a:rPr lang="ru-RU" sz="3600" b="1" dirty="0">
                <a:latin typeface="TT Fors" panose="020B0604020202020204" charset="0"/>
              </a:rPr>
              <a:t>Топ-10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ru-RU" sz="3600" dirty="0">
                <a:latin typeface="TT Fors" panose="020B0604020202020204" charset="0"/>
              </a:rPr>
              <a:t>📁 </a:t>
            </a:r>
            <a:r>
              <a:rPr lang="ru-RU" sz="3600" b="1" dirty="0">
                <a:latin typeface="TT Fors" panose="020B0604020202020204" charset="0"/>
              </a:rPr>
              <a:t>Полезные файлы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ru-RU" sz="3600" dirty="0">
                <a:latin typeface="TT Fors" panose="020B0604020202020204" charset="0"/>
              </a:rPr>
              <a:t>📢 </a:t>
            </a:r>
            <a:r>
              <a:rPr lang="ru-RU" sz="3600" b="1" dirty="0">
                <a:latin typeface="TT Fors" panose="020B0604020202020204" charset="0"/>
              </a:rPr>
              <a:t>Полезные каналы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ru-RU" sz="3600" dirty="0">
                <a:latin typeface="TT Fors" panose="020B0604020202020204" charset="0"/>
              </a:rPr>
              <a:t>💡 </a:t>
            </a:r>
            <a:r>
              <a:rPr lang="ru-RU" sz="3600" b="1" dirty="0">
                <a:latin typeface="TT Fors" panose="020B0604020202020204" charset="0"/>
              </a:rPr>
              <a:t>Предложения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477000" y="5127843"/>
            <a:ext cx="5334000" cy="43134"/>
          </a:xfrm>
          <a:prstGeom prst="line">
            <a:avLst/>
          </a:prstGeom>
          <a:ln w="38100" cap="flat">
            <a:solidFill>
              <a:srgbClr val="0399E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809410" y="4235485"/>
            <a:ext cx="6669180" cy="902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ru-RU" sz="5199" b="1" dirty="0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Показ проекта</a:t>
            </a:r>
            <a:endParaRPr lang="en-US" sz="5199" b="1" dirty="0">
              <a:solidFill>
                <a:srgbClr val="000000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</p:spTree>
    <p:extLst>
      <p:ext uri="{BB962C8B-B14F-4D97-AF65-F5344CB8AC3E}">
        <p14:creationId xmlns:p14="http://schemas.microsoft.com/office/powerpoint/2010/main" val="327057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57113" y="1775777"/>
            <a:ext cx="10715887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Техническое</a:t>
            </a:r>
            <a:r>
              <a:rPr lang="en-US" sz="5199" b="1" dirty="0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обеспечение</a:t>
            </a:r>
            <a:endParaRPr lang="en-US" sz="5199" b="1" dirty="0">
              <a:solidFill>
                <a:srgbClr val="000000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1981200" y="2711931"/>
            <a:ext cx="9029700" cy="0"/>
          </a:xfrm>
          <a:prstGeom prst="line">
            <a:avLst/>
          </a:prstGeom>
          <a:ln w="38100" cap="flat">
            <a:solidFill>
              <a:srgbClr val="0399E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Box 4"/>
          <p:cNvSpPr txBox="1"/>
          <p:nvPr/>
        </p:nvSpPr>
        <p:spPr>
          <a:xfrm>
            <a:off x="1884855" y="3235207"/>
            <a:ext cx="14317877" cy="2339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u="sng" dirty="0">
                <a:solidFill>
                  <a:srgbClr val="000000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Язык программирования</a:t>
            </a:r>
            <a:r>
              <a:rPr lang="en-US" sz="3300" dirty="0">
                <a:solidFill>
                  <a:srgbClr val="000000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: Python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ru-RU" sz="3600" u="sng" dirty="0">
                <a:latin typeface="TT Fors" panose="020B0604020202020204" charset="0"/>
              </a:rPr>
              <a:t>Работа с базой данных</a:t>
            </a:r>
            <a:r>
              <a:rPr lang="ru-RU" sz="3600" dirty="0">
                <a:latin typeface="TT Fors" panose="020B0604020202020204" charset="0"/>
              </a:rPr>
              <a:t>: </a:t>
            </a:r>
            <a:r>
              <a:rPr lang="ru-RU" sz="3600" dirty="0" err="1">
                <a:latin typeface="TT Fors" panose="020B0604020202020204" charset="0"/>
              </a:rPr>
              <a:t>SQLAlchemy</a:t>
            </a:r>
            <a:r>
              <a:rPr lang="ru-RU" sz="3600" dirty="0">
                <a:latin typeface="TT Fors" panose="020B0604020202020204" charset="0"/>
              </a:rPr>
              <a:t> + </a:t>
            </a:r>
            <a:r>
              <a:rPr lang="ru-RU" sz="3600" dirty="0" err="1">
                <a:latin typeface="TT Fors" panose="020B0604020202020204" charset="0"/>
              </a:rPr>
              <a:t>SQLite</a:t>
            </a:r>
            <a:endParaRPr lang="ru-RU" sz="3600" dirty="0">
              <a:latin typeface="TT Fors" panose="020B0604020202020204" charset="0"/>
            </a:endParaRP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u="sng" dirty="0" err="1">
                <a:solidFill>
                  <a:srgbClr val="000000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Библиотеки</a:t>
            </a:r>
            <a:r>
              <a:rPr lang="en-US" sz="3300" u="sng" dirty="0">
                <a:solidFill>
                  <a:srgbClr val="000000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: </a:t>
            </a:r>
            <a:r>
              <a:rPr lang="en-US" sz="3600" dirty="0" err="1">
                <a:latin typeface="TT Fors" panose="020B0604020202020204" charset="0"/>
              </a:rPr>
              <a:t>pyTelegramBotAPI</a:t>
            </a:r>
            <a:r>
              <a:rPr lang="en-US" sz="3600" dirty="0">
                <a:latin typeface="TT Fors" panose="020B0604020202020204" charset="0"/>
              </a:rPr>
              <a:t> (</a:t>
            </a:r>
            <a:r>
              <a:rPr lang="en-US" sz="3600" dirty="0" err="1">
                <a:latin typeface="TT Fors" panose="020B0604020202020204" charset="0"/>
              </a:rPr>
              <a:t>Telebot</a:t>
            </a:r>
            <a:r>
              <a:rPr lang="en-US" sz="3600" dirty="0">
                <a:latin typeface="TT Fors" panose="020B0604020202020204" charset="0"/>
              </a:rPr>
              <a:t>)</a:t>
            </a:r>
            <a:endParaRPr lang="en-US" sz="3300" dirty="0">
              <a:solidFill>
                <a:srgbClr val="000000"/>
              </a:solidFill>
              <a:latin typeface="TT Fors" panose="020B0604020202020204" charset="0"/>
              <a:ea typeface="TT Fors"/>
              <a:cs typeface="TT Fors"/>
              <a:sym typeface="TT Fors"/>
            </a:endParaRPr>
          </a:p>
          <a:p>
            <a:pPr marL="712470" lvl="1" indent="-356235">
              <a:lnSpc>
                <a:spcPts val="4620"/>
              </a:lnSpc>
              <a:buFont typeface="Arial"/>
              <a:buChar char="•"/>
            </a:pPr>
            <a:r>
              <a:rPr lang="en-US" sz="3300" u="sng" dirty="0">
                <a:solidFill>
                  <a:srgbClr val="000000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Среда </a:t>
            </a:r>
            <a:r>
              <a:rPr lang="en-US" sz="3300" u="sng" dirty="0" err="1">
                <a:solidFill>
                  <a:srgbClr val="000000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для</a:t>
            </a:r>
            <a:r>
              <a:rPr lang="en-US" sz="3300" u="sng" dirty="0">
                <a:solidFill>
                  <a:srgbClr val="000000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 </a:t>
            </a:r>
            <a:r>
              <a:rPr lang="en-US" sz="3300" u="sng" dirty="0" err="1">
                <a:solidFill>
                  <a:srgbClr val="000000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разработки</a:t>
            </a:r>
            <a:r>
              <a:rPr lang="en-US" sz="3300" dirty="0">
                <a:solidFill>
                  <a:srgbClr val="000000"/>
                </a:solidFill>
                <a:latin typeface="TT Fors" panose="020B0604020202020204" charset="0"/>
                <a:ea typeface="TT Fors"/>
                <a:cs typeface="TT Fors"/>
                <a:sym typeface="TT Fors"/>
              </a:rPr>
              <a:t>: PyCharm</a:t>
            </a:r>
          </a:p>
        </p:txBody>
      </p:sp>
      <p:sp>
        <p:nvSpPr>
          <p:cNvPr id="5" name="Freeform 5"/>
          <p:cNvSpPr/>
          <p:nvPr/>
        </p:nvSpPr>
        <p:spPr>
          <a:xfrm>
            <a:off x="13686579" y="7216932"/>
            <a:ext cx="4601421" cy="3070068"/>
          </a:xfrm>
          <a:custGeom>
            <a:avLst/>
            <a:gdLst/>
            <a:ahLst/>
            <a:cxnLst/>
            <a:rect l="l" t="t" r="r" b="b"/>
            <a:pathLst>
              <a:path w="4601421" h="3070068">
                <a:moveTo>
                  <a:pt x="0" y="0"/>
                </a:moveTo>
                <a:lnTo>
                  <a:pt x="4601421" y="0"/>
                </a:lnTo>
                <a:lnTo>
                  <a:pt x="4601421" y="3070068"/>
                </a:lnTo>
                <a:lnTo>
                  <a:pt x="0" y="3070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6" name="Freeform 6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000" y="1788637"/>
            <a:ext cx="7315200" cy="902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ru-RU" sz="5199" b="1" dirty="0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Масштабируемость</a:t>
            </a:r>
            <a:endParaRPr lang="en-US" sz="5199" b="1" dirty="0">
              <a:solidFill>
                <a:srgbClr val="000000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885335" y="2690743"/>
            <a:ext cx="7027907" cy="25542"/>
          </a:xfrm>
          <a:prstGeom prst="line">
            <a:avLst/>
          </a:prstGeom>
          <a:ln w="38100" cap="flat">
            <a:solidFill>
              <a:srgbClr val="0399E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/>
          </a:p>
        </p:txBody>
      </p:sp>
      <p:sp>
        <p:nvSpPr>
          <p:cNvPr id="4" name="Freeform 4"/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TextBox 7"/>
          <p:cNvSpPr txBox="1"/>
          <p:nvPr/>
        </p:nvSpPr>
        <p:spPr>
          <a:xfrm>
            <a:off x="1946369" y="3362960"/>
            <a:ext cx="14477728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4620"/>
              </a:lnSpc>
              <a:buFont typeface="Wingdings" panose="05000000000000000000" pitchFamily="2" charset="2"/>
              <a:buChar char="q"/>
            </a:pP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Добавление видео-конспекта</a:t>
            </a:r>
          </a:p>
          <a:p>
            <a:pPr marL="457200" indent="-457200" algn="l">
              <a:lnSpc>
                <a:spcPts val="4620"/>
              </a:lnSpc>
              <a:buFont typeface="Wingdings" panose="05000000000000000000" pitchFamily="2" charset="2"/>
              <a:buChar char="q"/>
            </a:pPr>
            <a:r>
              <a:rPr lang="ru-RU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Добавление новой теории</a:t>
            </a:r>
          </a:p>
        </p:txBody>
      </p:sp>
      <p:sp>
        <p:nvSpPr>
          <p:cNvPr id="8" name="Freeform 4"/>
          <p:cNvSpPr/>
          <p:nvPr/>
        </p:nvSpPr>
        <p:spPr>
          <a:xfrm>
            <a:off x="219172" y="8521909"/>
            <a:ext cx="6450500" cy="3530183"/>
          </a:xfrm>
          <a:custGeom>
            <a:avLst/>
            <a:gdLst/>
            <a:ahLst/>
            <a:cxnLst/>
            <a:rect l="l" t="t" r="r" b="b"/>
            <a:pathLst>
              <a:path w="6450500" h="3530183">
                <a:moveTo>
                  <a:pt x="0" y="0"/>
                </a:moveTo>
                <a:lnTo>
                  <a:pt x="6450500" y="0"/>
                </a:lnTo>
                <a:lnTo>
                  <a:pt x="6450500" y="3530182"/>
                </a:lnTo>
                <a:lnTo>
                  <a:pt x="0" y="3530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9" name="Freeform 7"/>
          <p:cNvSpPr/>
          <p:nvPr/>
        </p:nvSpPr>
        <p:spPr>
          <a:xfrm>
            <a:off x="7157004" y="8521909"/>
            <a:ext cx="6450500" cy="3530183"/>
          </a:xfrm>
          <a:custGeom>
            <a:avLst/>
            <a:gdLst/>
            <a:ahLst/>
            <a:cxnLst/>
            <a:rect l="l" t="t" r="r" b="b"/>
            <a:pathLst>
              <a:path w="6450500" h="3530183">
                <a:moveTo>
                  <a:pt x="0" y="0"/>
                </a:moveTo>
                <a:lnTo>
                  <a:pt x="6450500" y="0"/>
                </a:lnTo>
                <a:lnTo>
                  <a:pt x="6450500" y="3530182"/>
                </a:lnTo>
                <a:lnTo>
                  <a:pt x="0" y="3530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10" name="Freeform 8"/>
          <p:cNvSpPr/>
          <p:nvPr/>
        </p:nvSpPr>
        <p:spPr>
          <a:xfrm>
            <a:off x="14093279" y="8521909"/>
            <a:ext cx="6450500" cy="3530183"/>
          </a:xfrm>
          <a:custGeom>
            <a:avLst/>
            <a:gdLst/>
            <a:ahLst/>
            <a:cxnLst/>
            <a:rect l="l" t="t" r="r" b="b"/>
            <a:pathLst>
              <a:path w="6450500" h="3530183">
                <a:moveTo>
                  <a:pt x="0" y="0"/>
                </a:moveTo>
                <a:lnTo>
                  <a:pt x="6450500" y="0"/>
                </a:lnTo>
                <a:lnTo>
                  <a:pt x="6450500" y="3530182"/>
                </a:lnTo>
                <a:lnTo>
                  <a:pt x="0" y="3530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35ABA-EC78-83DF-30E0-68693CF41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8F1CD1D-329B-7AE0-3AA5-1D117B9C90DC}"/>
              </a:ext>
            </a:extLst>
          </p:cNvPr>
          <p:cNvSpPr txBox="1"/>
          <p:nvPr/>
        </p:nvSpPr>
        <p:spPr>
          <a:xfrm>
            <a:off x="1905000" y="1788637"/>
            <a:ext cx="3006631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Выводы</a:t>
            </a:r>
            <a:endParaRPr lang="en-US" sz="5199" b="1" dirty="0">
              <a:solidFill>
                <a:srgbClr val="000000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CF6C3ED1-08CE-1EC5-8DE0-675FA828230E}"/>
              </a:ext>
            </a:extLst>
          </p:cNvPr>
          <p:cNvSpPr/>
          <p:nvPr/>
        </p:nvSpPr>
        <p:spPr>
          <a:xfrm>
            <a:off x="1905000" y="2747536"/>
            <a:ext cx="2835831" cy="0"/>
          </a:xfrm>
          <a:prstGeom prst="line">
            <a:avLst/>
          </a:prstGeom>
          <a:ln w="38100" cap="flat">
            <a:solidFill>
              <a:srgbClr val="0399E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RU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5B6A625-47C5-A1D1-3D57-59EB9DE90065}"/>
              </a:ext>
            </a:extLst>
          </p:cNvPr>
          <p:cNvSpPr/>
          <p:nvPr/>
        </p:nvSpPr>
        <p:spPr>
          <a:xfrm>
            <a:off x="15669342" y="303198"/>
            <a:ext cx="2293802" cy="2016326"/>
          </a:xfrm>
          <a:custGeom>
            <a:avLst/>
            <a:gdLst/>
            <a:ahLst/>
            <a:cxnLst/>
            <a:rect l="l" t="t" r="r" b="b"/>
            <a:pathLst>
              <a:path w="2293802" h="2016326">
                <a:moveTo>
                  <a:pt x="0" y="0"/>
                </a:moveTo>
                <a:lnTo>
                  <a:pt x="2293803" y="0"/>
                </a:lnTo>
                <a:lnTo>
                  <a:pt x="2293803" y="2016327"/>
                </a:lnTo>
                <a:lnTo>
                  <a:pt x="0" y="2016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7DCE919-54F1-466E-8C56-1A842FC92DD1}"/>
              </a:ext>
            </a:extLst>
          </p:cNvPr>
          <p:cNvSpPr/>
          <p:nvPr/>
        </p:nvSpPr>
        <p:spPr>
          <a:xfrm>
            <a:off x="12228025" y="7026865"/>
            <a:ext cx="6450500" cy="3530183"/>
          </a:xfrm>
          <a:custGeom>
            <a:avLst/>
            <a:gdLst/>
            <a:ahLst/>
            <a:cxnLst/>
            <a:rect l="l" t="t" r="r" b="b"/>
            <a:pathLst>
              <a:path w="6450500" h="3530183">
                <a:moveTo>
                  <a:pt x="0" y="0"/>
                </a:moveTo>
                <a:lnTo>
                  <a:pt x="6450500" y="0"/>
                </a:lnTo>
                <a:lnTo>
                  <a:pt x="6450500" y="3530183"/>
                </a:lnTo>
                <a:lnTo>
                  <a:pt x="0" y="35301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946369" y="3362960"/>
            <a:ext cx="14477728" cy="1159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При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работе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над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проектом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решены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все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поставленные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задачи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и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цель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по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разработке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проекта</a:t>
            </a:r>
            <a:r>
              <a:rPr lang="en-US" sz="3300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достигнута</a:t>
            </a:r>
            <a:endParaRPr lang="en-US" sz="3300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  <p:extLst>
      <p:ext uri="{BB962C8B-B14F-4D97-AF65-F5344CB8AC3E}">
        <p14:creationId xmlns:p14="http://schemas.microsoft.com/office/powerpoint/2010/main" val="392021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338BBE48-A84C-7FC8-7CA3-0E63EF540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163" y="0"/>
            <a:ext cx="10121673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162</Words>
  <Application>Microsoft Office PowerPoint</Application>
  <PresentationFormat>Произвольный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TT Fors Bold</vt:lpstr>
      <vt:lpstr>Calibri</vt:lpstr>
      <vt:lpstr>TT Fors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KinoStrelka</dc:title>
  <dc:creator>Глеб Лебедев</dc:creator>
  <cp:lastModifiedBy>Глеб Лебедев</cp:lastModifiedBy>
  <cp:revision>6</cp:revision>
  <dcterms:created xsi:type="dcterms:W3CDTF">2006-08-16T00:00:00Z</dcterms:created>
  <dcterms:modified xsi:type="dcterms:W3CDTF">2025-05-17T17:57:33Z</dcterms:modified>
  <dc:identifier>DAGnjJ6QsX8</dc:identifier>
</cp:coreProperties>
</file>