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83" r:id="rId3"/>
    <p:sldId id="284" r:id="rId4"/>
    <p:sldId id="285" r:id="rId5"/>
    <p:sldId id="270" r:id="rId6"/>
    <p:sldId id="286" r:id="rId7"/>
    <p:sldId id="287" r:id="rId8"/>
    <p:sldId id="288" r:id="rId9"/>
    <p:sldId id="289" r:id="rId10"/>
    <p:sldId id="290" r:id="rId11"/>
    <p:sldId id="291" r:id="rId12"/>
    <p:sldId id="292" r:id="rId13"/>
    <p:sldId id="294" r:id="rId14"/>
    <p:sldId id="295" r:id="rId15"/>
    <p:sldId id="296" r:id="rId16"/>
    <p:sldId id="297" r:id="rId1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709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66" d="100"/>
          <a:sy n="66" d="100"/>
        </p:scale>
        <p:origin x="-858" y="-1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3C5FA54-4508-4BFC-9756-F4714046BD57}" type="datetimeFigureOut">
              <a:rPr lang="ru-RU" smtClean="0"/>
              <a:t>18.01.2023</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1756BDC-147C-4851-A2E1-572BBEEA3179}" type="slidenum">
              <a:rPr lang="ru-RU" smtClean="0"/>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Образ слайда 1"/>
          <p:cNvSpPr>
            <a:spLocks noGrp="1" noRot="1" noChangeAspect="1" noChangeArrowheads="1" noTextEdit="1"/>
          </p:cNvSpPr>
          <p:nvPr>
            <p:ph type="sldImg"/>
          </p:nvPr>
        </p:nvSpPr>
        <p:spPr bwMode="auto">
          <a:noFill/>
          <a:ln>
            <a:solidFill>
              <a:srgbClr val="000000"/>
            </a:solidFill>
            <a:miter lim="800000"/>
            <a:headEnd/>
            <a:tailEnd/>
          </a:ln>
        </p:spPr>
      </p:sp>
      <p:sp>
        <p:nvSpPr>
          <p:cNvPr id="16387" name="Заметки 2"/>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ru-RU" altLang="ru-RU" smtClean="0"/>
          </a:p>
        </p:txBody>
      </p:sp>
      <p:sp>
        <p:nvSpPr>
          <p:cNvPr id="16388" name="Номер слайда 3"/>
          <p:cNvSpPr>
            <a:spLocks noGrp="1" noChangeArrowheads="1"/>
          </p:cNvSpPr>
          <p:nvPr>
            <p:ph type="sldNum" sz="quarter" idx="5"/>
          </p:nvPr>
        </p:nvSpPr>
        <p:spPr bwMode="auto">
          <a:noFill/>
          <a:ln>
            <a:miter lim="800000"/>
            <a:headEnd/>
            <a:tailEnd/>
          </a:ln>
        </p:spPr>
        <p:txBody>
          <a:bodyPr/>
          <a:lstStyle/>
          <a:p>
            <a:fld id="{C64B6F7B-56CF-4A00-B8B5-AC3DA316BAE2}" type="slidenum">
              <a:rPr lang="ru-RU" altLang="ru-RU"/>
              <a:pPr/>
              <a:t>6</a:t>
            </a:fld>
            <a:endParaRPr lang="ru-RU" altLang="ru-RU"/>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Pr>
        <a:blipFill dpi="0" rotWithShape="1">
          <a:blip r:embed="rId2" cstate="print">
            <a:lum/>
          </a:blip>
          <a:srcRect/>
          <a:stretch>
            <a:fillRect t="-9000" b="-9000"/>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670A1A5D-5A81-47DB-BE2C-03E0990F0D73}"/>
              </a:ext>
            </a:extLst>
          </p:cNvPr>
          <p:cNvSpPr>
            <a:spLocks noGrp="1"/>
          </p:cNvSpPr>
          <p:nvPr>
            <p:ph type="ctrTitle"/>
          </p:nvPr>
        </p:nvSpPr>
        <p:spPr>
          <a:xfrm>
            <a:off x="1524000" y="1600200"/>
            <a:ext cx="9144000" cy="1943100"/>
          </a:xfrm>
        </p:spPr>
        <p:txBody>
          <a:bodyPr anchor="b"/>
          <a:lstStyle>
            <a:lvl1pPr algn="ctr">
              <a:defRPr sz="6000">
                <a:solidFill>
                  <a:schemeClr val="bg1"/>
                </a:solidFill>
              </a:defRPr>
            </a:lvl1pPr>
          </a:lstStyle>
          <a:p>
            <a:r>
              <a:rPr lang="ru-RU" dirty="0"/>
              <a:t>Образец заголовка</a:t>
            </a:r>
          </a:p>
        </p:txBody>
      </p:sp>
      <p:sp>
        <p:nvSpPr>
          <p:cNvPr id="3" name="Подзаголовок 2">
            <a:extLst>
              <a:ext uri="{FF2B5EF4-FFF2-40B4-BE49-F238E27FC236}">
                <a16:creationId xmlns="" xmlns:a16="http://schemas.microsoft.com/office/drawing/2014/main" id="{6D18D89D-FEB0-4064-AD3B-357BF020BCDA}"/>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 xmlns:a16="http://schemas.microsoft.com/office/drawing/2014/main" id="{0C08CCA0-7AC9-4458-99BC-25257703BE5B}"/>
              </a:ext>
            </a:extLst>
          </p:cNvPr>
          <p:cNvSpPr>
            <a:spLocks noGrp="1"/>
          </p:cNvSpPr>
          <p:nvPr>
            <p:ph type="dt" sz="half" idx="10"/>
          </p:nvPr>
        </p:nvSpPr>
        <p:spPr/>
        <p:txBody>
          <a:bodyPr/>
          <a:lstStyle>
            <a:lvl1pPr>
              <a:defRPr>
                <a:solidFill>
                  <a:schemeClr val="bg1"/>
                </a:solidFill>
              </a:defRPr>
            </a:lvl1pPr>
          </a:lstStyle>
          <a:p>
            <a:fld id="{39985775-DA12-4519-AD4E-BF0D8B5A28A2}" type="datetimeFigureOut">
              <a:rPr lang="ru-RU" smtClean="0"/>
              <a:pPr/>
              <a:t>18.01.2023</a:t>
            </a:fld>
            <a:endParaRPr lang="ru-RU"/>
          </a:p>
        </p:txBody>
      </p:sp>
      <p:sp>
        <p:nvSpPr>
          <p:cNvPr id="5" name="Нижний колонтитул 4">
            <a:extLst>
              <a:ext uri="{FF2B5EF4-FFF2-40B4-BE49-F238E27FC236}">
                <a16:creationId xmlns="" xmlns:a16="http://schemas.microsoft.com/office/drawing/2014/main" id="{DF7410E7-85CD-46DA-BC17-90383213823C}"/>
              </a:ext>
            </a:extLst>
          </p:cNvPr>
          <p:cNvSpPr>
            <a:spLocks noGrp="1"/>
          </p:cNvSpPr>
          <p:nvPr>
            <p:ph type="ftr" sz="quarter" idx="11"/>
          </p:nvPr>
        </p:nvSpPr>
        <p:spPr/>
        <p:txBody>
          <a:bodyPr/>
          <a:lstStyle>
            <a:lvl1pPr>
              <a:defRPr>
                <a:solidFill>
                  <a:schemeClr val="bg1"/>
                </a:solidFill>
              </a:defRPr>
            </a:lvl1pPr>
          </a:lstStyle>
          <a:p>
            <a:endParaRPr lang="ru-RU"/>
          </a:p>
        </p:txBody>
      </p:sp>
      <p:sp>
        <p:nvSpPr>
          <p:cNvPr id="6" name="Номер слайда 5">
            <a:extLst>
              <a:ext uri="{FF2B5EF4-FFF2-40B4-BE49-F238E27FC236}">
                <a16:creationId xmlns="" xmlns:a16="http://schemas.microsoft.com/office/drawing/2014/main" id="{3CC549DF-D60D-41D0-9ADE-DA8EA16AD11F}"/>
              </a:ext>
            </a:extLst>
          </p:cNvPr>
          <p:cNvSpPr>
            <a:spLocks noGrp="1"/>
          </p:cNvSpPr>
          <p:nvPr>
            <p:ph type="sldNum" sz="quarter" idx="12"/>
          </p:nvPr>
        </p:nvSpPr>
        <p:spPr/>
        <p:txBody>
          <a:bodyPr/>
          <a:lstStyle>
            <a:lvl1pPr>
              <a:defRPr>
                <a:solidFill>
                  <a:schemeClr val="bg1"/>
                </a:solidFill>
              </a:defRPr>
            </a:lvl1p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411766554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6A3F95C-774F-4E30-AE17-04AC0612DF47}"/>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 xmlns:a16="http://schemas.microsoft.com/office/drawing/2014/main" id="{7A740606-3AD8-42ED-B129-A3DEC06BC505}"/>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4" name="Нижний колонтитул 3">
            <a:extLst>
              <a:ext uri="{FF2B5EF4-FFF2-40B4-BE49-F238E27FC236}">
                <a16:creationId xmlns="" xmlns:a16="http://schemas.microsoft.com/office/drawing/2014/main" id="{F47C616E-EC5D-4161-B871-4DBFA23F1B01}"/>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017A186C-6BE5-484A-94F6-B5CFB1FB3258}"/>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19952192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 xmlns:a16="http://schemas.microsoft.com/office/drawing/2014/main" id="{84059D37-F92B-4726-A34B-164AC46F6B03}"/>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3" name="Нижний колонтитул 2">
            <a:extLst>
              <a:ext uri="{FF2B5EF4-FFF2-40B4-BE49-F238E27FC236}">
                <a16:creationId xmlns="" xmlns:a16="http://schemas.microsoft.com/office/drawing/2014/main" id="{5EB8A300-DCC2-4DBC-89F3-19460679B6D8}"/>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 xmlns:a16="http://schemas.microsoft.com/office/drawing/2014/main" id="{6AE01FBC-E1B1-44CF-B5F4-B0621F58BA87}"/>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97787728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0CDE81A-B789-490D-9823-1DCB79555CA7}"/>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 xmlns:a16="http://schemas.microsoft.com/office/drawing/2014/main" id="{34E3DE41-335B-4255-BD1B-1BD5FD7691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 xmlns:a16="http://schemas.microsoft.com/office/drawing/2014/main" id="{11CDC965-EE27-49DE-926C-3E4E5F353E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A187F107-3B06-47AE-890B-4028A5F72270}"/>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6" name="Нижний колонтитул 5">
            <a:extLst>
              <a:ext uri="{FF2B5EF4-FFF2-40B4-BE49-F238E27FC236}">
                <a16:creationId xmlns="" xmlns:a16="http://schemas.microsoft.com/office/drawing/2014/main" id="{24E7A224-216B-43E1-A95E-10F95BB0FD69}"/>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45BF9C8F-012F-410C-9624-42ADB56B0912}"/>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31738146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EB7FA0CA-376B-46DC-813B-5E5FBFAAC05E}"/>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 xmlns:a16="http://schemas.microsoft.com/office/drawing/2014/main" id="{F1EBA494-E82E-4757-A3C0-955EA65D11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 xmlns:a16="http://schemas.microsoft.com/office/drawing/2014/main" id="{33117C38-1525-4DAA-A6A8-79732457CC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 xmlns:a16="http://schemas.microsoft.com/office/drawing/2014/main" id="{0CF361C5-F126-4C0B-AE3A-2CBA980EFC2C}"/>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6" name="Нижний колонтитул 5">
            <a:extLst>
              <a:ext uri="{FF2B5EF4-FFF2-40B4-BE49-F238E27FC236}">
                <a16:creationId xmlns="" xmlns:a16="http://schemas.microsoft.com/office/drawing/2014/main" id="{6F4F4485-29FD-4F98-96FC-E5D8DCB98AC3}"/>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5942FB67-03FB-449E-89B5-DF67F63DAA5F}"/>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398176812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4575B5E7-60F9-464C-B174-D06589C576AD}"/>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 xmlns:a16="http://schemas.microsoft.com/office/drawing/2014/main" id="{D28484D1-D333-4AE1-BBFC-CD1DEC20F3D6}"/>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64A59D6A-B58D-4E95-A396-200C9B9BC3C0}"/>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5" name="Нижний колонтитул 4">
            <a:extLst>
              <a:ext uri="{FF2B5EF4-FFF2-40B4-BE49-F238E27FC236}">
                <a16:creationId xmlns="" xmlns:a16="http://schemas.microsoft.com/office/drawing/2014/main" id="{7EB437D5-797B-49CA-AD3B-BE3CAF57E72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2A1F4BFD-DCAB-4FA8-B42C-658D6832F7F0}"/>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205869137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 xmlns:a16="http://schemas.microsoft.com/office/drawing/2014/main" id="{0DD7D349-5ABD-40CA-91CD-9AC19B7C01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 xmlns:a16="http://schemas.microsoft.com/office/drawing/2014/main" id="{F28E4FE5-4CB9-457C-9776-A6FC25BBA2BD}"/>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16DF420E-C006-48BA-ACD0-A009889F4495}"/>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5" name="Нижний колонтитул 4">
            <a:extLst>
              <a:ext uri="{FF2B5EF4-FFF2-40B4-BE49-F238E27FC236}">
                <a16:creationId xmlns="" xmlns:a16="http://schemas.microsoft.com/office/drawing/2014/main" id="{D36841BA-4A5C-4F80-82B2-3FE13D1DF5B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1B5348BA-A8D9-4752-9849-D1F480476C8F}"/>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4107169765"/>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EC2F858-143C-49BF-AC24-DDE5A569426D}"/>
              </a:ext>
            </a:extLst>
          </p:cNvPr>
          <p:cNvSpPr>
            <a:spLocks noGrp="1"/>
          </p:cNvSpPr>
          <p:nvPr>
            <p:ph type="title"/>
          </p:nvPr>
        </p:nvSpPr>
        <p:spPr/>
        <p:txBody>
          <a:bodyPr/>
          <a:lstStyle>
            <a:lvl1pPr>
              <a:defRPr b="1">
                <a:solidFill>
                  <a:srgbClr val="607090"/>
                </a:solidFill>
              </a:defRPr>
            </a:lvl1pPr>
          </a:lstStyle>
          <a:p>
            <a:r>
              <a:rPr lang="ru-RU" dirty="0"/>
              <a:t>Образец заголовка</a:t>
            </a:r>
          </a:p>
        </p:txBody>
      </p:sp>
      <p:sp>
        <p:nvSpPr>
          <p:cNvPr id="3" name="Объект 2">
            <a:extLst>
              <a:ext uri="{FF2B5EF4-FFF2-40B4-BE49-F238E27FC236}">
                <a16:creationId xmlns="" xmlns:a16="http://schemas.microsoft.com/office/drawing/2014/main" id="{0CA1AEBE-8905-4864-B3FD-4CD04946E54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Прямоугольник 6">
            <a:extLst>
              <a:ext uri="{FF2B5EF4-FFF2-40B4-BE49-F238E27FC236}">
                <a16:creationId xmlns="" xmlns:a16="http://schemas.microsoft.com/office/drawing/2014/main" id="{AA079D8C-B135-4B29-9B74-4C89FD7E531F}"/>
              </a:ext>
            </a:extLst>
          </p:cNvPr>
          <p:cNvSpPr/>
          <p:nvPr userDrawn="1"/>
        </p:nvSpPr>
        <p:spPr>
          <a:xfrm>
            <a:off x="8625840" y="6644640"/>
            <a:ext cx="3600000" cy="213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Прямоугольник 7">
            <a:extLst>
              <a:ext uri="{FF2B5EF4-FFF2-40B4-BE49-F238E27FC236}">
                <a16:creationId xmlns="" xmlns:a16="http://schemas.microsoft.com/office/drawing/2014/main" id="{FF0D1648-B806-40EE-B6E3-7634106F579D}"/>
              </a:ext>
            </a:extLst>
          </p:cNvPr>
          <p:cNvSpPr/>
          <p:nvPr userDrawn="1"/>
        </p:nvSpPr>
        <p:spPr>
          <a:xfrm>
            <a:off x="0" y="-22383"/>
            <a:ext cx="3600000" cy="2133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Прямоугольник 9">
            <a:extLst>
              <a:ext uri="{FF2B5EF4-FFF2-40B4-BE49-F238E27FC236}">
                <a16:creationId xmlns="" xmlns:a16="http://schemas.microsoft.com/office/drawing/2014/main" id="{9D45F2DE-3202-46E3-A4DF-1E1F8D2367F3}"/>
              </a:ext>
            </a:extLst>
          </p:cNvPr>
          <p:cNvSpPr/>
          <p:nvPr userDrawn="1"/>
        </p:nvSpPr>
        <p:spPr>
          <a:xfrm rot="16200000">
            <a:off x="8820811" y="3139757"/>
            <a:ext cx="6492875" cy="213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 xmlns:a16="http://schemas.microsoft.com/office/drawing/2014/main" id="{D4E4023C-83D7-4B9B-83E0-97AB0F4AC43B}"/>
              </a:ext>
            </a:extLst>
          </p:cNvPr>
          <p:cNvSpPr/>
          <p:nvPr userDrawn="1"/>
        </p:nvSpPr>
        <p:spPr>
          <a:xfrm rot="16200000">
            <a:off x="-3139758" y="3504883"/>
            <a:ext cx="6492875" cy="21335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 xmlns:p14="http://schemas.microsoft.com/office/powerpoint/2010/main" val="127780470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EC2F858-143C-49BF-AC24-DDE5A569426D}"/>
              </a:ext>
            </a:extLst>
          </p:cNvPr>
          <p:cNvSpPr>
            <a:spLocks noGrp="1"/>
          </p:cNvSpPr>
          <p:nvPr>
            <p:ph type="title"/>
          </p:nvPr>
        </p:nvSpPr>
        <p:spPr>
          <a:xfrm>
            <a:off x="838200" y="365125"/>
            <a:ext cx="6870539" cy="1325563"/>
          </a:xfrm>
        </p:spPr>
        <p:txBody>
          <a:bodyPr/>
          <a:lstStyle>
            <a:lvl1pPr>
              <a:defRPr b="1">
                <a:solidFill>
                  <a:srgbClr val="607090"/>
                </a:solidFill>
              </a:defRPr>
            </a:lvl1pPr>
          </a:lstStyle>
          <a:p>
            <a:r>
              <a:rPr lang="ru-RU" dirty="0"/>
              <a:t>Образец заголовка</a:t>
            </a:r>
          </a:p>
        </p:txBody>
      </p:sp>
      <p:sp>
        <p:nvSpPr>
          <p:cNvPr id="3" name="Объект 2">
            <a:extLst>
              <a:ext uri="{FF2B5EF4-FFF2-40B4-BE49-F238E27FC236}">
                <a16:creationId xmlns="" xmlns:a16="http://schemas.microsoft.com/office/drawing/2014/main" id="{0CA1AEBE-8905-4864-B3FD-4CD04946E549}"/>
              </a:ext>
            </a:extLst>
          </p:cNvPr>
          <p:cNvSpPr>
            <a:spLocks noGrp="1"/>
          </p:cNvSpPr>
          <p:nvPr>
            <p:ph idx="1"/>
          </p:nvPr>
        </p:nvSpPr>
        <p:spPr>
          <a:xfrm>
            <a:off x="838200" y="1825625"/>
            <a:ext cx="6870539"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Рисунок 4">
            <a:extLst>
              <a:ext uri="{FF2B5EF4-FFF2-40B4-BE49-F238E27FC236}">
                <a16:creationId xmlns="" xmlns:a16="http://schemas.microsoft.com/office/drawing/2014/main" id="{8B632DE5-F5F2-4462-94DA-690026333B02}"/>
              </a:ext>
            </a:extLst>
          </p:cNvPr>
          <p:cNvSpPr>
            <a:spLocks noGrp="1"/>
          </p:cNvSpPr>
          <p:nvPr>
            <p:ph type="pic" sz="quarter" idx="10"/>
          </p:nvPr>
        </p:nvSpPr>
        <p:spPr>
          <a:xfrm>
            <a:off x="8032750" y="0"/>
            <a:ext cx="4159250" cy="6858000"/>
          </a:xfrm>
        </p:spPr>
        <p:txBody>
          <a:bodyPr/>
          <a:lstStyle/>
          <a:p>
            <a:endParaRPr lang="ru-RU"/>
          </a:p>
        </p:txBody>
      </p:sp>
    </p:spTree>
    <p:extLst>
      <p:ext uri="{BB962C8B-B14F-4D97-AF65-F5344CB8AC3E}">
        <p14:creationId xmlns="" xmlns:p14="http://schemas.microsoft.com/office/powerpoint/2010/main" val="1402334460"/>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Заголовок и объект">
    <p:spTree>
      <p:nvGrpSpPr>
        <p:cNvPr id="1" name=""/>
        <p:cNvGrpSpPr/>
        <p:nvPr/>
      </p:nvGrpSpPr>
      <p:grpSpPr>
        <a:xfrm>
          <a:off x="0" y="0"/>
          <a:ext cx="0" cy="0"/>
          <a:chOff x="0" y="0"/>
          <a:chExt cx="0" cy="0"/>
        </a:xfrm>
      </p:grpSpPr>
      <p:sp>
        <p:nvSpPr>
          <p:cNvPr id="8" name="Прямоугольник 7">
            <a:extLst>
              <a:ext uri="{FF2B5EF4-FFF2-40B4-BE49-F238E27FC236}">
                <a16:creationId xmlns="" xmlns:a16="http://schemas.microsoft.com/office/drawing/2014/main" id="{81134973-9603-4EB5-B737-91F29D4CD883}"/>
              </a:ext>
            </a:extLst>
          </p:cNvPr>
          <p:cNvSpPr/>
          <p:nvPr userDrawn="1"/>
        </p:nvSpPr>
        <p:spPr>
          <a:xfrm>
            <a:off x="563880" y="428043"/>
            <a:ext cx="11155680" cy="5991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 xmlns:a16="http://schemas.microsoft.com/office/drawing/2014/main" id="{08AAAB7C-7C1B-4105-BE24-F811EBB4014F}"/>
              </a:ext>
            </a:extLst>
          </p:cNvPr>
          <p:cNvSpPr>
            <a:spLocks noGrp="1"/>
          </p:cNvSpPr>
          <p:nvPr>
            <p:ph type="title"/>
          </p:nvPr>
        </p:nvSpPr>
        <p:spPr/>
        <p:txBody>
          <a:bodyPr/>
          <a:lstStyle>
            <a:lvl1pPr>
              <a:defRPr b="1">
                <a:solidFill>
                  <a:srgbClr val="607090"/>
                </a:solidFill>
              </a:defRPr>
            </a:lvl1pPr>
          </a:lstStyle>
          <a:p>
            <a:r>
              <a:rPr lang="ru-RU" dirty="0"/>
              <a:t>Образец заголовка</a:t>
            </a:r>
          </a:p>
        </p:txBody>
      </p:sp>
      <p:sp>
        <p:nvSpPr>
          <p:cNvPr id="4" name="Дата 3">
            <a:extLst>
              <a:ext uri="{FF2B5EF4-FFF2-40B4-BE49-F238E27FC236}">
                <a16:creationId xmlns="" xmlns:a16="http://schemas.microsoft.com/office/drawing/2014/main" id="{1AECA37A-4894-4A33-9EBE-8B2E35025896}"/>
              </a:ext>
            </a:extLst>
          </p:cNvPr>
          <p:cNvSpPr>
            <a:spLocks noGrp="1"/>
          </p:cNvSpPr>
          <p:nvPr>
            <p:ph type="dt" sz="half" idx="10"/>
          </p:nvPr>
        </p:nvSpPr>
        <p:spPr/>
        <p:txBody>
          <a:bodyPr/>
          <a:lstStyle/>
          <a:p>
            <a:fld id="{A3A83A43-64E5-4616-89E6-626296516E98}" type="datetimeFigureOut">
              <a:rPr lang="ru-RU" smtClean="0"/>
              <a:pPr/>
              <a:t>18.01.2023</a:t>
            </a:fld>
            <a:endParaRPr lang="ru-RU"/>
          </a:p>
        </p:txBody>
      </p:sp>
      <p:sp>
        <p:nvSpPr>
          <p:cNvPr id="5" name="Нижний колонтитул 4">
            <a:extLst>
              <a:ext uri="{FF2B5EF4-FFF2-40B4-BE49-F238E27FC236}">
                <a16:creationId xmlns="" xmlns:a16="http://schemas.microsoft.com/office/drawing/2014/main" id="{0230E9E2-71FB-4D16-B449-EA5254AC7A4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6FF10A82-3FA8-48BC-A562-4BDCC940C256}"/>
              </a:ext>
            </a:extLst>
          </p:cNvPr>
          <p:cNvSpPr>
            <a:spLocks noGrp="1"/>
          </p:cNvSpPr>
          <p:nvPr>
            <p:ph type="sldNum" sz="quarter" idx="12"/>
          </p:nvPr>
        </p:nvSpPr>
        <p:spPr/>
        <p:txBody>
          <a:bodyPr/>
          <a:lstStyle/>
          <a:p>
            <a:fld id="{1EEB69BD-07F3-416C-B560-DF49FE6E3236}" type="slidenum">
              <a:rPr lang="ru-RU" smtClean="0"/>
              <a:pPr/>
              <a:t>‹#›</a:t>
            </a:fld>
            <a:endParaRPr lang="ru-RU"/>
          </a:p>
        </p:txBody>
      </p:sp>
      <p:sp>
        <p:nvSpPr>
          <p:cNvPr id="10" name="Рисунок 9">
            <a:extLst>
              <a:ext uri="{FF2B5EF4-FFF2-40B4-BE49-F238E27FC236}">
                <a16:creationId xmlns="" xmlns:a16="http://schemas.microsoft.com/office/drawing/2014/main" id="{F0D9FAC9-46ED-4B2F-8516-B63FF2354312}"/>
              </a:ext>
            </a:extLst>
          </p:cNvPr>
          <p:cNvSpPr>
            <a:spLocks noGrp="1"/>
          </p:cNvSpPr>
          <p:nvPr>
            <p:ph type="pic" sz="quarter" idx="13"/>
          </p:nvPr>
        </p:nvSpPr>
        <p:spPr>
          <a:xfrm>
            <a:off x="838200" y="2301875"/>
            <a:ext cx="4895129" cy="1568450"/>
          </a:xfrm>
        </p:spPr>
        <p:txBody>
          <a:bodyPr/>
          <a:lstStyle/>
          <a:p>
            <a:endParaRPr lang="ru-RU"/>
          </a:p>
        </p:txBody>
      </p:sp>
      <p:sp>
        <p:nvSpPr>
          <p:cNvPr id="21" name="Текст 14">
            <a:extLst>
              <a:ext uri="{FF2B5EF4-FFF2-40B4-BE49-F238E27FC236}">
                <a16:creationId xmlns="" xmlns:a16="http://schemas.microsoft.com/office/drawing/2014/main" id="{4413139B-1729-455B-B830-4DAB12D9B25E}"/>
              </a:ext>
            </a:extLst>
          </p:cNvPr>
          <p:cNvSpPr>
            <a:spLocks noGrp="1"/>
          </p:cNvSpPr>
          <p:nvPr>
            <p:ph type="body" sz="quarter" idx="19"/>
          </p:nvPr>
        </p:nvSpPr>
        <p:spPr>
          <a:xfrm>
            <a:off x="6458672" y="4428023"/>
            <a:ext cx="4879887" cy="1355725"/>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22" name="Текст 14">
            <a:extLst>
              <a:ext uri="{FF2B5EF4-FFF2-40B4-BE49-F238E27FC236}">
                <a16:creationId xmlns="" xmlns:a16="http://schemas.microsoft.com/office/drawing/2014/main" id="{222B09F7-7246-4274-A513-9BEACBF61E15}"/>
              </a:ext>
            </a:extLst>
          </p:cNvPr>
          <p:cNvSpPr>
            <a:spLocks noGrp="1"/>
          </p:cNvSpPr>
          <p:nvPr>
            <p:ph type="body" sz="quarter" idx="20"/>
          </p:nvPr>
        </p:nvSpPr>
        <p:spPr>
          <a:xfrm>
            <a:off x="853441" y="4428022"/>
            <a:ext cx="4879888" cy="1355725"/>
          </a:xfrm>
        </p:spPr>
        <p:txBody>
          <a:body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12" name="Рисунок 9">
            <a:extLst>
              <a:ext uri="{FF2B5EF4-FFF2-40B4-BE49-F238E27FC236}">
                <a16:creationId xmlns="" xmlns:a16="http://schemas.microsoft.com/office/drawing/2014/main" id="{4B61BE1B-0619-47D5-8D00-1DBE9B7F40BF}"/>
              </a:ext>
            </a:extLst>
          </p:cNvPr>
          <p:cNvSpPr>
            <a:spLocks noGrp="1"/>
          </p:cNvSpPr>
          <p:nvPr>
            <p:ph type="pic" sz="quarter" idx="21"/>
          </p:nvPr>
        </p:nvSpPr>
        <p:spPr>
          <a:xfrm>
            <a:off x="6458672" y="2320617"/>
            <a:ext cx="4940847" cy="1568450"/>
          </a:xfrm>
        </p:spPr>
        <p:txBody>
          <a:bodyPr/>
          <a:lstStyle/>
          <a:p>
            <a:endParaRPr lang="ru-RU"/>
          </a:p>
        </p:txBody>
      </p:sp>
    </p:spTree>
    <p:extLst>
      <p:ext uri="{BB962C8B-B14F-4D97-AF65-F5344CB8AC3E}">
        <p14:creationId xmlns="" xmlns:p14="http://schemas.microsoft.com/office/powerpoint/2010/main" val="419688757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2914E300-70A9-4046-B13A-C580CDF0889A}"/>
              </a:ext>
            </a:extLst>
          </p:cNvPr>
          <p:cNvSpPr>
            <a:spLocks noGrp="1"/>
          </p:cNvSpPr>
          <p:nvPr>
            <p:ph type="title"/>
          </p:nvPr>
        </p:nvSpPr>
        <p:spPr/>
        <p:txBody>
          <a:bodyPr/>
          <a:lstStyle>
            <a:lvl1pPr>
              <a:defRPr b="1">
                <a:solidFill>
                  <a:srgbClr val="607090"/>
                </a:solidFill>
              </a:defRPr>
            </a:lvl1pPr>
          </a:lstStyle>
          <a:p>
            <a:r>
              <a:rPr lang="ru-RU" dirty="0"/>
              <a:t>Образец заголовка</a:t>
            </a:r>
          </a:p>
        </p:txBody>
      </p:sp>
      <p:sp>
        <p:nvSpPr>
          <p:cNvPr id="3" name="Дата 2">
            <a:extLst>
              <a:ext uri="{FF2B5EF4-FFF2-40B4-BE49-F238E27FC236}">
                <a16:creationId xmlns="" xmlns:a16="http://schemas.microsoft.com/office/drawing/2014/main" id="{E2941CF8-4508-43CA-BA33-C0B9ED75329D}"/>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4" name="Нижний колонтитул 3">
            <a:extLst>
              <a:ext uri="{FF2B5EF4-FFF2-40B4-BE49-F238E27FC236}">
                <a16:creationId xmlns="" xmlns:a16="http://schemas.microsoft.com/office/drawing/2014/main" id="{2F7B9934-7384-4A83-8B0E-FFF486DDFC47}"/>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 xmlns:a16="http://schemas.microsoft.com/office/drawing/2014/main" id="{A4F36D14-7448-4ACB-B1EC-DDDAAA955198}"/>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179343853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9EC2F858-143C-49BF-AC24-DDE5A569426D}"/>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0CA1AEBE-8905-4864-B3FD-4CD04946E549}"/>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Tree>
    <p:extLst>
      <p:ext uri="{BB962C8B-B14F-4D97-AF65-F5344CB8AC3E}">
        <p14:creationId xmlns="" xmlns:p14="http://schemas.microsoft.com/office/powerpoint/2010/main" val="728163461"/>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1D6F616B-C814-43CB-9D66-2ACCE175F2AB}"/>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 xmlns:a16="http://schemas.microsoft.com/office/drawing/2014/main" id="{48AE93A1-6738-46E4-8F22-EE921A9839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 xmlns:a16="http://schemas.microsoft.com/office/drawing/2014/main" id="{6C78392C-C9F7-4DEF-AA81-542C2AAC75D8}"/>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5" name="Нижний колонтитул 4">
            <a:extLst>
              <a:ext uri="{FF2B5EF4-FFF2-40B4-BE49-F238E27FC236}">
                <a16:creationId xmlns="" xmlns:a16="http://schemas.microsoft.com/office/drawing/2014/main" id="{A00A34EB-7EF1-4575-A605-E6075A6358F8}"/>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 xmlns:a16="http://schemas.microsoft.com/office/drawing/2014/main" id="{B1F6B72C-E973-4717-9B32-EB861DCB2EF5}"/>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1248719403"/>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09AC03E-CC96-46B4-8F06-809941B60B78}"/>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 xmlns:a16="http://schemas.microsoft.com/office/drawing/2014/main" id="{AED83CB0-A9EB-4FCC-AFF1-9C0719455B37}"/>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 xmlns:a16="http://schemas.microsoft.com/office/drawing/2014/main" id="{F2A519CA-8C32-464E-AB8C-C7DAE493BF5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 xmlns:a16="http://schemas.microsoft.com/office/drawing/2014/main" id="{59389CDC-954B-4F3C-8708-20D835E735D8}"/>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6" name="Нижний колонтитул 5">
            <a:extLst>
              <a:ext uri="{FF2B5EF4-FFF2-40B4-BE49-F238E27FC236}">
                <a16:creationId xmlns="" xmlns:a16="http://schemas.microsoft.com/office/drawing/2014/main" id="{9021DA71-9B62-4B5B-9FC5-8A2FE4CE5A2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 xmlns:a16="http://schemas.microsoft.com/office/drawing/2014/main" id="{9BC5407C-33E1-4753-B9AC-F00DBA80868C}"/>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104074164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CD663584-63A5-4369-B563-05FB35552DB9}"/>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 xmlns:a16="http://schemas.microsoft.com/office/drawing/2014/main" id="{438BDB9A-93BD-4EBA-9434-1716F89768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 xmlns:a16="http://schemas.microsoft.com/office/drawing/2014/main" id="{9C6B4D10-58E3-4843-B773-ACE304291F32}"/>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 xmlns:a16="http://schemas.microsoft.com/office/drawing/2014/main" id="{DF791276-15DC-4AAA-A29A-7294AAED51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 xmlns:a16="http://schemas.microsoft.com/office/drawing/2014/main" id="{D984DE98-0C02-460E-AEB8-1FFCF6EE593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 xmlns:a16="http://schemas.microsoft.com/office/drawing/2014/main" id="{4AE545B8-BE5D-416A-A9C4-DD942138351A}"/>
              </a:ext>
            </a:extLst>
          </p:cNvPr>
          <p:cNvSpPr>
            <a:spLocks noGrp="1"/>
          </p:cNvSpPr>
          <p:nvPr>
            <p:ph type="dt" sz="half" idx="10"/>
          </p:nvPr>
        </p:nvSpPr>
        <p:spPr/>
        <p:txBody>
          <a:bodyPr/>
          <a:lstStyle/>
          <a:p>
            <a:fld id="{39985775-DA12-4519-AD4E-BF0D8B5A28A2}" type="datetimeFigureOut">
              <a:rPr lang="ru-RU" smtClean="0"/>
              <a:pPr/>
              <a:t>18.01.2023</a:t>
            </a:fld>
            <a:endParaRPr lang="ru-RU"/>
          </a:p>
        </p:txBody>
      </p:sp>
      <p:sp>
        <p:nvSpPr>
          <p:cNvPr id="8" name="Нижний колонтитул 7">
            <a:extLst>
              <a:ext uri="{FF2B5EF4-FFF2-40B4-BE49-F238E27FC236}">
                <a16:creationId xmlns="" xmlns:a16="http://schemas.microsoft.com/office/drawing/2014/main" id="{203D84F0-63EB-4F1F-A304-21FC5773031A}"/>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 xmlns:a16="http://schemas.microsoft.com/office/drawing/2014/main" id="{56BA2A66-252D-4BBD-AD7E-3C84EC9585AC}"/>
              </a:ext>
            </a:extLst>
          </p:cNvPr>
          <p:cNvSpPr>
            <a:spLocks noGrp="1"/>
          </p:cNvSpPr>
          <p:nvPr>
            <p:ph type="sldNum" sz="quarter" idx="12"/>
          </p:nvPr>
        </p:nvSpPr>
        <p:spPr/>
        <p:txBody>
          <a:bodyPr/>
          <a:lstStyle/>
          <a:p>
            <a:fld id="{049F1CE1-AE97-4474-A621-9FAA4F63F5A7}" type="slidenum">
              <a:rPr lang="ru-RU" smtClean="0"/>
              <a:pPr/>
              <a:t>‹#›</a:t>
            </a:fld>
            <a:endParaRPr lang="ru-RU"/>
          </a:p>
        </p:txBody>
      </p:sp>
    </p:spTree>
    <p:extLst>
      <p:ext uri="{BB962C8B-B14F-4D97-AF65-F5344CB8AC3E}">
        <p14:creationId xmlns="" xmlns:p14="http://schemas.microsoft.com/office/powerpoint/2010/main" val="363798593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https://presentation-creation.ru/" TargetMode="Externa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D5569195-B136-450A-9EBB-E4D32554B9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 xmlns:a16="http://schemas.microsoft.com/office/drawing/2014/main" id="{6C56AFD3-762E-431D-8169-48E9431F22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 xmlns:a16="http://schemas.microsoft.com/office/drawing/2014/main" id="{B0B0A7F1-90CF-4B8D-9FE0-9796384F40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985775-DA12-4519-AD4E-BF0D8B5A28A2}" type="datetimeFigureOut">
              <a:rPr lang="ru-RU" smtClean="0"/>
              <a:pPr/>
              <a:t>18.01.2023</a:t>
            </a:fld>
            <a:endParaRPr lang="ru-RU"/>
          </a:p>
        </p:txBody>
      </p:sp>
      <p:sp>
        <p:nvSpPr>
          <p:cNvPr id="5" name="Нижний колонтитул 4">
            <a:extLst>
              <a:ext uri="{FF2B5EF4-FFF2-40B4-BE49-F238E27FC236}">
                <a16:creationId xmlns="" xmlns:a16="http://schemas.microsoft.com/office/drawing/2014/main" id="{722E4D6C-F1D3-4A14-8D0D-B4CCD0AC81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 xmlns:a16="http://schemas.microsoft.com/office/drawing/2014/main" id="{EDACE525-741D-45DF-830F-DE1754B074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F1CE1-AE97-4474-A621-9FAA4F63F5A7}" type="slidenum">
              <a:rPr lang="ru-RU" smtClean="0"/>
              <a:pPr/>
              <a:t>‹#›</a:t>
            </a:fld>
            <a:endParaRPr lang="ru-RU"/>
          </a:p>
        </p:txBody>
      </p:sp>
      <p:pic>
        <p:nvPicPr>
          <p:cNvPr id="7" name="Рисунок 6">
            <a:hlinkClick r:id="rId17"/>
            <a:extLst>
              <a:ext uri="{FF2B5EF4-FFF2-40B4-BE49-F238E27FC236}">
                <a16:creationId xmlns="" xmlns:a16="http://schemas.microsoft.com/office/drawing/2014/main" id="{5B02C175-E080-45D1-9C7B-D1AA06E5A429}"/>
              </a:ext>
            </a:extLst>
          </p:cNvPr>
          <p:cNvPicPr>
            <a:picLocks noChangeAspect="1"/>
          </p:cNvPicPr>
          <p:nvPr userDrawn="1"/>
        </p:nvPicPr>
        <p:blipFill>
          <a:blip r:embed="rId18" cstate="print">
            <a:extLst>
              <a:ext uri="{28A0092B-C50C-407E-A947-70E740481C1C}">
                <a14:useLocalDpi xmlns="" xmlns:a14="http://schemas.microsoft.com/office/drawing/2010/main"/>
              </a:ext>
            </a:extLst>
          </a:blip>
          <a:stretch>
            <a:fillRect/>
          </a:stretch>
        </p:blipFill>
        <p:spPr>
          <a:xfrm>
            <a:off x="-1194000" y="367393"/>
            <a:ext cx="757762" cy="757762"/>
          </a:xfrm>
          <a:prstGeom prst="rect">
            <a:avLst/>
          </a:prstGeom>
        </p:spPr>
      </p:pic>
    </p:spTree>
    <p:extLst>
      <p:ext uri="{BB962C8B-B14F-4D97-AF65-F5344CB8AC3E}">
        <p14:creationId xmlns="" xmlns:p14="http://schemas.microsoft.com/office/powerpoint/2010/main" val="10467268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63" r:id="rId4"/>
    <p:sldLayoutId id="2147483661" r:id="rId5"/>
    <p:sldLayoutId id="214748366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 id="2147483659" r:id="rId15"/>
  </p:sldLayoutIdLst>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a:extLst>
              <a:ext uri="{FF2B5EF4-FFF2-40B4-BE49-F238E27FC236}">
                <a16:creationId xmlns="" xmlns:a16="http://schemas.microsoft.com/office/drawing/2014/main" id="{3A24C834-B741-4195-B095-CF0589AF7461}"/>
              </a:ext>
            </a:extLst>
          </p:cNvPr>
          <p:cNvSpPr/>
          <p:nvPr/>
        </p:nvSpPr>
        <p:spPr>
          <a:xfrm>
            <a:off x="0" y="2164080"/>
            <a:ext cx="12192000" cy="2819400"/>
          </a:xfrm>
          <a:prstGeom prst="rect">
            <a:avLst/>
          </a:prstGeom>
          <a:solidFill>
            <a:srgbClr val="607090">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 name="Заголовок 1">
            <a:extLst>
              <a:ext uri="{FF2B5EF4-FFF2-40B4-BE49-F238E27FC236}">
                <a16:creationId xmlns="" xmlns:a16="http://schemas.microsoft.com/office/drawing/2014/main" id="{863F741A-A27B-4CE2-B7D3-79591874A84A}"/>
              </a:ext>
            </a:extLst>
          </p:cNvPr>
          <p:cNvSpPr>
            <a:spLocks noGrp="1"/>
          </p:cNvSpPr>
          <p:nvPr>
            <p:ph type="ctrTitle"/>
          </p:nvPr>
        </p:nvSpPr>
        <p:spPr>
          <a:xfrm>
            <a:off x="1524000" y="2790348"/>
            <a:ext cx="9144000" cy="1943100"/>
          </a:xfrm>
        </p:spPr>
        <p:txBody>
          <a:bodyPr>
            <a:normAutofit fontScale="90000"/>
          </a:bodyPr>
          <a:lstStyle/>
          <a:p>
            <a:r>
              <a:rPr lang="ru-RU" dirty="0" smtClean="0"/>
              <a:t/>
            </a:r>
            <a:br>
              <a:rPr lang="ru-RU" dirty="0" smtClean="0"/>
            </a:br>
            <a:r>
              <a:rPr lang="ru-RU" dirty="0" smtClean="0"/>
              <a:t/>
            </a:r>
            <a:br>
              <a:rPr lang="ru-RU" dirty="0" smtClean="0"/>
            </a:br>
            <a:r>
              <a:rPr lang="ru-RU" dirty="0" smtClean="0"/>
              <a:t/>
            </a:r>
            <a:br>
              <a:rPr lang="ru-RU" dirty="0" smtClean="0"/>
            </a:br>
            <a:r>
              <a:rPr lang="ru-RU" dirty="0" smtClean="0"/>
              <a:t/>
            </a:r>
            <a:br>
              <a:rPr lang="ru-RU" dirty="0" smtClean="0"/>
            </a:br>
            <a:r>
              <a:rPr lang="ru-RU" dirty="0" smtClean="0"/>
              <a:t/>
            </a:r>
            <a:br>
              <a:rPr lang="ru-RU" dirty="0" smtClean="0"/>
            </a:br>
            <a:r>
              <a:rPr lang="ru-RU" dirty="0" smtClean="0"/>
              <a:t/>
            </a:r>
            <a:br>
              <a:rPr lang="ru-RU" dirty="0" smtClean="0"/>
            </a:br>
            <a:r>
              <a:rPr lang="ru-RU" i="1" dirty="0" smtClean="0"/>
              <a:t> </a:t>
            </a:r>
            <a:r>
              <a:rPr lang="ru-RU" dirty="0" smtClean="0"/>
              <a:t>Программное обеспечение</a:t>
            </a:r>
            <a:r>
              <a:rPr lang="ru-RU" i="1" dirty="0" smtClean="0"/>
              <a:t>. </a:t>
            </a:r>
            <a:r>
              <a:rPr lang="ru-RU" dirty="0" smtClean="0"/>
              <a:t>Классификация требований, </a:t>
            </a:r>
            <a:r>
              <a:rPr lang="ru-RU" dirty="0" smtClean="0"/>
              <a:t>уровни </a:t>
            </a:r>
            <a:r>
              <a:rPr lang="ru-RU" dirty="0" smtClean="0"/>
              <a:t>требований </a:t>
            </a:r>
            <a:endParaRPr lang="ru-RU" dirty="0"/>
          </a:p>
        </p:txBody>
      </p:sp>
      <p:cxnSp>
        <p:nvCxnSpPr>
          <p:cNvPr id="6" name="Прямая соединительная линия 5">
            <a:extLst>
              <a:ext uri="{FF2B5EF4-FFF2-40B4-BE49-F238E27FC236}">
                <a16:creationId xmlns="" xmlns:a16="http://schemas.microsoft.com/office/drawing/2014/main" id="{38D3D184-4321-4E38-BE07-42489AB6216D}"/>
              </a:ext>
            </a:extLst>
          </p:cNvPr>
          <p:cNvCxnSpPr>
            <a:cxnSpLocks/>
          </p:cNvCxnSpPr>
          <p:nvPr/>
        </p:nvCxnSpPr>
        <p:spPr>
          <a:xfrm>
            <a:off x="10789920" y="3420000"/>
            <a:ext cx="1188720" cy="0"/>
          </a:xfrm>
          <a:prstGeom prst="line">
            <a:avLst/>
          </a:prstGeom>
          <a:ln w="666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8" name="Прямая соединительная линия 7">
            <a:extLst>
              <a:ext uri="{FF2B5EF4-FFF2-40B4-BE49-F238E27FC236}">
                <a16:creationId xmlns="" xmlns:a16="http://schemas.microsoft.com/office/drawing/2014/main" id="{D6A11B4B-69CF-4A51-9644-617C8A15784E}"/>
              </a:ext>
            </a:extLst>
          </p:cNvPr>
          <p:cNvCxnSpPr>
            <a:cxnSpLocks/>
          </p:cNvCxnSpPr>
          <p:nvPr/>
        </p:nvCxnSpPr>
        <p:spPr>
          <a:xfrm>
            <a:off x="137160" y="3421380"/>
            <a:ext cx="1188720" cy="0"/>
          </a:xfrm>
          <a:prstGeom prst="line">
            <a:avLst/>
          </a:prstGeom>
          <a:ln w="66675">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847659276"/>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xfrm>
            <a:off x="609600" y="476251"/>
            <a:ext cx="10972800" cy="5654675"/>
          </a:xfrm>
        </p:spPr>
        <p:txBody>
          <a:bodyPr/>
          <a:lstStyle/>
          <a:p>
            <a:pPr algn="ctr" eaLnBrk="1" hangingPunct="1">
              <a:buFont typeface="Wingdings" pitchFamily="2" charset="2"/>
              <a:buNone/>
            </a:pPr>
            <a:r>
              <a:rPr lang="ru-RU" altLang="ru-RU" sz="3600" b="1" dirty="0" smtClean="0">
                <a:solidFill>
                  <a:srgbClr val="0070C0"/>
                </a:solidFill>
              </a:rPr>
              <a:t>   Национальные </a:t>
            </a:r>
            <a:r>
              <a:rPr lang="ru-RU" altLang="ru-RU" sz="3600" b="1" dirty="0" smtClean="0">
                <a:solidFill>
                  <a:srgbClr val="0070C0"/>
                </a:solidFill>
              </a:rPr>
              <a:t>организации, </a:t>
            </a:r>
            <a:r>
              <a:rPr lang="ru-RU" altLang="ru-RU" sz="3600" b="1" dirty="0" smtClean="0">
                <a:solidFill>
                  <a:srgbClr val="0070C0"/>
                </a:solidFill>
              </a:rPr>
              <a:t>разрабатывающие   </a:t>
            </a:r>
            <a:br>
              <a:rPr lang="ru-RU" altLang="ru-RU" sz="3600" b="1" dirty="0" smtClean="0">
                <a:solidFill>
                  <a:srgbClr val="0070C0"/>
                </a:solidFill>
              </a:rPr>
            </a:br>
            <a:r>
              <a:rPr lang="ru-RU" altLang="ru-RU" sz="3600" b="1" dirty="0" smtClean="0">
                <a:solidFill>
                  <a:srgbClr val="0070C0"/>
                </a:solidFill>
              </a:rPr>
              <a:t> стандарты</a:t>
            </a:r>
            <a:endParaRPr lang="ru-RU" altLang="ru-RU" sz="3600" dirty="0" smtClean="0">
              <a:solidFill>
                <a:srgbClr val="0070C0"/>
              </a:solidFill>
            </a:endParaRPr>
          </a:p>
          <a:p>
            <a:pPr algn="ctr" eaLnBrk="1" hangingPunct="1">
              <a:buFont typeface="Wingdings" pitchFamily="2" charset="2"/>
              <a:buNone/>
            </a:pPr>
            <a:r>
              <a:rPr lang="ru-RU" altLang="ru-RU" sz="3200" dirty="0" smtClean="0"/>
              <a:t>Государственный </a:t>
            </a:r>
            <a:r>
              <a:rPr lang="ru-RU" altLang="ru-RU" sz="3200" dirty="0" smtClean="0"/>
              <a:t>комитет РФ по стандартизации и метрологии (Госстандарт России)</a:t>
            </a:r>
            <a:endParaRPr lang="en-US" altLang="ru-RU" sz="3200" dirty="0" smtClean="0"/>
          </a:p>
          <a:p>
            <a:pPr eaLnBrk="1" hangingPunct="1">
              <a:buFont typeface="Wingdings" pitchFamily="2" charset="2"/>
              <a:buNone/>
            </a:pPr>
            <a:endParaRPr lang="ru-RU" altLang="ru-RU" sz="2600" dirty="0" smtClean="0"/>
          </a:p>
          <a:p>
            <a:pPr algn="ctr" eaLnBrk="1" hangingPunct="1">
              <a:buFont typeface="Wingdings" pitchFamily="2" charset="2"/>
              <a:buNone/>
            </a:pPr>
            <a:r>
              <a:rPr lang="ru-RU" altLang="ru-RU" dirty="0" smtClean="0"/>
              <a:t>Постоянными </a:t>
            </a:r>
            <a:r>
              <a:rPr lang="ru-RU" altLang="ru-RU" dirty="0" smtClean="0"/>
              <a:t>рабочими органами по стандартизации являются </a:t>
            </a:r>
            <a:r>
              <a:rPr lang="ru-RU" altLang="ru-RU" b="1" i="1" dirty="0" smtClean="0">
                <a:solidFill>
                  <a:srgbClr val="0070C0"/>
                </a:solidFill>
              </a:rPr>
              <a:t>технические комитеты</a:t>
            </a:r>
            <a:r>
              <a:rPr lang="ru-RU" altLang="ru-RU" dirty="0" smtClean="0">
                <a:solidFill>
                  <a:srgbClr val="0070C0"/>
                </a:solidFill>
              </a:rPr>
              <a:t> </a:t>
            </a:r>
            <a:r>
              <a:rPr lang="ru-RU" altLang="ru-RU" dirty="0" smtClean="0"/>
              <a:t>(ТК), но это не исключает разработку нормативных документов предприятиями, общественными объединениями, другими субъектами хозяйственной деятельности. </a:t>
            </a:r>
          </a:p>
          <a:p>
            <a:pPr eaLnBrk="1" hangingPunct="1"/>
            <a:endParaRPr lang="ru-RU" altLang="ru-RU" sz="2600" dirty="0" smtClean="0"/>
          </a:p>
          <a:p>
            <a:pPr eaLnBrk="1" hangingPunct="1">
              <a:buFont typeface="Wingdings" pitchFamily="2" charset="2"/>
              <a:buNone/>
            </a:pPr>
            <a:endParaRPr lang="ru-RU" altLang="ru-RU" sz="2600" dirty="0" smtClean="0"/>
          </a:p>
          <a:p>
            <a:pPr eaLnBrk="1" hangingPunct="1"/>
            <a:endParaRPr lang="ru-RU" altLang="ru-RU" sz="2600" dirty="0" smtClean="0"/>
          </a:p>
          <a:p>
            <a:pPr eaLnBrk="1" hangingPunct="1"/>
            <a:endParaRPr lang="ru-RU" altLang="ru-RU" sz="2600" dirty="0" smtClean="0"/>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body" idx="1"/>
          </p:nvPr>
        </p:nvSpPr>
        <p:spPr>
          <a:xfrm>
            <a:off x="609600" y="998755"/>
            <a:ext cx="10972800" cy="5654675"/>
          </a:xfrm>
        </p:spPr>
        <p:txBody>
          <a:bodyPr/>
          <a:lstStyle/>
          <a:p>
            <a:pPr algn="ctr" eaLnBrk="1" hangingPunct="1">
              <a:lnSpc>
                <a:spcPct val="90000"/>
              </a:lnSpc>
              <a:buFont typeface="Wingdings" pitchFamily="2" charset="2"/>
              <a:buNone/>
            </a:pPr>
            <a:r>
              <a:rPr lang="ru-RU" altLang="ru-RU" sz="3200" b="1" dirty="0" smtClean="0">
                <a:solidFill>
                  <a:srgbClr val="CC0000"/>
                </a:solidFill>
              </a:rPr>
              <a:t>  Утверждает </a:t>
            </a:r>
            <a:r>
              <a:rPr lang="ru-RU" altLang="ru-RU" sz="3200" b="1" dirty="0" smtClean="0">
                <a:solidFill>
                  <a:srgbClr val="CC0000"/>
                </a:solidFill>
              </a:rPr>
              <a:t>стандарты</a:t>
            </a:r>
          </a:p>
          <a:p>
            <a:pPr algn="ctr" eaLnBrk="1" hangingPunct="1">
              <a:lnSpc>
                <a:spcPct val="90000"/>
              </a:lnSpc>
              <a:buFont typeface="Wingdings" pitchFamily="2" charset="2"/>
              <a:buNone/>
            </a:pPr>
            <a:r>
              <a:rPr lang="ru-RU" altLang="ru-RU" sz="2600" b="1" dirty="0" smtClean="0"/>
              <a:t>   Американский </a:t>
            </a:r>
            <a:r>
              <a:rPr lang="ru-RU" altLang="ru-RU" sz="2600" b="1" dirty="0" smtClean="0"/>
              <a:t>национальный институт стандартов и технологий (</a:t>
            </a:r>
            <a:r>
              <a:rPr lang="en-US" altLang="ru-RU" sz="2600" b="1" dirty="0" smtClean="0"/>
              <a:t>NIST</a:t>
            </a:r>
            <a:r>
              <a:rPr lang="ru-RU" altLang="ru-RU" sz="2600" b="1" dirty="0" smtClean="0"/>
              <a:t>)  </a:t>
            </a:r>
          </a:p>
          <a:p>
            <a:pPr algn="ctr" eaLnBrk="1" hangingPunct="1">
              <a:lnSpc>
                <a:spcPct val="90000"/>
              </a:lnSpc>
              <a:buFont typeface="Wingdings" pitchFamily="2" charset="2"/>
              <a:buNone/>
            </a:pPr>
            <a:endParaRPr lang="ru-RU" altLang="ru-RU" sz="2600" b="1" dirty="0" smtClean="0">
              <a:solidFill>
                <a:srgbClr val="CC0000"/>
              </a:solidFill>
            </a:endParaRPr>
          </a:p>
          <a:p>
            <a:pPr algn="ctr" eaLnBrk="1" hangingPunct="1">
              <a:lnSpc>
                <a:spcPct val="90000"/>
              </a:lnSpc>
              <a:buFont typeface="Wingdings" pitchFamily="2" charset="2"/>
              <a:buNone/>
            </a:pPr>
            <a:r>
              <a:rPr lang="ru-RU" altLang="ru-RU" sz="3200" b="1" dirty="0" smtClean="0">
                <a:solidFill>
                  <a:srgbClr val="CC0000"/>
                </a:solidFill>
              </a:rPr>
              <a:t> Разрабатывают </a:t>
            </a:r>
            <a:r>
              <a:rPr lang="ru-RU" altLang="ru-RU" sz="3200" b="1" dirty="0" smtClean="0">
                <a:solidFill>
                  <a:srgbClr val="CC0000"/>
                </a:solidFill>
              </a:rPr>
              <a:t>федеральные стандарты авторитетные </a:t>
            </a:r>
            <a:r>
              <a:rPr lang="ru-RU" altLang="ru-RU" sz="3200" b="1" dirty="0" smtClean="0">
                <a:solidFill>
                  <a:srgbClr val="CC0000"/>
                </a:solidFill>
              </a:rPr>
              <a:t>организации, аккредитованные </a:t>
            </a:r>
            <a:r>
              <a:rPr lang="en-US" altLang="ru-RU" sz="3200" b="1" dirty="0" smtClean="0">
                <a:solidFill>
                  <a:srgbClr val="CC0000"/>
                </a:solidFill>
              </a:rPr>
              <a:t>NIST</a:t>
            </a:r>
            <a:r>
              <a:rPr lang="ru-RU" altLang="ru-RU" sz="3200" b="1" dirty="0" smtClean="0">
                <a:solidFill>
                  <a:srgbClr val="CC0000"/>
                </a:solidFill>
              </a:rPr>
              <a:t>. В их числе:</a:t>
            </a:r>
          </a:p>
          <a:p>
            <a:pPr algn="ctr" eaLnBrk="1" hangingPunct="1">
              <a:lnSpc>
                <a:spcPct val="90000"/>
              </a:lnSpc>
              <a:buFont typeface="Wingdings" pitchFamily="2" charset="2"/>
              <a:buNone/>
            </a:pPr>
            <a:r>
              <a:rPr lang="ru-RU" altLang="ru-RU" sz="2600" b="1" dirty="0" smtClean="0"/>
              <a:t>Американское общество по контролю качества (</a:t>
            </a:r>
            <a:r>
              <a:rPr lang="en-US" altLang="ru-RU" sz="2600" b="1" dirty="0" smtClean="0"/>
              <a:t>ASQC)</a:t>
            </a:r>
          </a:p>
          <a:p>
            <a:pPr algn="ctr" eaLnBrk="1" hangingPunct="1">
              <a:lnSpc>
                <a:spcPct val="90000"/>
              </a:lnSpc>
              <a:buFont typeface="Wingdings" pitchFamily="2" charset="2"/>
              <a:buNone/>
            </a:pPr>
            <a:r>
              <a:rPr lang="ru-RU" altLang="ru-RU" sz="2600" b="1" dirty="0" smtClean="0"/>
              <a:t>Американское общество</a:t>
            </a:r>
            <a:r>
              <a:rPr lang="en-US" altLang="ru-RU" sz="2600" b="1" dirty="0" smtClean="0"/>
              <a:t> </a:t>
            </a:r>
            <a:r>
              <a:rPr lang="ru-RU" altLang="ru-RU" sz="2600" b="1" dirty="0" smtClean="0"/>
              <a:t>инженеров-механиков (</a:t>
            </a:r>
            <a:r>
              <a:rPr lang="en-US" altLang="ru-RU" sz="2600" b="1" dirty="0" smtClean="0"/>
              <a:t>ASME)</a:t>
            </a:r>
          </a:p>
          <a:p>
            <a:pPr algn="ctr" eaLnBrk="1" hangingPunct="1">
              <a:lnSpc>
                <a:spcPct val="90000"/>
              </a:lnSpc>
              <a:buFont typeface="Wingdings" pitchFamily="2" charset="2"/>
              <a:buNone/>
            </a:pPr>
            <a:r>
              <a:rPr lang="ru-RU" altLang="ru-RU" sz="2600" b="1" dirty="0" smtClean="0"/>
              <a:t>Институт инженеров по электротехнике и электронике </a:t>
            </a:r>
            <a:r>
              <a:rPr lang="en-US" altLang="ru-RU" sz="2600" b="1" dirty="0" smtClean="0"/>
              <a:t>(IEEE)</a:t>
            </a:r>
          </a:p>
          <a:p>
            <a:pPr algn="ctr" eaLnBrk="1" hangingPunct="1">
              <a:lnSpc>
                <a:spcPct val="90000"/>
              </a:lnSpc>
              <a:buFont typeface="Wingdings" pitchFamily="2" charset="2"/>
              <a:buNone/>
            </a:pPr>
            <a:r>
              <a:rPr lang="ru-RU" altLang="ru-RU" sz="2600" b="1" dirty="0" smtClean="0"/>
              <a:t>и др.</a:t>
            </a:r>
            <a:endParaRPr lang="en-US" altLang="ru-RU" sz="2600" b="1" dirty="0" smtClean="0"/>
          </a:p>
          <a:p>
            <a:pPr eaLnBrk="1" hangingPunct="1">
              <a:lnSpc>
                <a:spcPct val="90000"/>
              </a:lnSpc>
              <a:buFont typeface="Wingdings" pitchFamily="2" charset="2"/>
              <a:buNone/>
            </a:pPr>
            <a:endParaRPr lang="ru-RU" altLang="ru-RU" sz="2600" dirty="0" smtClean="0"/>
          </a:p>
          <a:p>
            <a:pPr eaLnBrk="1" hangingPunct="1">
              <a:lnSpc>
                <a:spcPct val="90000"/>
              </a:lnSpc>
              <a:buFont typeface="Wingdings" pitchFamily="2" charset="2"/>
              <a:buNone/>
            </a:pPr>
            <a:endParaRPr lang="ru-RU" altLang="ru-RU" sz="2600" dirty="0" smtClean="0"/>
          </a:p>
        </p:txBody>
      </p:sp>
      <p:sp>
        <p:nvSpPr>
          <p:cNvPr id="22531" name="Text Box 3"/>
          <p:cNvSpPr txBox="1">
            <a:spLocks noChangeArrowheads="1"/>
          </p:cNvSpPr>
          <p:nvPr/>
        </p:nvSpPr>
        <p:spPr bwMode="auto">
          <a:xfrm>
            <a:off x="426660" y="174171"/>
            <a:ext cx="3071283" cy="762000"/>
          </a:xfrm>
          <a:prstGeom prst="rect">
            <a:avLst/>
          </a:prstGeom>
          <a:solidFill>
            <a:schemeClr val="bg1"/>
          </a:solidFill>
          <a:ln w="9525">
            <a:noFill/>
            <a:miter lim="800000"/>
            <a:headEnd/>
            <a:tailEnd/>
          </a:ln>
          <a:effectLst/>
        </p:spPr>
        <p:txBody>
          <a:bodyPr>
            <a:spAutoFit/>
          </a:bodyPr>
          <a:lstStyle/>
          <a:p>
            <a:pPr eaLnBrk="1" hangingPunct="1">
              <a:spcBef>
                <a:spcPct val="50000"/>
              </a:spcBef>
            </a:pPr>
            <a:r>
              <a:rPr lang="ru-RU" altLang="ru-RU" sz="4400" b="1" dirty="0">
                <a:solidFill>
                  <a:srgbClr val="0070C0"/>
                </a:solidFill>
                <a:latin typeface="Times New Roman" pitchFamily="18" charset="0"/>
              </a:rPr>
              <a:t>В США</a:t>
            </a: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431800" y="549276"/>
            <a:ext cx="11295743" cy="916667"/>
          </a:xfrm>
          <a:prstGeom prst="rect">
            <a:avLst/>
          </a:prstGeom>
          <a:noFill/>
          <a:ln w="9525">
            <a:noFill/>
            <a:miter lim="800000"/>
            <a:headEnd/>
            <a:tailEnd/>
          </a:ln>
          <a:effectLst/>
        </p:spPr>
        <p:txBody>
          <a:bodyPr anchor="b"/>
          <a:lstStyle/>
          <a:p>
            <a:pPr eaLnBrk="1" hangingPunct="1"/>
            <a:r>
              <a:rPr lang="ru-RU" altLang="ru-RU" sz="4400" b="1" dirty="0">
                <a:solidFill>
                  <a:srgbClr val="330066"/>
                </a:solidFill>
                <a:latin typeface="Arial" charset="0"/>
              </a:rPr>
              <a:t>Стандарты в области программного обеспечения</a:t>
            </a:r>
          </a:p>
        </p:txBody>
      </p:sp>
      <p:sp>
        <p:nvSpPr>
          <p:cNvPr id="5" name="Прямоугольник 4"/>
          <p:cNvSpPr/>
          <p:nvPr/>
        </p:nvSpPr>
        <p:spPr>
          <a:xfrm>
            <a:off x="464457" y="1616965"/>
            <a:ext cx="11219543" cy="3785652"/>
          </a:xfrm>
          <a:prstGeom prst="rect">
            <a:avLst/>
          </a:prstGeom>
        </p:spPr>
        <p:txBody>
          <a:bodyPr wrap="square">
            <a:spAutoFit/>
          </a:bodyPr>
          <a:lstStyle/>
          <a:p>
            <a:r>
              <a:rPr lang="ru-RU" altLang="ru-RU" sz="2400" b="1" i="1" dirty="0" smtClean="0">
                <a:solidFill>
                  <a:srgbClr val="0070C0"/>
                </a:solidFill>
              </a:rPr>
              <a:t>Стандартизация</a:t>
            </a:r>
            <a:r>
              <a:rPr lang="ru-RU" altLang="ru-RU" sz="2400" b="1" i="1" dirty="0" smtClean="0"/>
              <a:t> </a:t>
            </a:r>
            <a:r>
              <a:rPr lang="ru-RU" altLang="ru-RU" sz="2400" i="1" dirty="0" smtClean="0"/>
              <a:t>-</a:t>
            </a:r>
            <a:r>
              <a:rPr lang="ru-RU" altLang="ru-RU" sz="2400" dirty="0" smtClean="0"/>
              <a:t> принятие соглашения по спецификации, производству и использованию аппаратных и программных средств вычислительной техники; установление и применение стандартов, норм, правил и т.п.</a:t>
            </a:r>
          </a:p>
          <a:p>
            <a:endParaRPr lang="ru-RU" altLang="ru-RU" sz="2400" dirty="0" smtClean="0"/>
          </a:p>
          <a:p>
            <a:r>
              <a:rPr lang="ru-RU" altLang="ru-RU" sz="2400" dirty="0" smtClean="0"/>
              <a:t>Стандарты межпрограммного интерфейса, например </a:t>
            </a:r>
            <a:r>
              <a:rPr lang="en-US" altLang="ru-RU" sz="2400" b="1" dirty="0" smtClean="0">
                <a:solidFill>
                  <a:srgbClr val="0070C0"/>
                </a:solidFill>
              </a:rPr>
              <a:t>OLE</a:t>
            </a:r>
            <a:r>
              <a:rPr lang="ru-RU" altLang="ru-RU" sz="2400" dirty="0" smtClean="0"/>
              <a:t> (</a:t>
            </a:r>
            <a:r>
              <a:rPr lang="en-US" altLang="ru-RU" sz="2400" dirty="0" smtClean="0"/>
              <a:t>Object Linking and Embedding</a:t>
            </a:r>
            <a:r>
              <a:rPr lang="ru-RU" altLang="ru-RU" sz="2400" dirty="0" smtClean="0"/>
              <a:t> — связывание и встраивание объектов) </a:t>
            </a:r>
          </a:p>
          <a:p>
            <a:endParaRPr lang="ru-RU" altLang="ru-RU" sz="2400" dirty="0" smtClean="0"/>
          </a:p>
          <a:p>
            <a:r>
              <a:rPr lang="ru-RU" altLang="ru-RU" sz="2400" dirty="0" smtClean="0"/>
              <a:t>Стандарты на пользовательский интерфейс — </a:t>
            </a:r>
            <a:r>
              <a:rPr lang="en-US" altLang="ru-RU" sz="2400" b="1" dirty="0" smtClean="0">
                <a:solidFill>
                  <a:srgbClr val="0070C0"/>
                </a:solidFill>
              </a:rPr>
              <a:t>GUI</a:t>
            </a:r>
            <a:r>
              <a:rPr lang="ru-RU" altLang="ru-RU" sz="2400" dirty="0" smtClean="0"/>
              <a:t> (</a:t>
            </a:r>
            <a:r>
              <a:rPr lang="en-US" altLang="ru-RU" sz="2400" dirty="0" smtClean="0"/>
              <a:t>Graphical User Interface</a:t>
            </a:r>
            <a:r>
              <a:rPr lang="ru-RU" altLang="ru-RU" sz="2400" dirty="0" smtClean="0"/>
              <a:t>). </a:t>
            </a:r>
          </a:p>
          <a:p>
            <a:endParaRPr lang="ru-RU" altLang="ru-RU" sz="2400" dirty="0" smtClean="0"/>
          </a:p>
          <a:p>
            <a:r>
              <a:rPr lang="ru-RU" altLang="ru-RU" sz="2400" dirty="0" smtClean="0"/>
              <a:t>Стандарт </a:t>
            </a:r>
            <a:r>
              <a:rPr lang="en-US" altLang="ru-RU" sz="2400" b="1" dirty="0" smtClean="0">
                <a:solidFill>
                  <a:srgbClr val="0070C0"/>
                </a:solidFill>
              </a:rPr>
              <a:t>ISO</a:t>
            </a:r>
            <a:r>
              <a:rPr lang="ru-RU" altLang="ru-RU" sz="2400" b="1" dirty="0" smtClean="0">
                <a:solidFill>
                  <a:srgbClr val="0070C0"/>
                </a:solidFill>
              </a:rPr>
              <a:t>/ </a:t>
            </a:r>
            <a:r>
              <a:rPr lang="en-US" altLang="ru-RU" sz="2400" b="1" dirty="0" smtClean="0">
                <a:solidFill>
                  <a:srgbClr val="0070C0"/>
                </a:solidFill>
              </a:rPr>
              <a:t>IEC </a:t>
            </a:r>
            <a:r>
              <a:rPr lang="ru-RU" altLang="ru-RU" sz="2400" b="1" dirty="0" smtClean="0">
                <a:solidFill>
                  <a:srgbClr val="0070C0"/>
                </a:solidFill>
              </a:rPr>
              <a:t>12207</a:t>
            </a:r>
            <a:r>
              <a:rPr lang="ru-RU" altLang="ru-RU" sz="2400" dirty="0" smtClean="0">
                <a:solidFill>
                  <a:srgbClr val="0070C0"/>
                </a:solidFill>
              </a:rPr>
              <a:t> </a:t>
            </a:r>
          </a:p>
        </p:txBody>
      </p:sp>
      <p:pic>
        <p:nvPicPr>
          <p:cNvPr id="6" name="Рисунок 5" descr="Изображение выглядит как текст, ноутбук, компьютер&#10;&#10;Автоматически созданное описание">
            <a:extLst>
              <a:ext uri="{FF2B5EF4-FFF2-40B4-BE49-F238E27FC236}">
                <a16:creationId xmlns="" xmlns:a16="http://schemas.microsoft.com/office/drawing/2014/main" id="{A5CA94D6-52A4-4D8B-A012-9F3EE2FC38ED}"/>
              </a:ext>
            </a:extLst>
          </p:cNvPr>
          <p:cNvPicPr>
            <a:picLocks noChangeAspect="1"/>
          </p:cNvPicPr>
          <p:nvPr/>
        </p:nvPicPr>
        <p:blipFill>
          <a:blip r:embed="rId2" cstate="print">
            <a:extLst>
              <a:ext uri="{28A0092B-C50C-407E-A947-70E740481C1C}">
                <a14:useLocalDpi xmlns="" xmlns:a14="http://schemas.microsoft.com/office/drawing/2010/main" val="0"/>
              </a:ext>
            </a:extLst>
          </a:blip>
          <a:srcRect t="26188" b="26188"/>
          <a:stretch>
            <a:fillRect/>
          </a:stretch>
        </p:blipFill>
        <p:spPr>
          <a:xfrm>
            <a:off x="6777987" y="4846103"/>
            <a:ext cx="4940847" cy="1568450"/>
          </a:xfrm>
          <a:prstGeom prst="rect">
            <a:avLst/>
          </a:prstGeom>
        </p:spPr>
      </p:pic>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Прямоугольник 26">
            <a:extLst>
              <a:ext uri="{FF2B5EF4-FFF2-40B4-BE49-F238E27FC236}">
                <a16:creationId xmlns:a16="http://schemas.microsoft.com/office/drawing/2014/main" xmlns="" id="{6AB6FD9A-1AFC-4807-9449-71974F4B8494}"/>
              </a:ext>
            </a:extLst>
          </p:cNvPr>
          <p:cNvSpPr/>
          <p:nvPr/>
        </p:nvSpPr>
        <p:spPr>
          <a:xfrm rot="16200000">
            <a:off x="7663547" y="2569030"/>
            <a:ext cx="2496456" cy="537028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xmlns="" id="{450AF9F7-281C-4F9E-BABF-05CBB22A9EA9}"/>
              </a:ext>
            </a:extLst>
          </p:cNvPr>
          <p:cNvSpPr/>
          <p:nvPr/>
        </p:nvSpPr>
        <p:spPr>
          <a:xfrm rot="16200000">
            <a:off x="2110016" y="2676073"/>
            <a:ext cx="2569028" cy="51126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5" name="Заголовок 4">
            <a:extLst>
              <a:ext uri="{FF2B5EF4-FFF2-40B4-BE49-F238E27FC236}">
                <a16:creationId xmlns:a16="http://schemas.microsoft.com/office/drawing/2014/main" xmlns="" id="{2A59A394-BE77-4359-93AF-CF1DEA74E922}"/>
              </a:ext>
            </a:extLst>
          </p:cNvPr>
          <p:cNvSpPr>
            <a:spLocks noGrp="1"/>
          </p:cNvSpPr>
          <p:nvPr>
            <p:ph type="title"/>
          </p:nvPr>
        </p:nvSpPr>
        <p:spPr/>
        <p:txBody>
          <a:bodyPr/>
          <a:lstStyle/>
          <a:p>
            <a:pPr algn="ctr"/>
            <a:r>
              <a:rPr lang="ru-RU" altLang="ru-RU" dirty="0" smtClean="0"/>
              <a:t>Программная инженерия </a:t>
            </a:r>
            <a:r>
              <a:rPr lang="ru-RU" altLang="ru-RU" i="1" dirty="0" smtClean="0"/>
              <a:t>(</a:t>
            </a:r>
            <a:r>
              <a:rPr lang="en-US" altLang="ru-RU" i="1" dirty="0" smtClean="0"/>
              <a:t>software engineering</a:t>
            </a:r>
            <a:r>
              <a:rPr lang="ru-RU" altLang="ru-RU" i="1" dirty="0" smtClean="0"/>
              <a:t>)</a:t>
            </a:r>
            <a:r>
              <a:rPr lang="ru-RU" altLang="ru-RU" dirty="0" smtClean="0"/>
              <a:t> </a:t>
            </a:r>
            <a:endParaRPr lang="ru-RU" dirty="0"/>
          </a:p>
        </p:txBody>
      </p:sp>
      <p:pic>
        <p:nvPicPr>
          <p:cNvPr id="23" name="Рисунок 22" descr="Изображение выглядит как текст, человек, электроника, компьютер&#10;&#10;Автоматически созданное описание">
            <a:extLst>
              <a:ext uri="{FF2B5EF4-FFF2-40B4-BE49-F238E27FC236}">
                <a16:creationId xmlns:a16="http://schemas.microsoft.com/office/drawing/2014/main" xmlns="" id="{DE7F8B71-FC66-4DB5-BBB7-BD125BBFE8AF}"/>
              </a:ext>
            </a:extLst>
          </p:cNvPr>
          <p:cNvPicPr>
            <a:picLocks noGrp="1" noChangeAspect="1"/>
          </p:cNvPicPr>
          <p:nvPr>
            <p:ph type="pic" sz="quarter" idx="13"/>
          </p:nvPr>
        </p:nvPicPr>
        <p:blipFill>
          <a:blip r:embed="rId2" cstate="print">
            <a:extLst>
              <a:ext uri="{28A0092B-C50C-407E-A947-70E740481C1C}">
                <a14:useLocalDpi xmlns:a14="http://schemas.microsoft.com/office/drawing/2010/main" xmlns="" val="0"/>
              </a:ext>
            </a:extLst>
          </a:blip>
          <a:srcRect t="25990" b="25990"/>
          <a:stretch>
            <a:fillRect/>
          </a:stretch>
        </p:blipFill>
        <p:spPr>
          <a:xfrm>
            <a:off x="838200" y="2301875"/>
            <a:ext cx="5083629" cy="1568450"/>
          </a:xfrm>
        </p:spPr>
      </p:pic>
      <p:sp>
        <p:nvSpPr>
          <p:cNvPr id="19" name="Текст 18">
            <a:extLst>
              <a:ext uri="{FF2B5EF4-FFF2-40B4-BE49-F238E27FC236}">
                <a16:creationId xmlns:a16="http://schemas.microsoft.com/office/drawing/2014/main" xmlns="" id="{AC0A2F50-7D5C-4DB9-AA4C-9D148C6751D4}"/>
              </a:ext>
            </a:extLst>
          </p:cNvPr>
          <p:cNvSpPr>
            <a:spLocks noGrp="1"/>
          </p:cNvSpPr>
          <p:nvPr>
            <p:ph type="body" sz="quarter" idx="19"/>
          </p:nvPr>
        </p:nvSpPr>
        <p:spPr>
          <a:xfrm>
            <a:off x="6531430" y="4034971"/>
            <a:ext cx="4807130" cy="2148115"/>
          </a:xfrm>
        </p:spPr>
        <p:txBody>
          <a:bodyPr>
            <a:normAutofit fontScale="92500" lnSpcReduction="20000"/>
          </a:bodyPr>
          <a:lstStyle/>
          <a:p>
            <a:pPr marL="0" indent="0" algn="ctr">
              <a:buNone/>
            </a:pPr>
            <a:r>
              <a:rPr lang="ru-RU" altLang="ru-RU" b="1" dirty="0" smtClean="0">
                <a:solidFill>
                  <a:schemeClr val="bg1"/>
                </a:solidFill>
              </a:rPr>
              <a:t>как </a:t>
            </a:r>
            <a:r>
              <a:rPr lang="ru-RU" altLang="ru-RU" b="1" dirty="0" smtClean="0">
                <a:solidFill>
                  <a:schemeClr val="bg1"/>
                </a:solidFill>
              </a:rPr>
              <a:t>дисциплина, изучающая применение строгого систематического количественного (т.е. инженерного) подхода к разработке, эксплуатации и сопровождению </a:t>
            </a:r>
            <a:r>
              <a:rPr lang="ru-RU" altLang="ru-RU" b="1" dirty="0" smtClean="0">
                <a:solidFill>
                  <a:schemeClr val="bg1"/>
                </a:solidFill>
              </a:rPr>
              <a:t>ПО</a:t>
            </a:r>
            <a:r>
              <a:rPr lang="en-US" dirty="0" smtClean="0">
                <a:solidFill>
                  <a:schemeClr val="bg1"/>
                </a:solidFill>
              </a:rPr>
              <a:t> </a:t>
            </a:r>
            <a:endParaRPr lang="en-US" dirty="0">
              <a:solidFill>
                <a:schemeClr val="bg1"/>
              </a:solidFill>
            </a:endParaRPr>
          </a:p>
        </p:txBody>
      </p:sp>
      <p:sp>
        <p:nvSpPr>
          <p:cNvPr id="20" name="Текст 19">
            <a:extLst>
              <a:ext uri="{FF2B5EF4-FFF2-40B4-BE49-F238E27FC236}">
                <a16:creationId xmlns:a16="http://schemas.microsoft.com/office/drawing/2014/main" xmlns="" id="{DB8ED6A0-A551-4B65-AB25-62AE2EE9F83F}"/>
              </a:ext>
            </a:extLst>
          </p:cNvPr>
          <p:cNvSpPr>
            <a:spLocks noGrp="1"/>
          </p:cNvSpPr>
          <p:nvPr>
            <p:ph type="body" sz="quarter" idx="20"/>
          </p:nvPr>
        </p:nvSpPr>
        <p:spPr>
          <a:xfrm>
            <a:off x="827314" y="3947886"/>
            <a:ext cx="5109029" cy="2438400"/>
          </a:xfrm>
        </p:spPr>
        <p:txBody>
          <a:bodyPr>
            <a:normAutofit/>
          </a:bodyPr>
          <a:lstStyle/>
          <a:p>
            <a:pPr marL="0" indent="0" algn="ctr">
              <a:buNone/>
            </a:pPr>
            <a:r>
              <a:rPr lang="ru-RU" altLang="ru-RU" sz="3400" b="1" dirty="0" smtClean="0">
                <a:solidFill>
                  <a:schemeClr val="bg1"/>
                </a:solidFill>
              </a:rPr>
              <a:t>определяется как совокупность </a:t>
            </a:r>
            <a:r>
              <a:rPr lang="ru-RU" altLang="ru-RU" sz="3400" b="1" dirty="0" smtClean="0">
                <a:solidFill>
                  <a:schemeClr val="bg1"/>
                </a:solidFill>
              </a:rPr>
              <a:t>инженерных методов и средств создания </a:t>
            </a:r>
            <a:r>
              <a:rPr lang="ru-RU" altLang="ru-RU" sz="3400" b="1" dirty="0" smtClean="0">
                <a:solidFill>
                  <a:schemeClr val="bg1"/>
                </a:solidFill>
              </a:rPr>
              <a:t>ПО </a:t>
            </a:r>
            <a:endParaRPr lang="ru-RU" altLang="ru-RU" sz="3400" b="1" dirty="0" smtClean="0">
              <a:solidFill>
                <a:schemeClr val="bg1"/>
              </a:solidFill>
            </a:endParaRPr>
          </a:p>
          <a:p>
            <a:pPr marL="0" indent="0" algn="ctr">
              <a:buNone/>
            </a:pPr>
            <a:endParaRPr lang="en-US" dirty="0">
              <a:solidFill>
                <a:schemeClr val="bg1"/>
              </a:solidFill>
            </a:endParaRPr>
          </a:p>
        </p:txBody>
      </p:sp>
      <p:pic>
        <p:nvPicPr>
          <p:cNvPr id="25" name="Рисунок 24" descr="Изображение выглядит как текст, ноутбук, компьютер&#10;&#10;Автоматически созданное описание">
            <a:extLst>
              <a:ext uri="{FF2B5EF4-FFF2-40B4-BE49-F238E27FC236}">
                <a16:creationId xmlns:a16="http://schemas.microsoft.com/office/drawing/2014/main" xmlns="" id="{A5CA94D6-52A4-4D8B-A012-9F3EE2FC38ED}"/>
              </a:ext>
            </a:extLst>
          </p:cNvPr>
          <p:cNvPicPr>
            <a:picLocks noGrp="1" noChangeAspect="1"/>
          </p:cNvPicPr>
          <p:nvPr>
            <p:ph type="pic" sz="quarter" idx="21"/>
          </p:nvPr>
        </p:nvPicPr>
        <p:blipFill>
          <a:blip r:embed="rId3" cstate="print">
            <a:extLst>
              <a:ext uri="{28A0092B-C50C-407E-A947-70E740481C1C}">
                <a14:useLocalDpi xmlns:a14="http://schemas.microsoft.com/office/drawing/2010/main" xmlns="" val="0"/>
              </a:ext>
            </a:extLst>
          </a:blip>
          <a:srcRect t="26188" b="26188"/>
          <a:stretch>
            <a:fillRect/>
          </a:stretch>
        </p:blipFill>
        <p:spPr>
          <a:xfrm>
            <a:off x="6183086" y="2320617"/>
            <a:ext cx="5216433" cy="1568450"/>
          </a:xfrm>
        </p:spPr>
      </p:pic>
      <p:sp>
        <p:nvSpPr>
          <p:cNvPr id="10" name="Прямоугольник 9">
            <a:extLst>
              <a:ext uri="{FF2B5EF4-FFF2-40B4-BE49-F238E27FC236}">
                <a16:creationId xmlns:a16="http://schemas.microsoft.com/office/drawing/2014/main" xmlns="" id="{D9DBC35E-48E7-462C-9C9D-0CBCE2EA9228}"/>
              </a:ext>
            </a:extLst>
          </p:cNvPr>
          <p:cNvSpPr/>
          <p:nvPr/>
        </p:nvSpPr>
        <p:spPr>
          <a:xfrm rot="16200000">
            <a:off x="-1569409" y="3883751"/>
            <a:ext cx="3364040" cy="23777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xmlns="" id="{77244B79-61B0-4DBC-816D-C65406D31146}"/>
              </a:ext>
            </a:extLst>
          </p:cNvPr>
          <p:cNvSpPr/>
          <p:nvPr/>
        </p:nvSpPr>
        <p:spPr>
          <a:xfrm>
            <a:off x="6396000" y="6661229"/>
            <a:ext cx="5796000" cy="19677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xmlns="" val="2521566962"/>
      </p:ext>
    </p:extLst>
  </p:cSld>
  <p:clrMapOvr>
    <a:masterClrMapping/>
  </p:clrMapOvr>
  <mc:AlternateContent xmlns:mc="http://schemas.openxmlformats.org/markup-compatibility/2006">
    <mc:Choice xmlns:p14="http://schemas.microsoft.com/office/powerpoint/2010/main" xmlns=""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24417" y="-315913"/>
            <a:ext cx="10058400" cy="1944688"/>
          </a:xfrm>
        </p:spPr>
        <p:txBody>
          <a:bodyPr/>
          <a:lstStyle/>
          <a:p>
            <a:pPr eaLnBrk="1" hangingPunct="1"/>
            <a:r>
              <a:rPr lang="ru-RU" altLang="ru-RU" i="1" smtClean="0"/>
              <a:t>Нормативно-методическое обеспечение (</a:t>
            </a:r>
            <a:r>
              <a:rPr lang="en-US" altLang="ru-RU" i="1" smtClean="0"/>
              <a:t>HM</a:t>
            </a:r>
            <a:r>
              <a:rPr lang="ru-RU" altLang="ru-RU" i="1" smtClean="0"/>
              <a:t>О)</a:t>
            </a:r>
            <a:endParaRPr lang="ru-RU" altLang="ru-RU" smtClean="0"/>
          </a:p>
        </p:txBody>
      </p:sp>
      <p:sp>
        <p:nvSpPr>
          <p:cNvPr id="27651" name="Rectangle 3"/>
          <p:cNvSpPr>
            <a:spLocks noGrp="1" noChangeArrowheads="1"/>
          </p:cNvSpPr>
          <p:nvPr>
            <p:ph type="body" idx="1"/>
          </p:nvPr>
        </p:nvSpPr>
        <p:spPr/>
        <p:txBody>
          <a:bodyPr/>
          <a:lstStyle/>
          <a:p>
            <a:pPr eaLnBrk="1" hangingPunct="1">
              <a:buFont typeface="Wingdings" pitchFamily="2" charset="2"/>
              <a:buNone/>
            </a:pPr>
            <a:r>
              <a:rPr lang="ru-RU" altLang="ru-RU" b="1" smtClean="0"/>
              <a:t>Эти документы регламентируют:</a:t>
            </a:r>
          </a:p>
          <a:p>
            <a:pPr eaLnBrk="1" hangingPunct="1"/>
            <a:r>
              <a:rPr lang="ru-RU" altLang="ru-RU" b="1" smtClean="0"/>
              <a:t>порядок разработки, внедрения и сопровождения ПО;</a:t>
            </a:r>
          </a:p>
          <a:p>
            <a:pPr eaLnBrk="1" hangingPunct="1"/>
            <a:r>
              <a:rPr lang="ru-RU" altLang="ru-RU" b="1" smtClean="0"/>
              <a:t>общие требования к составу ПО и связям между его компонентами, а также к его качеству;</a:t>
            </a:r>
          </a:p>
          <a:p>
            <a:pPr eaLnBrk="1" hangingPunct="1"/>
            <a:r>
              <a:rPr lang="ru-RU" altLang="ru-RU" b="1" smtClean="0"/>
              <a:t>виды, состав и содержание проектной и программной документации.</a:t>
            </a: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19667" y="502113"/>
            <a:ext cx="10058400" cy="1295400"/>
          </a:xfrm>
        </p:spPr>
        <p:txBody>
          <a:bodyPr>
            <a:noAutofit/>
          </a:bodyPr>
          <a:lstStyle/>
          <a:p>
            <a:pPr eaLnBrk="1" hangingPunct="1"/>
            <a:r>
              <a:rPr lang="ru-RU" altLang="ru-RU" sz="4000" dirty="0" smtClean="0">
                <a:solidFill>
                  <a:srgbClr val="0070C0"/>
                </a:solidFill>
              </a:rPr>
              <a:t>Все входящие в состав НМО документы классифицируются по следующим признакам:</a:t>
            </a:r>
            <a:br>
              <a:rPr lang="ru-RU" altLang="ru-RU" sz="4000" dirty="0" smtClean="0">
                <a:solidFill>
                  <a:srgbClr val="0070C0"/>
                </a:solidFill>
              </a:rPr>
            </a:br>
            <a:endParaRPr lang="ru-RU" altLang="ru-RU" sz="4000" dirty="0" smtClean="0">
              <a:solidFill>
                <a:srgbClr val="0070C0"/>
              </a:solidFill>
            </a:endParaRPr>
          </a:p>
        </p:txBody>
      </p:sp>
      <p:sp>
        <p:nvSpPr>
          <p:cNvPr id="28675" name="Rectangle 3"/>
          <p:cNvSpPr>
            <a:spLocks noGrp="1" noChangeArrowheads="1"/>
          </p:cNvSpPr>
          <p:nvPr>
            <p:ph type="body" idx="1"/>
          </p:nvPr>
        </p:nvSpPr>
        <p:spPr>
          <a:xfrm>
            <a:off x="377370" y="1916113"/>
            <a:ext cx="11814629" cy="4629150"/>
          </a:xfrm>
        </p:spPr>
        <p:txBody>
          <a:bodyPr/>
          <a:lstStyle/>
          <a:p>
            <a:pPr eaLnBrk="1" hangingPunct="1"/>
            <a:r>
              <a:rPr lang="ru-RU" altLang="ru-RU" sz="2800" dirty="0" smtClean="0"/>
              <a:t>виду регламентации (стандарт, руководящий документ, положение, инструкция и т.п.);</a:t>
            </a:r>
          </a:p>
          <a:p>
            <a:pPr eaLnBrk="1" hangingPunct="1"/>
            <a:r>
              <a:rPr lang="ru-RU" altLang="ru-RU" sz="2800" dirty="0" smtClean="0"/>
              <a:t>статусу регламентирующего документа (международный, отраслевой, предприятия);</a:t>
            </a:r>
          </a:p>
          <a:p>
            <a:pPr eaLnBrk="1" hangingPunct="1"/>
            <a:r>
              <a:rPr lang="ru-RU" altLang="ru-RU" sz="2800" dirty="0" smtClean="0"/>
              <a:t>области действия документа (заказчик, подрядчик, проект);</a:t>
            </a:r>
          </a:p>
          <a:p>
            <a:pPr eaLnBrk="1" hangingPunct="1"/>
            <a:r>
              <a:rPr lang="ru-RU" altLang="ru-RU" sz="2800" dirty="0" smtClean="0"/>
              <a:t>объекту регламентации или методического обеспечения.</a:t>
            </a:r>
          </a:p>
        </p:txBody>
      </p:sp>
    </p:spTree>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body" idx="1"/>
          </p:nvPr>
        </p:nvSpPr>
        <p:spPr>
          <a:xfrm>
            <a:off x="431800" y="333375"/>
            <a:ext cx="11150600" cy="6191250"/>
          </a:xfrm>
        </p:spPr>
        <p:txBody>
          <a:bodyPr/>
          <a:lstStyle/>
          <a:p>
            <a:pPr eaLnBrk="1" hangingPunct="1">
              <a:buFont typeface="Wingdings" pitchFamily="2" charset="2"/>
              <a:buNone/>
            </a:pPr>
            <a:r>
              <a:rPr lang="ru-RU" altLang="ru-RU" sz="4000" dirty="0" smtClean="0">
                <a:solidFill>
                  <a:srgbClr val="0070C0"/>
                </a:solidFill>
              </a:rPr>
              <a:t>  </a:t>
            </a:r>
            <a:r>
              <a:rPr lang="ru-RU" altLang="ru-RU" sz="4000" b="1" dirty="0" smtClean="0">
                <a:solidFill>
                  <a:srgbClr val="0070C0"/>
                </a:solidFill>
              </a:rPr>
              <a:t>Нормативной </a:t>
            </a:r>
            <a:r>
              <a:rPr lang="ru-RU" altLang="ru-RU" sz="4000" b="1" dirty="0" smtClean="0">
                <a:solidFill>
                  <a:srgbClr val="0070C0"/>
                </a:solidFill>
              </a:rPr>
              <a:t>базой НМО являются международные и отечественные стандарты в области информационных </a:t>
            </a:r>
            <a:r>
              <a:rPr lang="ru-RU" altLang="ru-RU" sz="4000" b="1" dirty="0" smtClean="0">
                <a:solidFill>
                  <a:srgbClr val="0070C0"/>
                </a:solidFill>
              </a:rPr>
              <a:t>технологий:</a:t>
            </a:r>
          </a:p>
          <a:p>
            <a:pPr eaLnBrk="1" hangingPunct="1">
              <a:buFont typeface="Wingdings" pitchFamily="2" charset="2"/>
              <a:buNone/>
            </a:pPr>
            <a:endParaRPr lang="ru-RU" altLang="ru-RU" sz="4000" b="1" dirty="0" smtClean="0">
              <a:solidFill>
                <a:srgbClr val="0070C0"/>
              </a:solidFill>
            </a:endParaRPr>
          </a:p>
          <a:p>
            <a:pPr eaLnBrk="1" hangingPunct="1"/>
            <a:r>
              <a:rPr lang="ru-RU" altLang="ru-RU" sz="3600" dirty="0" smtClean="0"/>
              <a:t>международные стандарты </a:t>
            </a:r>
            <a:r>
              <a:rPr lang="en-US" altLang="ru-RU" sz="3600" dirty="0" smtClean="0"/>
              <a:t>ISO</a:t>
            </a:r>
            <a:r>
              <a:rPr lang="ru-RU" altLang="ru-RU" sz="3600" dirty="0" smtClean="0"/>
              <a:t>/</a:t>
            </a:r>
            <a:r>
              <a:rPr lang="en-US" altLang="ru-RU" sz="3600" dirty="0" smtClean="0"/>
              <a:t>IEC</a:t>
            </a:r>
            <a:r>
              <a:rPr lang="ru-RU" altLang="ru-RU" sz="3600" dirty="0" smtClean="0"/>
              <a:t> (ИСО/МЭК);</a:t>
            </a:r>
          </a:p>
          <a:p>
            <a:pPr eaLnBrk="1" hangingPunct="1"/>
            <a:r>
              <a:rPr lang="ru-RU" altLang="ru-RU" sz="3600" dirty="0" smtClean="0"/>
              <a:t>стандарты Российской Федерации ГОСТ Р;</a:t>
            </a:r>
          </a:p>
          <a:p>
            <a:pPr eaLnBrk="1" hangingPunct="1"/>
            <a:r>
              <a:rPr lang="ru-RU" altLang="ru-RU" sz="3600" dirty="0" smtClean="0"/>
              <a:t>стандарты организации-заказчика.</a:t>
            </a:r>
          </a:p>
        </p:txBody>
      </p:sp>
    </p:spTree>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extLst>
          </p:cNvPr>
          <p:cNvSpPr>
            <a:spLocks noGrp="1" noChangeArrowheads="1"/>
          </p:cNvSpPr>
          <p:nvPr>
            <p:ph type="title"/>
          </p:nvPr>
        </p:nvSpPr>
        <p:spPr>
          <a:xfrm>
            <a:off x="0" y="260351"/>
            <a:ext cx="11760200" cy="963613"/>
          </a:xfrm>
        </p:spPr>
        <p:txBody>
          <a:bodyPr>
            <a:normAutofit fontScale="90000"/>
          </a:bodyPr>
          <a:lstStyle/>
          <a:p>
            <a:pPr marL="838200" indent="-838200" algn="ctr" eaLnBrk="1" hangingPunct="1">
              <a:defRPr/>
            </a:pPr>
            <a:r>
              <a:rPr lang="ru-RU" altLang="ru-RU" sz="3200" dirty="0" smtClean="0"/>
              <a:t> Основные </a:t>
            </a:r>
            <a:r>
              <a:rPr lang="ru-RU" altLang="ru-RU" sz="3200" dirty="0"/>
              <a:t>термины программной инженерии (</a:t>
            </a:r>
            <a:r>
              <a:rPr lang="en-US" altLang="ru-RU" sz="3200" dirty="0"/>
              <a:t>software engineering</a:t>
            </a:r>
            <a:r>
              <a:rPr lang="ru-RU" altLang="ru-RU" sz="3200" dirty="0"/>
              <a:t>):</a:t>
            </a:r>
          </a:p>
        </p:txBody>
      </p:sp>
      <p:sp>
        <p:nvSpPr>
          <p:cNvPr id="18435" name="Rectangle 3">
            <a:extLst>
              <a:ext uri="{FF2B5EF4-FFF2-40B4-BE49-F238E27FC236}"/>
            </a:extLst>
          </p:cNvPr>
          <p:cNvSpPr>
            <a:spLocks noGrp="1" noChangeArrowheads="1"/>
          </p:cNvSpPr>
          <p:nvPr>
            <p:ph type="body" idx="1"/>
          </p:nvPr>
        </p:nvSpPr>
        <p:spPr>
          <a:xfrm>
            <a:off x="719667" y="1341438"/>
            <a:ext cx="10761133" cy="5327650"/>
          </a:xfrm>
        </p:spPr>
        <p:txBody>
          <a:bodyPr>
            <a:normAutofit/>
          </a:bodyPr>
          <a:lstStyle/>
          <a:p>
            <a:pPr eaLnBrk="1" hangingPunct="1">
              <a:lnSpc>
                <a:spcPct val="80000"/>
              </a:lnSpc>
              <a:defRPr/>
            </a:pPr>
            <a:r>
              <a:rPr lang="ru-RU" altLang="ru-RU" sz="2400" dirty="0">
                <a:solidFill>
                  <a:srgbClr val="0070C0"/>
                </a:solidFill>
              </a:rPr>
              <a:t>ПРОГРАММА</a:t>
            </a:r>
            <a:r>
              <a:rPr lang="ru-RU" altLang="ru-RU" sz="2400" dirty="0"/>
              <a:t> -</a:t>
            </a:r>
            <a:r>
              <a:rPr lang="ru-RU" altLang="ru-RU" sz="2400" b="1" dirty="0"/>
              <a:t> </a:t>
            </a:r>
            <a:r>
              <a:rPr lang="ru-RU" altLang="ru-RU" sz="2400" dirty="0"/>
              <a:t>описание на языке программирования алгоритма решения задачи обработки информации.</a:t>
            </a:r>
          </a:p>
          <a:p>
            <a:pPr eaLnBrk="1" hangingPunct="1">
              <a:lnSpc>
                <a:spcPct val="80000"/>
              </a:lnSpc>
              <a:defRPr/>
            </a:pPr>
            <a:r>
              <a:rPr lang="ru-RU" altLang="ru-RU" sz="2400" dirty="0">
                <a:solidFill>
                  <a:srgbClr val="0070C0"/>
                </a:solidFill>
              </a:rPr>
              <a:t>ПРОГРАММИРОВАНИЕ</a:t>
            </a:r>
            <a:r>
              <a:rPr lang="ru-RU" altLang="ru-RU" sz="2400" dirty="0"/>
              <a:t> - процесс создания программ.</a:t>
            </a:r>
          </a:p>
          <a:p>
            <a:pPr eaLnBrk="1" hangingPunct="1">
              <a:lnSpc>
                <a:spcPct val="80000"/>
              </a:lnSpc>
              <a:defRPr/>
            </a:pPr>
            <a:r>
              <a:rPr lang="ru-RU" altLang="ru-RU" sz="2400" dirty="0">
                <a:solidFill>
                  <a:srgbClr val="0070C0"/>
                </a:solidFill>
              </a:rPr>
              <a:t>АЛГОРИТМ</a:t>
            </a:r>
            <a:r>
              <a:rPr lang="ru-RU" altLang="ru-RU" sz="2400" dirty="0"/>
              <a:t> – совокупность действий для решения задачи, точно предписывающая, как и в какой последовательности получить результат, однозначно определяемый исходными данными.</a:t>
            </a:r>
          </a:p>
          <a:p>
            <a:pPr eaLnBrk="1" hangingPunct="1">
              <a:lnSpc>
                <a:spcPct val="80000"/>
              </a:lnSpc>
              <a:defRPr/>
            </a:pPr>
            <a:r>
              <a:rPr lang="ru-RU" altLang="ru-RU" sz="2400" dirty="0">
                <a:solidFill>
                  <a:srgbClr val="0070C0"/>
                </a:solidFill>
              </a:rPr>
              <a:t>ПРОГРАММНОЕ ОБЕСПЕЧЕНИЕ (ПРОГРАММНЫЙ КОМПЛЕКС) </a:t>
            </a:r>
            <a:r>
              <a:rPr lang="ru-RU" altLang="ru-RU" sz="2400" dirty="0"/>
              <a:t>- </a:t>
            </a:r>
            <a:r>
              <a:rPr lang="ru-RU" altLang="ru-RU" sz="2400" dirty="0" err="1"/>
              <a:t>комплекс</a:t>
            </a:r>
            <a:r>
              <a:rPr lang="ru-RU" altLang="ru-RU" sz="2400" dirty="0"/>
              <a:t> взаимодействующих программ, описаний и инструкций, обеспечивающих автоматическое функционирование ЭВМ.</a:t>
            </a:r>
          </a:p>
          <a:p>
            <a:pPr eaLnBrk="1" hangingPunct="1">
              <a:lnSpc>
                <a:spcPct val="80000"/>
              </a:lnSpc>
              <a:defRPr/>
            </a:pPr>
            <a:r>
              <a:rPr lang="ru-RU" altLang="ru-RU" sz="2400" dirty="0">
                <a:solidFill>
                  <a:srgbClr val="0070C0"/>
                </a:solidFill>
              </a:rPr>
              <a:t>ПРОГРАММНЫЙ ПРОДУКТ </a:t>
            </a:r>
            <a:r>
              <a:rPr lang="ru-RU" altLang="ru-RU" sz="2400" dirty="0"/>
              <a:t>- протестированное и сопровождаемое документацией программное обеспечение, которое могут использовать не только авторы.</a:t>
            </a:r>
          </a:p>
          <a:p>
            <a:pPr eaLnBrk="1" hangingPunct="1">
              <a:lnSpc>
                <a:spcPct val="80000"/>
              </a:lnSpc>
              <a:defRPr/>
            </a:pPr>
            <a:r>
              <a:rPr lang="ru-RU" altLang="ru-RU" sz="2400" dirty="0">
                <a:solidFill>
                  <a:srgbClr val="0070C0"/>
                </a:solidFill>
              </a:rPr>
              <a:t>ПРОЕКТ</a:t>
            </a:r>
            <a:r>
              <a:rPr lang="ru-RU" altLang="ru-RU" sz="2400" dirty="0"/>
              <a:t> - объединение действий разработчиков, ориентированное на создание программного продукта. Действия ориентированы именно на продукт, а не на отдельный процесс (проектирование, тестирование и т. п.)</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fade">
                                      <p:cBhvr>
                                        <p:cTn id="7" dur="20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18435">
                                            <p:txEl>
                                              <p:pRg st="0" end="0"/>
                                            </p:txEl>
                                          </p:spTgt>
                                        </p:tgtEl>
                                        <p:attrNameLst>
                                          <p:attrName>style.visibility</p:attrName>
                                        </p:attrNameLst>
                                      </p:cBhvr>
                                      <p:to>
                                        <p:strVal val="visible"/>
                                      </p:to>
                                    </p:set>
                                    <p:anim calcmode="lin" valueType="num">
                                      <p:cBhvr>
                                        <p:cTn id="12" dur="2000" fill="hold"/>
                                        <p:tgtEl>
                                          <p:spTgt spid="18435">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18435">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1843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8435">
                                            <p:txEl>
                                              <p:pRg st="1" end="1"/>
                                            </p:txEl>
                                          </p:spTgt>
                                        </p:tgtEl>
                                        <p:attrNameLst>
                                          <p:attrName>style.visibility</p:attrName>
                                        </p:attrNameLst>
                                      </p:cBhvr>
                                      <p:to>
                                        <p:strVal val="visible"/>
                                      </p:to>
                                    </p:set>
                                    <p:anim calcmode="lin" valueType="num">
                                      <p:cBhvr>
                                        <p:cTn id="19" dur="2000" fill="hold"/>
                                        <p:tgtEl>
                                          <p:spTgt spid="18435">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18435">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1843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8435">
                                            <p:txEl>
                                              <p:pRg st="2" end="2"/>
                                            </p:txEl>
                                          </p:spTgt>
                                        </p:tgtEl>
                                        <p:attrNameLst>
                                          <p:attrName>style.visibility</p:attrName>
                                        </p:attrNameLst>
                                      </p:cBhvr>
                                      <p:to>
                                        <p:strVal val="visible"/>
                                      </p:to>
                                    </p:set>
                                    <p:anim calcmode="lin" valueType="num">
                                      <p:cBhvr>
                                        <p:cTn id="26" dur="2000" fill="hold"/>
                                        <p:tgtEl>
                                          <p:spTgt spid="18435">
                                            <p:txEl>
                                              <p:pRg st="2" end="2"/>
                                            </p:txEl>
                                          </p:spTgt>
                                        </p:tgtEl>
                                        <p:attrNameLst>
                                          <p:attrName>ppt_w</p:attrName>
                                        </p:attrNameLst>
                                      </p:cBhvr>
                                      <p:tavLst>
                                        <p:tav tm="0">
                                          <p:val>
                                            <p:strVal val="#ppt_w*0.70"/>
                                          </p:val>
                                        </p:tav>
                                        <p:tav tm="100000">
                                          <p:val>
                                            <p:strVal val="#ppt_w"/>
                                          </p:val>
                                        </p:tav>
                                      </p:tavLst>
                                    </p:anim>
                                    <p:anim calcmode="lin" valueType="num">
                                      <p:cBhvr>
                                        <p:cTn id="27" dur="2000" fill="hold"/>
                                        <p:tgtEl>
                                          <p:spTgt spid="18435">
                                            <p:txEl>
                                              <p:pRg st="2" end="2"/>
                                            </p:txEl>
                                          </p:spTgt>
                                        </p:tgtEl>
                                        <p:attrNameLst>
                                          <p:attrName>ppt_h</p:attrName>
                                        </p:attrNameLst>
                                      </p:cBhvr>
                                      <p:tavLst>
                                        <p:tav tm="0">
                                          <p:val>
                                            <p:strVal val="#ppt_h"/>
                                          </p:val>
                                        </p:tav>
                                        <p:tav tm="100000">
                                          <p:val>
                                            <p:strVal val="#ppt_h"/>
                                          </p:val>
                                        </p:tav>
                                      </p:tavLst>
                                    </p:anim>
                                    <p:animEffect transition="in" filter="fade">
                                      <p:cBhvr>
                                        <p:cTn id="28" dur="2000"/>
                                        <p:tgtEl>
                                          <p:spTgt spid="1843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18435">
                                            <p:txEl>
                                              <p:pRg st="3" end="3"/>
                                            </p:txEl>
                                          </p:spTgt>
                                        </p:tgtEl>
                                        <p:attrNameLst>
                                          <p:attrName>style.visibility</p:attrName>
                                        </p:attrNameLst>
                                      </p:cBhvr>
                                      <p:to>
                                        <p:strVal val="visible"/>
                                      </p:to>
                                    </p:set>
                                    <p:anim calcmode="lin" valueType="num">
                                      <p:cBhvr>
                                        <p:cTn id="33" dur="2000" fill="hold"/>
                                        <p:tgtEl>
                                          <p:spTgt spid="18435">
                                            <p:txEl>
                                              <p:pRg st="3" end="3"/>
                                            </p:txEl>
                                          </p:spTgt>
                                        </p:tgtEl>
                                        <p:attrNameLst>
                                          <p:attrName>ppt_w</p:attrName>
                                        </p:attrNameLst>
                                      </p:cBhvr>
                                      <p:tavLst>
                                        <p:tav tm="0">
                                          <p:val>
                                            <p:strVal val="#ppt_w*0.70"/>
                                          </p:val>
                                        </p:tav>
                                        <p:tav tm="100000">
                                          <p:val>
                                            <p:strVal val="#ppt_w"/>
                                          </p:val>
                                        </p:tav>
                                      </p:tavLst>
                                    </p:anim>
                                    <p:anim calcmode="lin" valueType="num">
                                      <p:cBhvr>
                                        <p:cTn id="34" dur="2000" fill="hold"/>
                                        <p:tgtEl>
                                          <p:spTgt spid="18435">
                                            <p:txEl>
                                              <p:pRg st="3" end="3"/>
                                            </p:txEl>
                                          </p:spTgt>
                                        </p:tgtEl>
                                        <p:attrNameLst>
                                          <p:attrName>ppt_h</p:attrName>
                                        </p:attrNameLst>
                                      </p:cBhvr>
                                      <p:tavLst>
                                        <p:tav tm="0">
                                          <p:val>
                                            <p:strVal val="#ppt_h"/>
                                          </p:val>
                                        </p:tav>
                                        <p:tav tm="100000">
                                          <p:val>
                                            <p:strVal val="#ppt_h"/>
                                          </p:val>
                                        </p:tav>
                                      </p:tavLst>
                                    </p:anim>
                                    <p:animEffect transition="in" filter="fade">
                                      <p:cBhvr>
                                        <p:cTn id="35" dur="2000"/>
                                        <p:tgtEl>
                                          <p:spTgt spid="18435">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18435">
                                            <p:txEl>
                                              <p:pRg st="4" end="4"/>
                                            </p:txEl>
                                          </p:spTgt>
                                        </p:tgtEl>
                                        <p:attrNameLst>
                                          <p:attrName>style.visibility</p:attrName>
                                        </p:attrNameLst>
                                      </p:cBhvr>
                                      <p:to>
                                        <p:strVal val="visible"/>
                                      </p:to>
                                    </p:set>
                                    <p:anim calcmode="lin" valueType="num">
                                      <p:cBhvr>
                                        <p:cTn id="40" dur="2000" fill="hold"/>
                                        <p:tgtEl>
                                          <p:spTgt spid="18435">
                                            <p:txEl>
                                              <p:pRg st="4" end="4"/>
                                            </p:txEl>
                                          </p:spTgt>
                                        </p:tgtEl>
                                        <p:attrNameLst>
                                          <p:attrName>ppt_w</p:attrName>
                                        </p:attrNameLst>
                                      </p:cBhvr>
                                      <p:tavLst>
                                        <p:tav tm="0">
                                          <p:val>
                                            <p:strVal val="#ppt_w*0.70"/>
                                          </p:val>
                                        </p:tav>
                                        <p:tav tm="100000">
                                          <p:val>
                                            <p:strVal val="#ppt_w"/>
                                          </p:val>
                                        </p:tav>
                                      </p:tavLst>
                                    </p:anim>
                                    <p:anim calcmode="lin" valueType="num">
                                      <p:cBhvr>
                                        <p:cTn id="41" dur="2000" fill="hold"/>
                                        <p:tgtEl>
                                          <p:spTgt spid="18435">
                                            <p:txEl>
                                              <p:pRg st="4" end="4"/>
                                            </p:txEl>
                                          </p:spTgt>
                                        </p:tgtEl>
                                        <p:attrNameLst>
                                          <p:attrName>ppt_h</p:attrName>
                                        </p:attrNameLst>
                                      </p:cBhvr>
                                      <p:tavLst>
                                        <p:tav tm="0">
                                          <p:val>
                                            <p:strVal val="#ppt_h"/>
                                          </p:val>
                                        </p:tav>
                                        <p:tav tm="100000">
                                          <p:val>
                                            <p:strVal val="#ppt_h"/>
                                          </p:val>
                                        </p:tav>
                                      </p:tavLst>
                                    </p:anim>
                                    <p:animEffect transition="in" filter="fade">
                                      <p:cBhvr>
                                        <p:cTn id="42" dur="2000"/>
                                        <p:tgtEl>
                                          <p:spTgt spid="18435">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18435">
                                            <p:txEl>
                                              <p:pRg st="5" end="5"/>
                                            </p:txEl>
                                          </p:spTgt>
                                        </p:tgtEl>
                                        <p:attrNameLst>
                                          <p:attrName>style.visibility</p:attrName>
                                        </p:attrNameLst>
                                      </p:cBhvr>
                                      <p:to>
                                        <p:strVal val="visible"/>
                                      </p:to>
                                    </p:set>
                                    <p:anim calcmode="lin" valueType="num">
                                      <p:cBhvr>
                                        <p:cTn id="47" dur="2000" fill="hold"/>
                                        <p:tgtEl>
                                          <p:spTgt spid="18435">
                                            <p:txEl>
                                              <p:pRg st="5" end="5"/>
                                            </p:txEl>
                                          </p:spTgt>
                                        </p:tgtEl>
                                        <p:attrNameLst>
                                          <p:attrName>ppt_w</p:attrName>
                                        </p:attrNameLst>
                                      </p:cBhvr>
                                      <p:tavLst>
                                        <p:tav tm="0">
                                          <p:val>
                                            <p:strVal val="#ppt_w*0.70"/>
                                          </p:val>
                                        </p:tav>
                                        <p:tav tm="100000">
                                          <p:val>
                                            <p:strVal val="#ppt_w"/>
                                          </p:val>
                                        </p:tav>
                                      </p:tavLst>
                                    </p:anim>
                                    <p:anim calcmode="lin" valueType="num">
                                      <p:cBhvr>
                                        <p:cTn id="48" dur="2000" fill="hold"/>
                                        <p:tgtEl>
                                          <p:spTgt spid="18435">
                                            <p:txEl>
                                              <p:pRg st="5" end="5"/>
                                            </p:txEl>
                                          </p:spTgt>
                                        </p:tgtEl>
                                        <p:attrNameLst>
                                          <p:attrName>ppt_h</p:attrName>
                                        </p:attrNameLst>
                                      </p:cBhvr>
                                      <p:tavLst>
                                        <p:tav tm="0">
                                          <p:val>
                                            <p:strVal val="#ppt_h"/>
                                          </p:val>
                                        </p:tav>
                                        <p:tav tm="100000">
                                          <p:val>
                                            <p:strVal val="#ppt_h"/>
                                          </p:val>
                                        </p:tav>
                                      </p:tavLst>
                                    </p:anim>
                                    <p:animEffect transition="in" filter="fade">
                                      <p:cBhvr>
                                        <p:cTn id="49"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p:bldP spid="1843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a:extLst>
              <a:ext uri="{FF2B5EF4-FFF2-40B4-BE49-F238E27FC236}"/>
            </a:extLst>
          </p:cNvPr>
          <p:cNvSpPr>
            <a:spLocks noGrp="1" noChangeArrowheads="1"/>
          </p:cNvSpPr>
          <p:nvPr>
            <p:ph type="body" idx="1"/>
          </p:nvPr>
        </p:nvSpPr>
        <p:spPr>
          <a:xfrm>
            <a:off x="431801" y="333376"/>
            <a:ext cx="11425767" cy="6264275"/>
          </a:xfrm>
        </p:spPr>
        <p:txBody>
          <a:bodyPr/>
          <a:lstStyle/>
          <a:p>
            <a:pPr eaLnBrk="1" hangingPunct="1">
              <a:lnSpc>
                <a:spcPct val="90000"/>
              </a:lnSpc>
              <a:defRPr/>
            </a:pPr>
            <a:r>
              <a:rPr lang="ru-RU" altLang="ru-RU" sz="2400" dirty="0">
                <a:solidFill>
                  <a:srgbClr val="0070C0"/>
                </a:solidFill>
              </a:rPr>
              <a:t>ПРОЦЕСС</a:t>
            </a:r>
            <a:r>
              <a:rPr lang="ru-RU" altLang="ru-RU" sz="2400" dirty="0"/>
              <a:t> - набор взаимосвязанных действий, которые преобразуют исходные данные в выходные результаты для достижения определенных целей. </a:t>
            </a:r>
          </a:p>
          <a:p>
            <a:pPr eaLnBrk="1" hangingPunct="1">
              <a:lnSpc>
                <a:spcPct val="90000"/>
              </a:lnSpc>
              <a:defRPr/>
            </a:pPr>
            <a:r>
              <a:rPr lang="ru-RU" altLang="ru-RU" sz="2400" dirty="0">
                <a:solidFill>
                  <a:srgbClr val="0070C0"/>
                </a:solidFill>
              </a:rPr>
              <a:t>ЖИЗНЕННЫЙ ЦИКЛ </a:t>
            </a:r>
            <a:r>
              <a:rPr lang="ru-RU" altLang="ru-RU" sz="2400" dirty="0"/>
              <a:t>– период времени между возникновением потребности в разработке программного средства и окончанием его применения.</a:t>
            </a:r>
          </a:p>
          <a:p>
            <a:pPr eaLnBrk="1" hangingPunct="1">
              <a:lnSpc>
                <a:spcPct val="90000"/>
              </a:lnSpc>
              <a:defRPr/>
            </a:pPr>
            <a:r>
              <a:rPr lang="ru-RU" altLang="ru-RU" sz="2400" dirty="0">
                <a:solidFill>
                  <a:srgbClr val="0070C0"/>
                </a:solidFill>
              </a:rPr>
              <a:t>ИНСТРУМЕНТАЛЬНЫЕ СРЕДСТВА </a:t>
            </a:r>
            <a:r>
              <a:rPr lang="ru-RU" altLang="ru-RU" sz="2400" dirty="0"/>
              <a:t>- </a:t>
            </a:r>
            <a:r>
              <a:rPr lang="ru-RU" altLang="ru-RU" sz="2400" dirty="0"/>
              <a:t>средства</a:t>
            </a:r>
            <a:r>
              <a:rPr lang="ru-RU" altLang="ru-RU" sz="2400" dirty="0"/>
              <a:t> автоматизации технологических процессов.</a:t>
            </a:r>
          </a:p>
          <a:p>
            <a:pPr eaLnBrk="1" hangingPunct="1">
              <a:lnSpc>
                <a:spcPct val="90000"/>
              </a:lnSpc>
              <a:defRPr/>
            </a:pPr>
            <a:r>
              <a:rPr lang="ru-RU" altLang="ru-RU" sz="2400" dirty="0">
                <a:solidFill>
                  <a:srgbClr val="0070C0"/>
                </a:solidFill>
              </a:rPr>
              <a:t>ТЕХНОЛОГИЯ РАЗРАБОТКИ </a:t>
            </a:r>
            <a:r>
              <a:rPr lang="ru-RU" altLang="ru-RU" sz="2400" dirty="0"/>
              <a:t>- образующая систему совокупность технологических процессов и инструментальных средств, ведущих к созданию или развитию программного средства.</a:t>
            </a:r>
          </a:p>
          <a:p>
            <a:pPr eaLnBrk="1" hangingPunct="1">
              <a:lnSpc>
                <a:spcPct val="90000"/>
              </a:lnSpc>
              <a:defRPr/>
            </a:pPr>
            <a:r>
              <a:rPr lang="ru-RU" altLang="ru-RU" sz="2400" dirty="0">
                <a:solidFill>
                  <a:srgbClr val="0070C0"/>
                </a:solidFill>
              </a:rPr>
              <a:t>ПРОГРАММНАЯ ИНЖЕНЕРИЯ </a:t>
            </a:r>
            <a:r>
              <a:rPr lang="ru-RU" altLang="ru-RU" sz="2400" dirty="0"/>
              <a:t>— инженерная дисциплина, которая связана со всеми аспектами производства ПО от начальных стадий создания спецификации до поддержки системы после сдачи в эксплуатацию.</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 calcmode="lin" valueType="num">
                                      <p:cBhvr>
                                        <p:cTn id="7" dur="2000" fill="hold"/>
                                        <p:tgtEl>
                                          <p:spTgt spid="20483">
                                            <p:txEl>
                                              <p:pRg st="0" end="0"/>
                                            </p:txEl>
                                          </p:spTgt>
                                        </p:tgtEl>
                                        <p:attrNameLst>
                                          <p:attrName>ppt_w</p:attrName>
                                        </p:attrNameLst>
                                      </p:cBhvr>
                                      <p:tavLst>
                                        <p:tav tm="0">
                                          <p:val>
                                            <p:strVal val="#ppt_w*0.70"/>
                                          </p:val>
                                        </p:tav>
                                        <p:tav tm="100000">
                                          <p:val>
                                            <p:strVal val="#ppt_w"/>
                                          </p:val>
                                        </p:tav>
                                      </p:tavLst>
                                    </p:anim>
                                    <p:anim calcmode="lin" valueType="num">
                                      <p:cBhvr>
                                        <p:cTn id="8" dur="2000" fill="hold"/>
                                        <p:tgtEl>
                                          <p:spTgt spid="20483">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2048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20483">
                                            <p:txEl>
                                              <p:pRg st="1" end="1"/>
                                            </p:txEl>
                                          </p:spTgt>
                                        </p:tgtEl>
                                        <p:attrNameLst>
                                          <p:attrName>style.visibility</p:attrName>
                                        </p:attrNameLst>
                                      </p:cBhvr>
                                      <p:to>
                                        <p:strVal val="visible"/>
                                      </p:to>
                                    </p:set>
                                    <p:anim calcmode="lin" valueType="num">
                                      <p:cBhvr>
                                        <p:cTn id="14" dur="2000" fill="hold"/>
                                        <p:tgtEl>
                                          <p:spTgt spid="20483">
                                            <p:txEl>
                                              <p:pRg st="1" end="1"/>
                                            </p:txEl>
                                          </p:spTgt>
                                        </p:tgtEl>
                                        <p:attrNameLst>
                                          <p:attrName>ppt_w</p:attrName>
                                        </p:attrNameLst>
                                      </p:cBhvr>
                                      <p:tavLst>
                                        <p:tav tm="0">
                                          <p:val>
                                            <p:strVal val="#ppt_w*0.70"/>
                                          </p:val>
                                        </p:tav>
                                        <p:tav tm="100000">
                                          <p:val>
                                            <p:strVal val="#ppt_w"/>
                                          </p:val>
                                        </p:tav>
                                      </p:tavLst>
                                    </p:anim>
                                    <p:anim calcmode="lin" valueType="num">
                                      <p:cBhvr>
                                        <p:cTn id="15" dur="2000" fill="hold"/>
                                        <p:tgtEl>
                                          <p:spTgt spid="20483">
                                            <p:txEl>
                                              <p:pRg st="1" end="1"/>
                                            </p:txEl>
                                          </p:spTgt>
                                        </p:tgtEl>
                                        <p:attrNameLst>
                                          <p:attrName>ppt_h</p:attrName>
                                        </p:attrNameLst>
                                      </p:cBhvr>
                                      <p:tavLst>
                                        <p:tav tm="0">
                                          <p:val>
                                            <p:strVal val="#ppt_h"/>
                                          </p:val>
                                        </p:tav>
                                        <p:tav tm="100000">
                                          <p:val>
                                            <p:strVal val="#ppt_h"/>
                                          </p:val>
                                        </p:tav>
                                      </p:tavLst>
                                    </p:anim>
                                    <p:animEffect transition="in" filter="fade">
                                      <p:cBhvr>
                                        <p:cTn id="16" dur="2000"/>
                                        <p:tgtEl>
                                          <p:spTgt spid="2048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20483">
                                            <p:txEl>
                                              <p:pRg st="2" end="2"/>
                                            </p:txEl>
                                          </p:spTgt>
                                        </p:tgtEl>
                                        <p:attrNameLst>
                                          <p:attrName>style.visibility</p:attrName>
                                        </p:attrNameLst>
                                      </p:cBhvr>
                                      <p:to>
                                        <p:strVal val="visible"/>
                                      </p:to>
                                    </p:set>
                                    <p:anim calcmode="lin" valueType="num">
                                      <p:cBhvr>
                                        <p:cTn id="21" dur="2000" fill="hold"/>
                                        <p:tgtEl>
                                          <p:spTgt spid="20483">
                                            <p:txEl>
                                              <p:pRg st="2" end="2"/>
                                            </p:txEl>
                                          </p:spTgt>
                                        </p:tgtEl>
                                        <p:attrNameLst>
                                          <p:attrName>ppt_w</p:attrName>
                                        </p:attrNameLst>
                                      </p:cBhvr>
                                      <p:tavLst>
                                        <p:tav tm="0">
                                          <p:val>
                                            <p:strVal val="#ppt_w*0.70"/>
                                          </p:val>
                                        </p:tav>
                                        <p:tav tm="100000">
                                          <p:val>
                                            <p:strVal val="#ppt_w"/>
                                          </p:val>
                                        </p:tav>
                                      </p:tavLst>
                                    </p:anim>
                                    <p:anim calcmode="lin" valueType="num">
                                      <p:cBhvr>
                                        <p:cTn id="22" dur="2000" fill="hold"/>
                                        <p:tgtEl>
                                          <p:spTgt spid="20483">
                                            <p:txEl>
                                              <p:pRg st="2" end="2"/>
                                            </p:txEl>
                                          </p:spTgt>
                                        </p:tgtEl>
                                        <p:attrNameLst>
                                          <p:attrName>ppt_h</p:attrName>
                                        </p:attrNameLst>
                                      </p:cBhvr>
                                      <p:tavLst>
                                        <p:tav tm="0">
                                          <p:val>
                                            <p:strVal val="#ppt_h"/>
                                          </p:val>
                                        </p:tav>
                                        <p:tav tm="100000">
                                          <p:val>
                                            <p:strVal val="#ppt_h"/>
                                          </p:val>
                                        </p:tav>
                                      </p:tavLst>
                                    </p:anim>
                                    <p:animEffect transition="in" filter="fade">
                                      <p:cBhvr>
                                        <p:cTn id="23" dur="2000"/>
                                        <p:tgtEl>
                                          <p:spTgt spid="20483">
                                            <p:txEl>
                                              <p:pRg st="2" end="2"/>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20483">
                                            <p:txEl>
                                              <p:pRg st="3" end="3"/>
                                            </p:txEl>
                                          </p:spTgt>
                                        </p:tgtEl>
                                        <p:attrNameLst>
                                          <p:attrName>style.visibility</p:attrName>
                                        </p:attrNameLst>
                                      </p:cBhvr>
                                      <p:to>
                                        <p:strVal val="visible"/>
                                      </p:to>
                                    </p:set>
                                    <p:anim calcmode="lin" valueType="num">
                                      <p:cBhvr>
                                        <p:cTn id="28" dur="2000" fill="hold"/>
                                        <p:tgtEl>
                                          <p:spTgt spid="20483">
                                            <p:txEl>
                                              <p:pRg st="3" end="3"/>
                                            </p:txEl>
                                          </p:spTgt>
                                        </p:tgtEl>
                                        <p:attrNameLst>
                                          <p:attrName>ppt_w</p:attrName>
                                        </p:attrNameLst>
                                      </p:cBhvr>
                                      <p:tavLst>
                                        <p:tav tm="0">
                                          <p:val>
                                            <p:strVal val="#ppt_w*0.70"/>
                                          </p:val>
                                        </p:tav>
                                        <p:tav tm="100000">
                                          <p:val>
                                            <p:strVal val="#ppt_w"/>
                                          </p:val>
                                        </p:tav>
                                      </p:tavLst>
                                    </p:anim>
                                    <p:anim calcmode="lin" valueType="num">
                                      <p:cBhvr>
                                        <p:cTn id="29" dur="2000" fill="hold"/>
                                        <p:tgtEl>
                                          <p:spTgt spid="20483">
                                            <p:txEl>
                                              <p:pRg st="3" end="3"/>
                                            </p:txEl>
                                          </p:spTgt>
                                        </p:tgtEl>
                                        <p:attrNameLst>
                                          <p:attrName>ppt_h</p:attrName>
                                        </p:attrNameLst>
                                      </p:cBhvr>
                                      <p:tavLst>
                                        <p:tav tm="0">
                                          <p:val>
                                            <p:strVal val="#ppt_h"/>
                                          </p:val>
                                        </p:tav>
                                        <p:tav tm="100000">
                                          <p:val>
                                            <p:strVal val="#ppt_h"/>
                                          </p:val>
                                        </p:tav>
                                      </p:tavLst>
                                    </p:anim>
                                    <p:animEffect transition="in" filter="fade">
                                      <p:cBhvr>
                                        <p:cTn id="30" dur="2000"/>
                                        <p:tgtEl>
                                          <p:spTgt spid="20483">
                                            <p:txEl>
                                              <p:pRg st="3" end="3"/>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20483">
                                            <p:txEl>
                                              <p:pRg st="4" end="4"/>
                                            </p:txEl>
                                          </p:spTgt>
                                        </p:tgtEl>
                                        <p:attrNameLst>
                                          <p:attrName>style.visibility</p:attrName>
                                        </p:attrNameLst>
                                      </p:cBhvr>
                                      <p:to>
                                        <p:strVal val="visible"/>
                                      </p:to>
                                    </p:set>
                                    <p:anim calcmode="lin" valueType="num">
                                      <p:cBhvr>
                                        <p:cTn id="35" dur="2000" fill="hold"/>
                                        <p:tgtEl>
                                          <p:spTgt spid="20483">
                                            <p:txEl>
                                              <p:pRg st="4" end="4"/>
                                            </p:txEl>
                                          </p:spTgt>
                                        </p:tgtEl>
                                        <p:attrNameLst>
                                          <p:attrName>ppt_w</p:attrName>
                                        </p:attrNameLst>
                                      </p:cBhvr>
                                      <p:tavLst>
                                        <p:tav tm="0">
                                          <p:val>
                                            <p:strVal val="#ppt_w*0.70"/>
                                          </p:val>
                                        </p:tav>
                                        <p:tav tm="100000">
                                          <p:val>
                                            <p:strVal val="#ppt_w"/>
                                          </p:val>
                                        </p:tav>
                                      </p:tavLst>
                                    </p:anim>
                                    <p:anim calcmode="lin" valueType="num">
                                      <p:cBhvr>
                                        <p:cTn id="36" dur="2000" fill="hold"/>
                                        <p:tgtEl>
                                          <p:spTgt spid="20483">
                                            <p:txEl>
                                              <p:pRg st="4" end="4"/>
                                            </p:txEl>
                                          </p:spTgt>
                                        </p:tgtEl>
                                        <p:attrNameLst>
                                          <p:attrName>ppt_h</p:attrName>
                                        </p:attrNameLst>
                                      </p:cBhvr>
                                      <p:tavLst>
                                        <p:tav tm="0">
                                          <p:val>
                                            <p:strVal val="#ppt_h"/>
                                          </p:val>
                                        </p:tav>
                                        <p:tav tm="100000">
                                          <p:val>
                                            <p:strVal val="#ppt_h"/>
                                          </p:val>
                                        </p:tav>
                                      </p:tavLst>
                                    </p:anim>
                                    <p:animEffect transition="in" filter="fade">
                                      <p:cBhvr>
                                        <p:cTn id="37" dur="2000"/>
                                        <p:tgtEl>
                                          <p:spTgt spid="2048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extLst>
          </p:cNvPr>
          <p:cNvSpPr>
            <a:spLocks noGrp="1" noChangeArrowheads="1"/>
          </p:cNvSpPr>
          <p:nvPr>
            <p:ph type="title"/>
          </p:nvPr>
        </p:nvSpPr>
        <p:spPr>
          <a:xfrm>
            <a:off x="1422400" y="304801"/>
            <a:ext cx="10058400" cy="531813"/>
          </a:xfrm>
        </p:spPr>
        <p:txBody>
          <a:bodyPr/>
          <a:lstStyle/>
          <a:p>
            <a:pPr marL="838200" indent="-838200" eaLnBrk="1" hangingPunct="1">
              <a:defRPr/>
            </a:pPr>
            <a:r>
              <a:rPr lang="ru-RU" altLang="ru-RU" sz="2800"/>
              <a:t>Свойства программных объектов:</a:t>
            </a:r>
          </a:p>
        </p:txBody>
      </p:sp>
      <p:sp>
        <p:nvSpPr>
          <p:cNvPr id="23555" name="Rectangle 3">
            <a:extLst>
              <a:ext uri="{FF2B5EF4-FFF2-40B4-BE49-F238E27FC236}"/>
            </a:extLst>
          </p:cNvPr>
          <p:cNvSpPr>
            <a:spLocks noGrp="1" noChangeArrowheads="1"/>
          </p:cNvSpPr>
          <p:nvPr>
            <p:ph type="body" idx="1"/>
          </p:nvPr>
        </p:nvSpPr>
        <p:spPr>
          <a:xfrm>
            <a:off x="1422400" y="1125538"/>
            <a:ext cx="5892800" cy="5183187"/>
          </a:xfrm>
        </p:spPr>
        <p:txBody>
          <a:bodyPr>
            <a:normAutofit lnSpcReduction="10000"/>
          </a:bodyPr>
          <a:lstStyle/>
          <a:p>
            <a:pPr eaLnBrk="1" hangingPunct="1">
              <a:lnSpc>
                <a:spcPct val="80000"/>
              </a:lnSpc>
              <a:defRPr/>
            </a:pPr>
            <a:r>
              <a:rPr lang="ru-RU" altLang="ru-RU" sz="2400" b="1" dirty="0">
                <a:solidFill>
                  <a:srgbClr val="0070C0"/>
                </a:solidFill>
              </a:rPr>
              <a:t>Сложность</a:t>
            </a:r>
            <a:r>
              <a:rPr lang="ru-RU" altLang="ru-RU" sz="2400" b="1" dirty="0"/>
              <a:t>.</a:t>
            </a:r>
            <a:r>
              <a:rPr lang="ru-RU" altLang="ru-RU" sz="2400" dirty="0"/>
              <a:t> Из года в год возрастает сложность автоматизируемых процессов, следовательно, возрастает и сложность программного обеспечения, так как возрастает количество содержащихся в нем элементов. </a:t>
            </a:r>
          </a:p>
          <a:p>
            <a:pPr eaLnBrk="1" hangingPunct="1">
              <a:lnSpc>
                <a:spcPct val="80000"/>
              </a:lnSpc>
              <a:defRPr/>
            </a:pPr>
            <a:r>
              <a:rPr lang="ru-RU" altLang="ru-RU" sz="2400" b="1" dirty="0">
                <a:solidFill>
                  <a:srgbClr val="0070C0"/>
                </a:solidFill>
              </a:rPr>
              <a:t>Согласованность</a:t>
            </a:r>
            <a:r>
              <a:rPr lang="ru-RU" altLang="ru-RU" sz="2400" b="1" dirty="0"/>
              <a:t>.</a:t>
            </a:r>
            <a:r>
              <a:rPr lang="ru-RU" altLang="ru-RU" sz="2400" dirty="0"/>
              <a:t> Существует сложность согласования программных продуктов, имеющих различные интерфейсы и создаваемых разными людьми. </a:t>
            </a:r>
          </a:p>
          <a:p>
            <a:pPr eaLnBrk="1" hangingPunct="1">
              <a:lnSpc>
                <a:spcPct val="80000"/>
              </a:lnSpc>
              <a:defRPr/>
            </a:pPr>
            <a:r>
              <a:rPr lang="ru-RU" altLang="ru-RU" sz="2400" b="1" dirty="0">
                <a:solidFill>
                  <a:srgbClr val="0070C0"/>
                </a:solidFill>
              </a:rPr>
              <a:t>Изменяемость</a:t>
            </a:r>
            <a:r>
              <a:rPr lang="ru-RU" altLang="ru-RU" sz="2400" b="1" dirty="0"/>
              <a:t>. </a:t>
            </a:r>
            <a:r>
              <a:rPr lang="ru-RU" altLang="ru-RU" sz="2400" dirty="0"/>
              <a:t>Зачастую невозможно сформулировать окончательные требования к ПО до начала процесса разработки.  </a:t>
            </a:r>
          </a:p>
          <a:p>
            <a:pPr eaLnBrk="1" hangingPunct="1">
              <a:lnSpc>
                <a:spcPct val="80000"/>
              </a:lnSpc>
              <a:defRPr/>
            </a:pPr>
            <a:r>
              <a:rPr lang="ru-RU" altLang="ru-RU" sz="2400" b="1" dirty="0">
                <a:solidFill>
                  <a:srgbClr val="0070C0"/>
                </a:solidFill>
              </a:rPr>
              <a:t>Незримость</a:t>
            </a:r>
            <a:r>
              <a:rPr lang="ru-RU" altLang="ru-RU" sz="2400" b="1" dirty="0"/>
              <a:t>.</a:t>
            </a:r>
            <a:r>
              <a:rPr lang="ru-RU" altLang="ru-RU" sz="2400" dirty="0"/>
              <a:t> Сложность наглядного представления структуры программного объекта.</a:t>
            </a:r>
          </a:p>
        </p:txBody>
      </p:sp>
      <p:pic>
        <p:nvPicPr>
          <p:cNvPr id="4" name="Рисунок 3" descr="Изображение выглядит как текст, человек, внутренний, потолок&#10;&#10;Автоматически созданное описание">
            <a:extLst>
              <a:ext uri="{FF2B5EF4-FFF2-40B4-BE49-F238E27FC236}">
                <a16:creationId xmlns="" xmlns:a16="http://schemas.microsoft.com/office/drawing/2014/main" id="{C5A4626C-D4AB-4EEE-BADC-D27F2F37CEC5}"/>
              </a:ext>
            </a:extLst>
          </p:cNvPr>
          <p:cNvPicPr>
            <a:picLocks noChangeAspect="1"/>
          </p:cNvPicPr>
          <p:nvPr/>
        </p:nvPicPr>
        <p:blipFill>
          <a:blip r:embed="rId2" cstate="print">
            <a:extLst>
              <a:ext uri="{28A0092B-C50C-407E-A947-70E740481C1C}">
                <a14:useLocalDpi xmlns="" xmlns:a14="http://schemas.microsoft.com/office/drawing/2010/main" val="0"/>
              </a:ext>
            </a:extLst>
          </a:blip>
          <a:srcRect l="4546" r="4546"/>
          <a:stretch>
            <a:fillRect/>
          </a:stretch>
        </p:blipFill>
        <p:spPr>
          <a:xfrm>
            <a:off x="8032750" y="0"/>
            <a:ext cx="4159250" cy="6858000"/>
          </a:xfrm>
          <a:prstGeom prst="rect">
            <a:avLst/>
          </a:prstGeom>
        </p:spPr>
      </p:pic>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fade">
                                      <p:cBhvr>
                                        <p:cTn id="7" dur="20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 calcmode="lin" valueType="num">
                                      <p:cBhvr>
                                        <p:cTn id="12" dur="1000" fill="hold"/>
                                        <p:tgtEl>
                                          <p:spTgt spid="23555">
                                            <p:txEl>
                                              <p:pRg st="0" end="0"/>
                                            </p:txEl>
                                          </p:spTgt>
                                        </p:tgtEl>
                                        <p:attrNameLst>
                                          <p:attrName>ppt_w</p:attrName>
                                        </p:attrNameLst>
                                      </p:cBhvr>
                                      <p:tavLst>
                                        <p:tav tm="0">
                                          <p:val>
                                            <p:strVal val="#ppt_w*0.70"/>
                                          </p:val>
                                        </p:tav>
                                        <p:tav tm="100000">
                                          <p:val>
                                            <p:strVal val="#ppt_w"/>
                                          </p:val>
                                        </p:tav>
                                      </p:tavLst>
                                    </p:anim>
                                    <p:anim calcmode="lin" valueType="num">
                                      <p:cBhvr>
                                        <p:cTn id="13" dur="1000" fill="hold"/>
                                        <p:tgtEl>
                                          <p:spTgt spid="23555">
                                            <p:txEl>
                                              <p:pRg st="0" end="0"/>
                                            </p:txEl>
                                          </p:spTgt>
                                        </p:tgtEl>
                                        <p:attrNameLst>
                                          <p:attrName>ppt_h</p:attrName>
                                        </p:attrNameLst>
                                      </p:cBhvr>
                                      <p:tavLst>
                                        <p:tav tm="0">
                                          <p:val>
                                            <p:strVal val="#ppt_h"/>
                                          </p:val>
                                        </p:tav>
                                        <p:tav tm="100000">
                                          <p:val>
                                            <p:strVal val="#ppt_h"/>
                                          </p:val>
                                        </p:tav>
                                      </p:tavLst>
                                    </p:anim>
                                    <p:animEffect transition="in" filter="fade">
                                      <p:cBhvr>
                                        <p:cTn id="14" dur="1000"/>
                                        <p:tgtEl>
                                          <p:spTgt spid="23555">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3555">
                                            <p:txEl>
                                              <p:pRg st="1" end="1"/>
                                            </p:txEl>
                                          </p:spTgt>
                                        </p:tgtEl>
                                        <p:attrNameLst>
                                          <p:attrName>style.visibility</p:attrName>
                                        </p:attrNameLst>
                                      </p:cBhvr>
                                      <p:to>
                                        <p:strVal val="visible"/>
                                      </p:to>
                                    </p:set>
                                    <p:anim calcmode="lin" valueType="num">
                                      <p:cBhvr>
                                        <p:cTn id="19" dur="1000" fill="hold"/>
                                        <p:tgtEl>
                                          <p:spTgt spid="23555">
                                            <p:txEl>
                                              <p:pRg st="1" end="1"/>
                                            </p:txEl>
                                          </p:spTgt>
                                        </p:tgtEl>
                                        <p:attrNameLst>
                                          <p:attrName>ppt_w</p:attrName>
                                        </p:attrNameLst>
                                      </p:cBhvr>
                                      <p:tavLst>
                                        <p:tav tm="0">
                                          <p:val>
                                            <p:strVal val="#ppt_w*0.70"/>
                                          </p:val>
                                        </p:tav>
                                        <p:tav tm="100000">
                                          <p:val>
                                            <p:strVal val="#ppt_w"/>
                                          </p:val>
                                        </p:tav>
                                      </p:tavLst>
                                    </p:anim>
                                    <p:anim calcmode="lin" valueType="num">
                                      <p:cBhvr>
                                        <p:cTn id="20" dur="1000" fill="hold"/>
                                        <p:tgtEl>
                                          <p:spTgt spid="23555">
                                            <p:txEl>
                                              <p:pRg st="1" end="1"/>
                                            </p:txEl>
                                          </p:spTgt>
                                        </p:tgtEl>
                                        <p:attrNameLst>
                                          <p:attrName>ppt_h</p:attrName>
                                        </p:attrNameLst>
                                      </p:cBhvr>
                                      <p:tavLst>
                                        <p:tav tm="0">
                                          <p:val>
                                            <p:strVal val="#ppt_h"/>
                                          </p:val>
                                        </p:tav>
                                        <p:tav tm="100000">
                                          <p:val>
                                            <p:strVal val="#ppt_h"/>
                                          </p:val>
                                        </p:tav>
                                      </p:tavLst>
                                    </p:anim>
                                    <p:animEffect transition="in" filter="fade">
                                      <p:cBhvr>
                                        <p:cTn id="21" dur="1000"/>
                                        <p:tgtEl>
                                          <p:spTgt spid="23555">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3555">
                                            <p:txEl>
                                              <p:pRg st="2" end="2"/>
                                            </p:txEl>
                                          </p:spTgt>
                                        </p:tgtEl>
                                        <p:attrNameLst>
                                          <p:attrName>style.visibility</p:attrName>
                                        </p:attrNameLst>
                                      </p:cBhvr>
                                      <p:to>
                                        <p:strVal val="visible"/>
                                      </p:to>
                                    </p:set>
                                    <p:anim calcmode="lin" valueType="num">
                                      <p:cBhvr>
                                        <p:cTn id="26" dur="1000" fill="hold"/>
                                        <p:tgtEl>
                                          <p:spTgt spid="23555">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23555">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23555">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3555">
                                            <p:txEl>
                                              <p:pRg st="3" end="3"/>
                                            </p:txEl>
                                          </p:spTgt>
                                        </p:tgtEl>
                                        <p:attrNameLst>
                                          <p:attrName>style.visibility</p:attrName>
                                        </p:attrNameLst>
                                      </p:cBhvr>
                                      <p:to>
                                        <p:strVal val="visible"/>
                                      </p:to>
                                    </p:set>
                                    <p:anim calcmode="lin" valueType="num">
                                      <p:cBhvr>
                                        <p:cTn id="33" dur="1000" fill="hold"/>
                                        <p:tgtEl>
                                          <p:spTgt spid="23555">
                                            <p:txEl>
                                              <p:pRg st="3" end="3"/>
                                            </p:txEl>
                                          </p:spTgt>
                                        </p:tgtEl>
                                        <p:attrNameLst>
                                          <p:attrName>ppt_w</p:attrName>
                                        </p:attrNameLst>
                                      </p:cBhvr>
                                      <p:tavLst>
                                        <p:tav tm="0">
                                          <p:val>
                                            <p:strVal val="#ppt_w*0.70"/>
                                          </p:val>
                                        </p:tav>
                                        <p:tav tm="100000">
                                          <p:val>
                                            <p:strVal val="#ppt_w"/>
                                          </p:val>
                                        </p:tav>
                                      </p:tavLst>
                                    </p:anim>
                                    <p:anim calcmode="lin" valueType="num">
                                      <p:cBhvr>
                                        <p:cTn id="34" dur="1000" fill="hold"/>
                                        <p:tgtEl>
                                          <p:spTgt spid="23555">
                                            <p:txEl>
                                              <p:pRg st="3" end="3"/>
                                            </p:txEl>
                                          </p:spTgt>
                                        </p:tgtEl>
                                        <p:attrNameLst>
                                          <p:attrName>ppt_h</p:attrName>
                                        </p:attrNameLst>
                                      </p:cBhvr>
                                      <p:tavLst>
                                        <p:tav tm="0">
                                          <p:val>
                                            <p:strVal val="#ppt_h"/>
                                          </p:val>
                                        </p:tav>
                                        <p:tav tm="100000">
                                          <p:val>
                                            <p:strVal val="#ppt_h"/>
                                          </p:val>
                                        </p:tav>
                                      </p:tavLst>
                                    </p:anim>
                                    <p:animEffect transition="in" filter="fade">
                                      <p:cBhvr>
                                        <p:cTn id="35" dur="10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4" grpId="0"/>
      <p:bldP spid="2355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 xmlns:a16="http://schemas.microsoft.com/office/drawing/2014/main" id="{BC9007F7-2771-498C-831C-DB31E753E9B6}"/>
              </a:ext>
            </a:extLst>
          </p:cNvPr>
          <p:cNvSpPr>
            <a:spLocks noGrp="1"/>
          </p:cNvSpPr>
          <p:nvPr>
            <p:ph type="title"/>
          </p:nvPr>
        </p:nvSpPr>
        <p:spPr/>
        <p:txBody>
          <a:bodyPr/>
          <a:lstStyle/>
          <a:p>
            <a:r>
              <a:rPr lang="ru-RU" dirty="0" smtClean="0"/>
              <a:t>Модель быстрой разработки приложений включает следующие фазы: </a:t>
            </a:r>
            <a:endParaRPr lang="ru-RU" dirty="0"/>
          </a:p>
        </p:txBody>
      </p:sp>
      <p:sp>
        <p:nvSpPr>
          <p:cNvPr id="3" name="Объект 2">
            <a:extLst>
              <a:ext uri="{FF2B5EF4-FFF2-40B4-BE49-F238E27FC236}">
                <a16:creationId xmlns="" xmlns:a16="http://schemas.microsoft.com/office/drawing/2014/main" id="{D22C03CF-8A73-41F5-94F7-412E8400EC9C}"/>
              </a:ext>
            </a:extLst>
          </p:cNvPr>
          <p:cNvSpPr>
            <a:spLocks noGrp="1"/>
          </p:cNvSpPr>
          <p:nvPr>
            <p:ph idx="1"/>
          </p:nvPr>
        </p:nvSpPr>
        <p:spPr/>
        <p:txBody>
          <a:bodyPr>
            <a:normAutofit fontScale="92500" lnSpcReduction="10000"/>
          </a:bodyPr>
          <a:lstStyle/>
          <a:p>
            <a:pPr lvl="0"/>
            <a:r>
              <a:rPr lang="ru-RU" dirty="0" smtClean="0"/>
              <a:t>Бизнес-моделирование: определение списка информационных потоков между различными подразделениями.</a:t>
            </a:r>
          </a:p>
          <a:p>
            <a:pPr lvl="0"/>
            <a:r>
              <a:rPr lang="ru-RU" dirty="0" smtClean="0"/>
              <a:t>Моделирование данных: информация, собранная на предыдущем этапе, используется для определения объектов и иных сущностей, необходимых для циркуляции информации.</a:t>
            </a:r>
          </a:p>
          <a:p>
            <a:pPr lvl="0"/>
            <a:r>
              <a:rPr lang="ru-RU" dirty="0" smtClean="0"/>
              <a:t>Моделирование процесса: информационные потоки связывают объекты для достижения целей разработки.</a:t>
            </a:r>
          </a:p>
          <a:p>
            <a:pPr lvl="0"/>
            <a:r>
              <a:rPr lang="ru-RU" dirty="0" smtClean="0"/>
              <a:t>Сборка приложения: используются средства автоматической сборки для преобразования моделей системы автоматического проектирования в код.</a:t>
            </a:r>
          </a:p>
          <a:p>
            <a:pPr lvl="0"/>
            <a:r>
              <a:rPr lang="ru-RU" dirty="0" smtClean="0"/>
              <a:t>Тестирование: тестируются новые компоненты и интерфейсы.</a:t>
            </a:r>
            <a:endParaRPr lang="ru-RU" dirty="0"/>
          </a:p>
        </p:txBody>
      </p:sp>
    </p:spTree>
    <p:extLst>
      <p:ext uri="{BB962C8B-B14F-4D97-AF65-F5344CB8AC3E}">
        <p14:creationId xmlns="" xmlns:p14="http://schemas.microsoft.com/office/powerpoint/2010/main" val="2919018654"/>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extLst>
          </p:cNvPr>
          <p:cNvSpPr>
            <a:spLocks noGrp="1" noChangeArrowheads="1"/>
          </p:cNvSpPr>
          <p:nvPr>
            <p:ph type="title"/>
          </p:nvPr>
        </p:nvSpPr>
        <p:spPr/>
        <p:txBody>
          <a:bodyPr/>
          <a:lstStyle/>
          <a:p>
            <a:pPr algn="ctr" eaLnBrk="1" hangingPunct="1">
              <a:defRPr/>
            </a:pPr>
            <a:r>
              <a:rPr lang="ru-RU" altLang="ru-RU" sz="3200"/>
              <a:t>Стандартизация и обеспечение качества разработки ПП</a:t>
            </a:r>
            <a:r>
              <a:rPr lang="ru-RU" altLang="ru-RU" sz="4000"/>
              <a:t> </a:t>
            </a:r>
          </a:p>
        </p:txBody>
      </p:sp>
      <p:sp>
        <p:nvSpPr>
          <p:cNvPr id="25603" name="Rectangle 3">
            <a:extLst>
              <a:ext uri="{FF2B5EF4-FFF2-40B4-BE49-F238E27FC236}"/>
            </a:extLst>
          </p:cNvPr>
          <p:cNvSpPr>
            <a:spLocks noGrp="1" noChangeArrowheads="1"/>
          </p:cNvSpPr>
          <p:nvPr>
            <p:ph type="body" idx="1"/>
          </p:nvPr>
        </p:nvSpPr>
        <p:spPr/>
        <p:txBody>
          <a:bodyPr/>
          <a:lstStyle/>
          <a:p>
            <a:pPr eaLnBrk="1" hangingPunct="1">
              <a:defRPr/>
            </a:pPr>
            <a:r>
              <a:rPr lang="ru-RU" altLang="ru-RU" sz="2800"/>
              <a:t>К настоящему времени разработано много </a:t>
            </a:r>
            <a:r>
              <a:rPr lang="ru-RU" altLang="ru-RU" sz="2800" b="1" i="1"/>
              <a:t>государственных, ведомственных, отраслевых и международных стандартов, </a:t>
            </a:r>
            <a:r>
              <a:rPr lang="ru-RU" altLang="ru-RU" sz="2800"/>
              <a:t>регламентирующих разработку программного обеспечения</a:t>
            </a:r>
          </a:p>
          <a:p>
            <a:pPr eaLnBrk="1" hangingPunct="1">
              <a:defRPr/>
            </a:pPr>
            <a:r>
              <a:rPr lang="ru-RU" altLang="ru-RU" sz="2800"/>
              <a:t>Стандарты отличаются друг от друга и содержат различные методы оценки качества. </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5602"/>
                                        </p:tgtEl>
                                        <p:attrNameLst>
                                          <p:attrName>style.visibility</p:attrName>
                                        </p:attrNameLst>
                                      </p:cBhvr>
                                      <p:to>
                                        <p:strVal val="visible"/>
                                      </p:to>
                                    </p:set>
                                    <p:animEffect transition="in" filter="fade">
                                      <p:cBhvr>
                                        <p:cTn id="7" dur="2000"/>
                                        <p:tgtEl>
                                          <p:spTgt spid="256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5603">
                                            <p:txEl>
                                              <p:pRg st="0" end="0"/>
                                            </p:txEl>
                                          </p:spTgt>
                                        </p:tgtEl>
                                        <p:attrNameLst>
                                          <p:attrName>style.visibility</p:attrName>
                                        </p:attrNameLst>
                                      </p:cBhvr>
                                      <p:to>
                                        <p:strVal val="visible"/>
                                      </p:to>
                                    </p:set>
                                    <p:anim calcmode="lin" valueType="num">
                                      <p:cBhvr>
                                        <p:cTn id="12" dur="2000" fill="hold"/>
                                        <p:tgtEl>
                                          <p:spTgt spid="25603">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25603">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25603">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5603">
                                            <p:txEl>
                                              <p:pRg st="1" end="1"/>
                                            </p:txEl>
                                          </p:spTgt>
                                        </p:tgtEl>
                                        <p:attrNameLst>
                                          <p:attrName>style.visibility</p:attrName>
                                        </p:attrNameLst>
                                      </p:cBhvr>
                                      <p:to>
                                        <p:strVal val="visible"/>
                                      </p:to>
                                    </p:set>
                                    <p:anim calcmode="lin" valueType="num">
                                      <p:cBhvr>
                                        <p:cTn id="19" dur="2000" fill="hold"/>
                                        <p:tgtEl>
                                          <p:spTgt spid="25603">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25603">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P spid="2560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extLst>
          </p:cNvPr>
          <p:cNvSpPr>
            <a:spLocks noGrp="1" noChangeArrowheads="1"/>
          </p:cNvSpPr>
          <p:nvPr>
            <p:ph type="title"/>
          </p:nvPr>
        </p:nvSpPr>
        <p:spPr>
          <a:xfrm>
            <a:off x="1422400" y="304801"/>
            <a:ext cx="10058400" cy="963613"/>
          </a:xfrm>
        </p:spPr>
        <p:txBody>
          <a:bodyPr/>
          <a:lstStyle/>
          <a:p>
            <a:pPr eaLnBrk="1" hangingPunct="1">
              <a:defRPr/>
            </a:pPr>
            <a:r>
              <a:rPr lang="ru-RU" altLang="ru-RU" sz="3200"/>
              <a:t>Основные стандарты программной инженерии</a:t>
            </a:r>
          </a:p>
        </p:txBody>
      </p:sp>
      <p:sp>
        <p:nvSpPr>
          <p:cNvPr id="26627" name="Rectangle 3">
            <a:extLst>
              <a:ext uri="{FF2B5EF4-FFF2-40B4-BE49-F238E27FC236}"/>
            </a:extLst>
          </p:cNvPr>
          <p:cNvSpPr>
            <a:spLocks noGrp="1" noChangeArrowheads="1"/>
          </p:cNvSpPr>
          <p:nvPr>
            <p:ph type="body" idx="1"/>
          </p:nvPr>
        </p:nvSpPr>
        <p:spPr>
          <a:xfrm>
            <a:off x="239184" y="1557338"/>
            <a:ext cx="11691559" cy="4538662"/>
          </a:xfrm>
        </p:spPr>
        <p:txBody>
          <a:bodyPr/>
          <a:lstStyle/>
          <a:p>
            <a:pPr eaLnBrk="1" hangingPunct="1">
              <a:lnSpc>
                <a:spcPct val="80000"/>
              </a:lnSpc>
              <a:defRPr/>
            </a:pPr>
            <a:r>
              <a:rPr lang="ru-RU" altLang="ru-RU" sz="2800" b="1" dirty="0"/>
              <a:t>ISO 12207:1995</a:t>
            </a:r>
            <a:r>
              <a:rPr lang="ru-RU" altLang="ru-RU" sz="2800" dirty="0"/>
              <a:t> </a:t>
            </a:r>
            <a:r>
              <a:rPr lang="ru-RU" altLang="ru-RU" sz="2800" dirty="0" smtClean="0"/>
              <a:t>          Процессы </a:t>
            </a:r>
            <a:r>
              <a:rPr lang="ru-RU" altLang="ru-RU" sz="2800" dirty="0"/>
              <a:t>жизненного цикла программных средств </a:t>
            </a:r>
          </a:p>
          <a:p>
            <a:pPr eaLnBrk="1" hangingPunct="1">
              <a:lnSpc>
                <a:spcPct val="80000"/>
              </a:lnSpc>
              <a:defRPr/>
            </a:pPr>
            <a:r>
              <a:rPr lang="ru-RU" altLang="ru-RU" sz="2800" b="1" dirty="0"/>
              <a:t>ГОСТ 19.102-77</a:t>
            </a:r>
            <a:r>
              <a:rPr lang="ru-RU" altLang="ru-RU" sz="2800" dirty="0"/>
              <a:t> </a:t>
            </a:r>
            <a:r>
              <a:rPr lang="ru-RU" altLang="ru-RU" sz="2800" dirty="0" smtClean="0"/>
              <a:t>          Единая </a:t>
            </a:r>
            <a:r>
              <a:rPr lang="ru-RU" altLang="ru-RU" sz="2800" dirty="0"/>
              <a:t>система программной документации. Стадии </a:t>
            </a:r>
            <a:r>
              <a:rPr lang="ru-RU" altLang="ru-RU" sz="2800" dirty="0" smtClean="0"/>
              <a:t>     </a:t>
            </a:r>
            <a:br>
              <a:rPr lang="ru-RU" altLang="ru-RU" sz="2800" dirty="0" smtClean="0"/>
            </a:br>
            <a:r>
              <a:rPr lang="ru-RU" altLang="ru-RU" sz="2800" dirty="0" smtClean="0"/>
              <a:t>                                        разработки </a:t>
            </a:r>
            <a:endParaRPr lang="ru-RU" altLang="ru-RU" sz="2800" dirty="0"/>
          </a:p>
          <a:p>
            <a:pPr eaLnBrk="1" hangingPunct="1">
              <a:lnSpc>
                <a:spcPct val="80000"/>
              </a:lnSpc>
              <a:defRPr/>
            </a:pPr>
            <a:r>
              <a:rPr lang="ru-RU" altLang="ru-RU" sz="2800" b="1" dirty="0"/>
              <a:t>ГОСТ 28195-89</a:t>
            </a:r>
            <a:r>
              <a:rPr lang="ru-RU" altLang="ru-RU" sz="2800" dirty="0"/>
              <a:t> </a:t>
            </a:r>
            <a:r>
              <a:rPr lang="ru-RU" altLang="ru-RU" sz="2800" dirty="0" smtClean="0"/>
              <a:t>            Оценка </a:t>
            </a:r>
            <a:r>
              <a:rPr lang="ru-RU" altLang="ru-RU" sz="2800" dirty="0"/>
              <a:t>качества программных средств. Общие </a:t>
            </a:r>
            <a:r>
              <a:rPr lang="ru-RU" altLang="ru-RU" sz="2800" dirty="0" smtClean="0"/>
              <a:t/>
            </a:r>
            <a:br>
              <a:rPr lang="ru-RU" altLang="ru-RU" sz="2800" dirty="0" smtClean="0"/>
            </a:br>
            <a:r>
              <a:rPr lang="ru-RU" altLang="ru-RU" sz="2800" dirty="0" smtClean="0"/>
              <a:t>                                        положения </a:t>
            </a:r>
            <a:endParaRPr lang="ru-RU" altLang="ru-RU" sz="2800" dirty="0"/>
          </a:p>
          <a:p>
            <a:pPr eaLnBrk="1" hangingPunct="1">
              <a:lnSpc>
                <a:spcPct val="80000"/>
              </a:lnSpc>
              <a:defRPr/>
            </a:pPr>
            <a:r>
              <a:rPr lang="ru-RU" altLang="ru-RU" sz="2800" b="1" dirty="0"/>
              <a:t>ISO 15504:1-9:1998</a:t>
            </a:r>
            <a:r>
              <a:rPr lang="ru-RU" altLang="ru-RU" sz="2800" dirty="0"/>
              <a:t> </a:t>
            </a:r>
            <a:r>
              <a:rPr lang="ru-RU" altLang="ru-RU" sz="2800" dirty="0" smtClean="0"/>
              <a:t>   Оценка </a:t>
            </a:r>
            <a:r>
              <a:rPr lang="ru-RU" altLang="ru-RU" sz="2800" dirty="0"/>
              <a:t>(аттестация) процессов жизненного цикла </a:t>
            </a:r>
            <a:r>
              <a:rPr lang="ru-RU" altLang="ru-RU" sz="2800" dirty="0" smtClean="0"/>
              <a:t/>
            </a:r>
            <a:br>
              <a:rPr lang="ru-RU" altLang="ru-RU" sz="2800" dirty="0" smtClean="0"/>
            </a:br>
            <a:r>
              <a:rPr lang="ru-RU" altLang="ru-RU" sz="2800" dirty="0" smtClean="0"/>
              <a:t>                                        программных </a:t>
            </a:r>
            <a:r>
              <a:rPr lang="ru-RU" altLang="ru-RU" sz="2800" dirty="0"/>
              <a:t>средств </a:t>
            </a:r>
          </a:p>
          <a:p>
            <a:pPr eaLnBrk="1" hangingPunct="1">
              <a:lnSpc>
                <a:spcPct val="80000"/>
              </a:lnSpc>
              <a:defRPr/>
            </a:pPr>
            <a:r>
              <a:rPr lang="en-US" altLang="ru-RU" sz="2800" b="1" dirty="0"/>
              <a:t>ISO</a:t>
            </a:r>
            <a:r>
              <a:rPr lang="ru-RU" altLang="ru-RU" sz="2800" b="1" dirty="0"/>
              <a:t> 9000</a:t>
            </a:r>
            <a:r>
              <a:rPr lang="ru-RU" altLang="ru-RU" sz="2800" dirty="0"/>
              <a:t> </a:t>
            </a:r>
            <a:r>
              <a:rPr lang="ru-RU" altLang="ru-RU" sz="2800" dirty="0" smtClean="0"/>
              <a:t>                       Системы </a:t>
            </a:r>
            <a:r>
              <a:rPr lang="ru-RU" altLang="ru-RU" sz="2800" dirty="0"/>
              <a:t>менеджмента качества </a:t>
            </a:r>
            <a:endParaRPr lang="en-US" altLang="ru-RU" sz="2800" dirty="0"/>
          </a:p>
          <a:p>
            <a:pPr eaLnBrk="1" hangingPunct="1">
              <a:lnSpc>
                <a:spcPct val="80000"/>
              </a:lnSpc>
              <a:defRPr/>
            </a:pPr>
            <a:r>
              <a:rPr lang="ru-RU" altLang="ru-RU" sz="2800" b="1" dirty="0"/>
              <a:t>CMM:</a:t>
            </a:r>
            <a:r>
              <a:rPr lang="ru-RU" altLang="ru-RU" sz="2800" dirty="0"/>
              <a:t> </a:t>
            </a:r>
            <a:r>
              <a:rPr lang="ru-RU" altLang="ru-RU" sz="2800" dirty="0" smtClean="0"/>
              <a:t>                            Модель </a:t>
            </a:r>
            <a:r>
              <a:rPr lang="ru-RU" altLang="ru-RU" sz="2800" dirty="0"/>
              <a:t>зрелости процессов.</a:t>
            </a: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6626"/>
                                        </p:tgtEl>
                                        <p:attrNameLst>
                                          <p:attrName>style.visibility</p:attrName>
                                        </p:attrNameLst>
                                      </p:cBhvr>
                                      <p:to>
                                        <p:strVal val="visible"/>
                                      </p:to>
                                    </p:set>
                                    <p:animEffect transition="in" filter="fade">
                                      <p:cBhvr>
                                        <p:cTn id="7" dur="2000"/>
                                        <p:tgtEl>
                                          <p:spTgt spid="266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5" presetClass="entr" presetSubtype="0" fill="hold" grpId="0" nodeType="clickEffect">
                                  <p:stCondLst>
                                    <p:cond delay="0"/>
                                  </p:stCondLst>
                                  <p:childTnLst>
                                    <p:set>
                                      <p:cBhvr>
                                        <p:cTn id="11" dur="1" fill="hold">
                                          <p:stCondLst>
                                            <p:cond delay="0"/>
                                          </p:stCondLst>
                                        </p:cTn>
                                        <p:tgtEl>
                                          <p:spTgt spid="26627">
                                            <p:txEl>
                                              <p:pRg st="0" end="0"/>
                                            </p:txEl>
                                          </p:spTgt>
                                        </p:tgtEl>
                                        <p:attrNameLst>
                                          <p:attrName>style.visibility</p:attrName>
                                        </p:attrNameLst>
                                      </p:cBhvr>
                                      <p:to>
                                        <p:strVal val="visible"/>
                                      </p:to>
                                    </p:set>
                                    <p:anim calcmode="lin" valueType="num">
                                      <p:cBhvr>
                                        <p:cTn id="12" dur="2000" fill="hold"/>
                                        <p:tgtEl>
                                          <p:spTgt spid="26627">
                                            <p:txEl>
                                              <p:pRg st="0" end="0"/>
                                            </p:txEl>
                                          </p:spTgt>
                                        </p:tgtEl>
                                        <p:attrNameLst>
                                          <p:attrName>ppt_w</p:attrName>
                                        </p:attrNameLst>
                                      </p:cBhvr>
                                      <p:tavLst>
                                        <p:tav tm="0">
                                          <p:val>
                                            <p:strVal val="#ppt_w*0.70"/>
                                          </p:val>
                                        </p:tav>
                                        <p:tav tm="100000">
                                          <p:val>
                                            <p:strVal val="#ppt_w"/>
                                          </p:val>
                                        </p:tav>
                                      </p:tavLst>
                                    </p:anim>
                                    <p:anim calcmode="lin" valueType="num">
                                      <p:cBhvr>
                                        <p:cTn id="13" dur="2000" fill="hold"/>
                                        <p:tgtEl>
                                          <p:spTgt spid="26627">
                                            <p:txEl>
                                              <p:pRg st="0" end="0"/>
                                            </p:txEl>
                                          </p:spTgt>
                                        </p:tgtEl>
                                        <p:attrNameLst>
                                          <p:attrName>ppt_h</p:attrName>
                                        </p:attrNameLst>
                                      </p:cBhvr>
                                      <p:tavLst>
                                        <p:tav tm="0">
                                          <p:val>
                                            <p:strVal val="#ppt_h"/>
                                          </p:val>
                                        </p:tav>
                                        <p:tav tm="100000">
                                          <p:val>
                                            <p:strVal val="#ppt_h"/>
                                          </p:val>
                                        </p:tav>
                                      </p:tavLst>
                                    </p:anim>
                                    <p:animEffect transition="in" filter="fade">
                                      <p:cBhvr>
                                        <p:cTn id="14" dur="2000"/>
                                        <p:tgtEl>
                                          <p:spTgt spid="2662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26627">
                                            <p:txEl>
                                              <p:pRg st="1" end="1"/>
                                            </p:txEl>
                                          </p:spTgt>
                                        </p:tgtEl>
                                        <p:attrNameLst>
                                          <p:attrName>style.visibility</p:attrName>
                                        </p:attrNameLst>
                                      </p:cBhvr>
                                      <p:to>
                                        <p:strVal val="visible"/>
                                      </p:to>
                                    </p:set>
                                    <p:anim calcmode="lin" valueType="num">
                                      <p:cBhvr>
                                        <p:cTn id="19" dur="2000" fill="hold"/>
                                        <p:tgtEl>
                                          <p:spTgt spid="26627">
                                            <p:txEl>
                                              <p:pRg st="1" end="1"/>
                                            </p:txEl>
                                          </p:spTgt>
                                        </p:tgtEl>
                                        <p:attrNameLst>
                                          <p:attrName>ppt_w</p:attrName>
                                        </p:attrNameLst>
                                      </p:cBhvr>
                                      <p:tavLst>
                                        <p:tav tm="0">
                                          <p:val>
                                            <p:strVal val="#ppt_w*0.70"/>
                                          </p:val>
                                        </p:tav>
                                        <p:tav tm="100000">
                                          <p:val>
                                            <p:strVal val="#ppt_w"/>
                                          </p:val>
                                        </p:tav>
                                      </p:tavLst>
                                    </p:anim>
                                    <p:anim calcmode="lin" valueType="num">
                                      <p:cBhvr>
                                        <p:cTn id="20" dur="2000" fill="hold"/>
                                        <p:tgtEl>
                                          <p:spTgt spid="26627">
                                            <p:txEl>
                                              <p:pRg st="1" end="1"/>
                                            </p:txEl>
                                          </p:spTgt>
                                        </p:tgtEl>
                                        <p:attrNameLst>
                                          <p:attrName>ppt_h</p:attrName>
                                        </p:attrNameLst>
                                      </p:cBhvr>
                                      <p:tavLst>
                                        <p:tav tm="0">
                                          <p:val>
                                            <p:strVal val="#ppt_h"/>
                                          </p:val>
                                        </p:tav>
                                        <p:tav tm="100000">
                                          <p:val>
                                            <p:strVal val="#ppt_h"/>
                                          </p:val>
                                        </p:tav>
                                      </p:tavLst>
                                    </p:anim>
                                    <p:animEffect transition="in" filter="fade">
                                      <p:cBhvr>
                                        <p:cTn id="21" dur="2000"/>
                                        <p:tgtEl>
                                          <p:spTgt spid="26627">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26627">
                                            <p:txEl>
                                              <p:pRg st="2" end="2"/>
                                            </p:txEl>
                                          </p:spTgt>
                                        </p:tgtEl>
                                        <p:attrNameLst>
                                          <p:attrName>style.visibility</p:attrName>
                                        </p:attrNameLst>
                                      </p:cBhvr>
                                      <p:to>
                                        <p:strVal val="visible"/>
                                      </p:to>
                                    </p:set>
                                    <p:anim calcmode="lin" valueType="num">
                                      <p:cBhvr>
                                        <p:cTn id="26" dur="2000" fill="hold"/>
                                        <p:tgtEl>
                                          <p:spTgt spid="26627">
                                            <p:txEl>
                                              <p:pRg st="2" end="2"/>
                                            </p:txEl>
                                          </p:spTgt>
                                        </p:tgtEl>
                                        <p:attrNameLst>
                                          <p:attrName>ppt_w</p:attrName>
                                        </p:attrNameLst>
                                      </p:cBhvr>
                                      <p:tavLst>
                                        <p:tav tm="0">
                                          <p:val>
                                            <p:strVal val="#ppt_w*0.70"/>
                                          </p:val>
                                        </p:tav>
                                        <p:tav tm="100000">
                                          <p:val>
                                            <p:strVal val="#ppt_w"/>
                                          </p:val>
                                        </p:tav>
                                      </p:tavLst>
                                    </p:anim>
                                    <p:anim calcmode="lin" valueType="num">
                                      <p:cBhvr>
                                        <p:cTn id="27" dur="2000" fill="hold"/>
                                        <p:tgtEl>
                                          <p:spTgt spid="26627">
                                            <p:txEl>
                                              <p:pRg st="2" end="2"/>
                                            </p:txEl>
                                          </p:spTgt>
                                        </p:tgtEl>
                                        <p:attrNameLst>
                                          <p:attrName>ppt_h</p:attrName>
                                        </p:attrNameLst>
                                      </p:cBhvr>
                                      <p:tavLst>
                                        <p:tav tm="0">
                                          <p:val>
                                            <p:strVal val="#ppt_h"/>
                                          </p:val>
                                        </p:tav>
                                        <p:tav tm="100000">
                                          <p:val>
                                            <p:strVal val="#ppt_h"/>
                                          </p:val>
                                        </p:tav>
                                      </p:tavLst>
                                    </p:anim>
                                    <p:animEffect transition="in" filter="fade">
                                      <p:cBhvr>
                                        <p:cTn id="28" dur="2000"/>
                                        <p:tgtEl>
                                          <p:spTgt spid="26627">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5" presetClass="entr" presetSubtype="0" fill="hold" grpId="0" nodeType="clickEffect">
                                  <p:stCondLst>
                                    <p:cond delay="0"/>
                                  </p:stCondLst>
                                  <p:childTnLst>
                                    <p:set>
                                      <p:cBhvr>
                                        <p:cTn id="32" dur="1" fill="hold">
                                          <p:stCondLst>
                                            <p:cond delay="0"/>
                                          </p:stCondLst>
                                        </p:cTn>
                                        <p:tgtEl>
                                          <p:spTgt spid="26627">
                                            <p:txEl>
                                              <p:pRg st="3" end="3"/>
                                            </p:txEl>
                                          </p:spTgt>
                                        </p:tgtEl>
                                        <p:attrNameLst>
                                          <p:attrName>style.visibility</p:attrName>
                                        </p:attrNameLst>
                                      </p:cBhvr>
                                      <p:to>
                                        <p:strVal val="visible"/>
                                      </p:to>
                                    </p:set>
                                    <p:anim calcmode="lin" valueType="num">
                                      <p:cBhvr>
                                        <p:cTn id="33" dur="2000" fill="hold"/>
                                        <p:tgtEl>
                                          <p:spTgt spid="26627">
                                            <p:txEl>
                                              <p:pRg st="3" end="3"/>
                                            </p:txEl>
                                          </p:spTgt>
                                        </p:tgtEl>
                                        <p:attrNameLst>
                                          <p:attrName>ppt_w</p:attrName>
                                        </p:attrNameLst>
                                      </p:cBhvr>
                                      <p:tavLst>
                                        <p:tav tm="0">
                                          <p:val>
                                            <p:strVal val="#ppt_w*0.70"/>
                                          </p:val>
                                        </p:tav>
                                        <p:tav tm="100000">
                                          <p:val>
                                            <p:strVal val="#ppt_w"/>
                                          </p:val>
                                        </p:tav>
                                      </p:tavLst>
                                    </p:anim>
                                    <p:anim calcmode="lin" valueType="num">
                                      <p:cBhvr>
                                        <p:cTn id="34" dur="2000" fill="hold"/>
                                        <p:tgtEl>
                                          <p:spTgt spid="26627">
                                            <p:txEl>
                                              <p:pRg st="3" end="3"/>
                                            </p:txEl>
                                          </p:spTgt>
                                        </p:tgtEl>
                                        <p:attrNameLst>
                                          <p:attrName>ppt_h</p:attrName>
                                        </p:attrNameLst>
                                      </p:cBhvr>
                                      <p:tavLst>
                                        <p:tav tm="0">
                                          <p:val>
                                            <p:strVal val="#ppt_h"/>
                                          </p:val>
                                        </p:tav>
                                        <p:tav tm="100000">
                                          <p:val>
                                            <p:strVal val="#ppt_h"/>
                                          </p:val>
                                        </p:tav>
                                      </p:tavLst>
                                    </p:anim>
                                    <p:animEffect transition="in" filter="fade">
                                      <p:cBhvr>
                                        <p:cTn id="35" dur="2000"/>
                                        <p:tgtEl>
                                          <p:spTgt spid="26627">
                                            <p:txEl>
                                              <p:pRg st="3" end="3"/>
                                            </p:txEl>
                                          </p:spTgt>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26627">
                                            <p:txEl>
                                              <p:pRg st="4" end="4"/>
                                            </p:txEl>
                                          </p:spTgt>
                                        </p:tgtEl>
                                        <p:attrNameLst>
                                          <p:attrName>style.visibility</p:attrName>
                                        </p:attrNameLst>
                                      </p:cBhvr>
                                      <p:to>
                                        <p:strVal val="visible"/>
                                      </p:to>
                                    </p:set>
                                    <p:anim calcmode="lin" valueType="num">
                                      <p:cBhvr>
                                        <p:cTn id="40" dur="2000" fill="hold"/>
                                        <p:tgtEl>
                                          <p:spTgt spid="26627">
                                            <p:txEl>
                                              <p:pRg st="4" end="4"/>
                                            </p:txEl>
                                          </p:spTgt>
                                        </p:tgtEl>
                                        <p:attrNameLst>
                                          <p:attrName>ppt_w</p:attrName>
                                        </p:attrNameLst>
                                      </p:cBhvr>
                                      <p:tavLst>
                                        <p:tav tm="0">
                                          <p:val>
                                            <p:strVal val="#ppt_w*0.70"/>
                                          </p:val>
                                        </p:tav>
                                        <p:tav tm="100000">
                                          <p:val>
                                            <p:strVal val="#ppt_w"/>
                                          </p:val>
                                        </p:tav>
                                      </p:tavLst>
                                    </p:anim>
                                    <p:anim calcmode="lin" valueType="num">
                                      <p:cBhvr>
                                        <p:cTn id="41" dur="2000" fill="hold"/>
                                        <p:tgtEl>
                                          <p:spTgt spid="26627">
                                            <p:txEl>
                                              <p:pRg st="4" end="4"/>
                                            </p:txEl>
                                          </p:spTgt>
                                        </p:tgtEl>
                                        <p:attrNameLst>
                                          <p:attrName>ppt_h</p:attrName>
                                        </p:attrNameLst>
                                      </p:cBhvr>
                                      <p:tavLst>
                                        <p:tav tm="0">
                                          <p:val>
                                            <p:strVal val="#ppt_h"/>
                                          </p:val>
                                        </p:tav>
                                        <p:tav tm="100000">
                                          <p:val>
                                            <p:strVal val="#ppt_h"/>
                                          </p:val>
                                        </p:tav>
                                      </p:tavLst>
                                    </p:anim>
                                    <p:animEffect transition="in" filter="fade">
                                      <p:cBhvr>
                                        <p:cTn id="42" dur="2000"/>
                                        <p:tgtEl>
                                          <p:spTgt spid="26627">
                                            <p:txEl>
                                              <p:pRg st="4" end="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55" presetClass="entr" presetSubtype="0" fill="hold" grpId="0" nodeType="clickEffect">
                                  <p:stCondLst>
                                    <p:cond delay="0"/>
                                  </p:stCondLst>
                                  <p:childTnLst>
                                    <p:set>
                                      <p:cBhvr>
                                        <p:cTn id="46" dur="1" fill="hold">
                                          <p:stCondLst>
                                            <p:cond delay="0"/>
                                          </p:stCondLst>
                                        </p:cTn>
                                        <p:tgtEl>
                                          <p:spTgt spid="26627">
                                            <p:txEl>
                                              <p:pRg st="5" end="5"/>
                                            </p:txEl>
                                          </p:spTgt>
                                        </p:tgtEl>
                                        <p:attrNameLst>
                                          <p:attrName>style.visibility</p:attrName>
                                        </p:attrNameLst>
                                      </p:cBhvr>
                                      <p:to>
                                        <p:strVal val="visible"/>
                                      </p:to>
                                    </p:set>
                                    <p:anim calcmode="lin" valueType="num">
                                      <p:cBhvr>
                                        <p:cTn id="47" dur="2000" fill="hold"/>
                                        <p:tgtEl>
                                          <p:spTgt spid="26627">
                                            <p:txEl>
                                              <p:pRg st="5" end="5"/>
                                            </p:txEl>
                                          </p:spTgt>
                                        </p:tgtEl>
                                        <p:attrNameLst>
                                          <p:attrName>ppt_w</p:attrName>
                                        </p:attrNameLst>
                                      </p:cBhvr>
                                      <p:tavLst>
                                        <p:tav tm="0">
                                          <p:val>
                                            <p:strVal val="#ppt_w*0.70"/>
                                          </p:val>
                                        </p:tav>
                                        <p:tav tm="100000">
                                          <p:val>
                                            <p:strVal val="#ppt_w"/>
                                          </p:val>
                                        </p:tav>
                                      </p:tavLst>
                                    </p:anim>
                                    <p:anim calcmode="lin" valueType="num">
                                      <p:cBhvr>
                                        <p:cTn id="48" dur="2000" fill="hold"/>
                                        <p:tgtEl>
                                          <p:spTgt spid="26627">
                                            <p:txEl>
                                              <p:pRg st="5" end="5"/>
                                            </p:txEl>
                                          </p:spTgt>
                                        </p:tgtEl>
                                        <p:attrNameLst>
                                          <p:attrName>ppt_h</p:attrName>
                                        </p:attrNameLst>
                                      </p:cBhvr>
                                      <p:tavLst>
                                        <p:tav tm="0">
                                          <p:val>
                                            <p:strVal val="#ppt_h"/>
                                          </p:val>
                                        </p:tav>
                                        <p:tav tm="100000">
                                          <p:val>
                                            <p:strVal val="#ppt_h"/>
                                          </p:val>
                                        </p:tav>
                                      </p:tavLst>
                                    </p:anim>
                                    <p:animEffect transition="in" filter="fade">
                                      <p:cBhvr>
                                        <p:cTn id="49" dur="2000"/>
                                        <p:tgtEl>
                                          <p:spTgt spid="266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624417" y="620713"/>
            <a:ext cx="10972800" cy="476250"/>
          </a:xfrm>
        </p:spPr>
        <p:txBody>
          <a:bodyPr>
            <a:noAutofit/>
          </a:bodyPr>
          <a:lstStyle/>
          <a:p>
            <a:pPr eaLnBrk="1" hangingPunct="1"/>
            <a:r>
              <a:rPr lang="ru-RU" altLang="ru-RU" sz="3600" dirty="0" smtClean="0">
                <a:solidFill>
                  <a:srgbClr val="0070C0"/>
                </a:solidFill>
              </a:rPr>
              <a:t>Внутрифирменные (внутрикорпоративные) стандарты</a:t>
            </a:r>
          </a:p>
        </p:txBody>
      </p:sp>
      <p:sp>
        <p:nvSpPr>
          <p:cNvPr id="18435" name="Rectangle 3"/>
          <p:cNvSpPr>
            <a:spLocks noGrp="1" noChangeArrowheads="1"/>
          </p:cNvSpPr>
          <p:nvPr>
            <p:ph type="body" idx="1"/>
          </p:nvPr>
        </p:nvSpPr>
        <p:spPr>
          <a:xfrm>
            <a:off x="638634" y="1268413"/>
            <a:ext cx="9753600" cy="4997450"/>
          </a:xfrm>
          <a:solidFill>
            <a:schemeClr val="bg1"/>
          </a:solidFill>
        </p:spPr>
        <p:txBody>
          <a:bodyPr/>
          <a:lstStyle/>
          <a:p>
            <a:pPr eaLnBrk="1" hangingPunct="1">
              <a:buFont typeface="Wingdings" pitchFamily="2" charset="2"/>
              <a:buNone/>
            </a:pPr>
            <a:r>
              <a:rPr lang="ru-RU" altLang="ru-RU" sz="2800" dirty="0" smtClean="0"/>
              <a:t>- </a:t>
            </a:r>
            <a:r>
              <a:rPr lang="ru-RU" altLang="ru-RU" sz="2900" dirty="0" smtClean="0"/>
              <a:t>регламентируют порядок оформления документации, приказов и технической литературы внутри компании, пользовательский интерфейс разрабатываемых приложений (например, запрет на использование некоторых элементов интерфейса), стиль программирования, спецификацию модулей, имена используемых переменных, таблиц баз данных (БД). Имеют узкую сферу полномочий (одна или несколько фирм), но играют большую роль, т.к. они абсолютно конкретны</a:t>
            </a:r>
            <a:r>
              <a:rPr lang="ru-RU" altLang="ru-RU" sz="2900" dirty="0" smtClean="0"/>
              <a:t>. </a:t>
            </a:r>
            <a:endParaRPr lang="ru-RU" altLang="ru-RU" sz="2900" dirty="0" smtClean="0"/>
          </a:p>
        </p:txBody>
      </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871133" y="-29021"/>
            <a:ext cx="9533467" cy="2307772"/>
          </a:xfrm>
        </p:spPr>
        <p:txBody>
          <a:bodyPr>
            <a:normAutofit/>
          </a:bodyPr>
          <a:lstStyle/>
          <a:p>
            <a:pPr eaLnBrk="1" hangingPunct="1"/>
            <a:r>
              <a:rPr lang="ru-RU" altLang="ru-RU" sz="5000" dirty="0" smtClean="0"/>
              <a:t>Международные организации, разрабатывающие </a:t>
            </a:r>
            <a:r>
              <a:rPr lang="ru-RU" altLang="ru-RU" sz="5000" dirty="0" smtClean="0"/>
              <a:t>стандарты</a:t>
            </a:r>
            <a:endParaRPr lang="ru-RU" altLang="ru-RU" sz="5000" dirty="0" smtClean="0"/>
          </a:p>
        </p:txBody>
      </p:sp>
      <p:sp>
        <p:nvSpPr>
          <p:cNvPr id="3" name="Прямоугольник 2"/>
          <p:cNvSpPr/>
          <p:nvPr/>
        </p:nvSpPr>
        <p:spPr>
          <a:xfrm>
            <a:off x="1422400" y="2011687"/>
            <a:ext cx="10464800" cy="4358116"/>
          </a:xfrm>
          <a:prstGeom prst="rect">
            <a:avLst/>
          </a:prstGeom>
        </p:spPr>
        <p:txBody>
          <a:bodyPr wrap="square">
            <a:spAutoFit/>
          </a:bodyPr>
          <a:lstStyle/>
          <a:p>
            <a:pPr marL="571500" indent="-571500">
              <a:lnSpc>
                <a:spcPct val="90000"/>
              </a:lnSpc>
            </a:pPr>
            <a:r>
              <a:rPr lang="ru-RU" altLang="ru-RU" sz="2800" b="1" dirty="0" smtClean="0">
                <a:solidFill>
                  <a:srgbClr val="A50021"/>
                </a:solidFill>
              </a:rPr>
              <a:t>Международная организация по стандартизации</a:t>
            </a:r>
            <a:r>
              <a:rPr lang="ru-RU" altLang="ru-RU" sz="2800" dirty="0" smtClean="0"/>
              <a:t> </a:t>
            </a:r>
            <a:r>
              <a:rPr lang="ru-RU" altLang="ru-RU" sz="2800" b="1" dirty="0" smtClean="0">
                <a:solidFill>
                  <a:srgbClr val="A50021"/>
                </a:solidFill>
              </a:rPr>
              <a:t>(ИСО, </a:t>
            </a:r>
            <a:r>
              <a:rPr lang="en-US" altLang="ru-RU" sz="2800" b="1" dirty="0" smtClean="0">
                <a:solidFill>
                  <a:srgbClr val="A50021"/>
                </a:solidFill>
              </a:rPr>
              <a:t>ISO</a:t>
            </a:r>
            <a:r>
              <a:rPr lang="ru-RU" altLang="ru-RU" sz="2800" b="1" dirty="0" smtClean="0">
                <a:solidFill>
                  <a:srgbClr val="A50021"/>
                </a:solidFill>
              </a:rPr>
              <a:t>)</a:t>
            </a:r>
            <a:r>
              <a:rPr lang="ru-RU" altLang="ru-RU" sz="2800" dirty="0" smtClean="0"/>
              <a:t>. Стандартизация во всех областях, кроме электротехники и электроники.</a:t>
            </a:r>
          </a:p>
          <a:p>
            <a:pPr marL="571500" indent="-571500">
              <a:lnSpc>
                <a:spcPct val="90000"/>
              </a:lnSpc>
            </a:pPr>
            <a:r>
              <a:rPr lang="ru-RU" altLang="ru-RU" sz="2800" b="1" dirty="0" smtClean="0">
                <a:solidFill>
                  <a:srgbClr val="A50021"/>
                </a:solidFill>
              </a:rPr>
              <a:t>Международная электротехническая комиссия (МЭК) - </a:t>
            </a:r>
            <a:r>
              <a:rPr lang="en-US" altLang="ru-RU" sz="2800" b="1" dirty="0" smtClean="0">
                <a:solidFill>
                  <a:srgbClr val="A50021"/>
                </a:solidFill>
              </a:rPr>
              <a:t>International </a:t>
            </a:r>
            <a:r>
              <a:rPr lang="en-US" altLang="ru-RU" sz="2800" b="1" dirty="0" err="1" smtClean="0">
                <a:solidFill>
                  <a:srgbClr val="A50021"/>
                </a:solidFill>
              </a:rPr>
              <a:t>Electrotechnical</a:t>
            </a:r>
            <a:r>
              <a:rPr lang="ru-RU" altLang="ru-RU" sz="2800" b="1" dirty="0" smtClean="0">
                <a:solidFill>
                  <a:srgbClr val="A50021"/>
                </a:solidFill>
              </a:rPr>
              <a:t> </a:t>
            </a:r>
            <a:r>
              <a:rPr lang="en-US" altLang="ru-RU" sz="2800" b="1" dirty="0" smtClean="0">
                <a:solidFill>
                  <a:srgbClr val="A50021"/>
                </a:solidFill>
              </a:rPr>
              <a:t>Commission </a:t>
            </a:r>
            <a:r>
              <a:rPr lang="ru-RU" altLang="ru-RU" sz="2800" b="1" dirty="0" smtClean="0">
                <a:solidFill>
                  <a:srgbClr val="A50021"/>
                </a:solidFill>
              </a:rPr>
              <a:t>(</a:t>
            </a:r>
            <a:r>
              <a:rPr lang="en-US" altLang="ru-RU" sz="2800" b="1" dirty="0" smtClean="0">
                <a:solidFill>
                  <a:srgbClr val="A50021"/>
                </a:solidFill>
              </a:rPr>
              <a:t>IEC</a:t>
            </a:r>
            <a:r>
              <a:rPr lang="ru-RU" altLang="ru-RU" sz="2800" b="1" dirty="0" smtClean="0">
                <a:solidFill>
                  <a:srgbClr val="A50021"/>
                </a:solidFill>
              </a:rPr>
              <a:t>).</a:t>
            </a:r>
            <a:r>
              <a:rPr lang="ru-RU" altLang="ru-RU" sz="2800" dirty="0" smtClean="0"/>
              <a:t> Стандартизация в области электротехники, электроники, радиосвязи, приборостроения.</a:t>
            </a:r>
          </a:p>
          <a:p>
            <a:pPr marL="571500" indent="-571500">
              <a:lnSpc>
                <a:spcPct val="90000"/>
              </a:lnSpc>
            </a:pPr>
            <a:r>
              <a:rPr lang="ru-RU" altLang="ru-RU" sz="2800" b="1" dirty="0" smtClean="0">
                <a:solidFill>
                  <a:srgbClr val="A50021"/>
                </a:solidFill>
              </a:rPr>
              <a:t>Объединенный технический комитет (</a:t>
            </a:r>
            <a:r>
              <a:rPr lang="en-US" altLang="ru-RU" sz="2800" b="1" dirty="0" smtClean="0">
                <a:solidFill>
                  <a:srgbClr val="A50021"/>
                </a:solidFill>
              </a:rPr>
              <a:t>JTC</a:t>
            </a:r>
            <a:r>
              <a:rPr lang="ru-RU" altLang="ru-RU" sz="2800" b="1" dirty="0" smtClean="0">
                <a:solidFill>
                  <a:srgbClr val="A50021"/>
                </a:solidFill>
              </a:rPr>
              <a:t>1).</a:t>
            </a:r>
            <a:r>
              <a:rPr lang="ru-RU" altLang="ru-RU" sz="2800" dirty="0" smtClean="0"/>
              <a:t> Предназначен для формирования всеобъемлющей системы базовых стандартов в области ИТ и их расширений для конкретных сфер деятельности.</a:t>
            </a:r>
            <a:endParaRPr lang="ru-RU" altLang="ru-RU" sz="2800" dirty="0" smtClean="0"/>
          </a:p>
        </p:txBody>
      </p:sp>
    </p:spTree>
  </p:cSld>
  <p:clrMapOvr>
    <a:masterClrMapping/>
  </p:clrMapOvr>
  <p:transition spd="med">
    <p:fade/>
  </p:transition>
</p:sld>
</file>

<file path=ppt/theme/theme1.xml><?xml version="1.0" encoding="utf-8"?>
<a:theme xmlns:a="http://schemas.openxmlformats.org/drawingml/2006/main" name="Тема Office">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Стандартная">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287</TotalTime>
  <Words>844</Words>
  <Application>Microsoft Office PowerPoint</Application>
  <PresentationFormat>Произвольный</PresentationFormat>
  <Paragraphs>82</Paragraphs>
  <Slides>16</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16</vt:i4>
      </vt:variant>
    </vt:vector>
  </HeadingPairs>
  <TitlesOfParts>
    <vt:vector size="17" baseType="lpstr">
      <vt:lpstr>Тема Office</vt:lpstr>
      <vt:lpstr>       Программное обеспечение. Классификация требований, уровни требований </vt:lpstr>
      <vt:lpstr> Основные термины программной инженерии (software engineering):</vt:lpstr>
      <vt:lpstr>Слайд 3</vt:lpstr>
      <vt:lpstr>Свойства программных объектов:</vt:lpstr>
      <vt:lpstr>Модель быстрой разработки приложений включает следующие фазы: </vt:lpstr>
      <vt:lpstr>Стандартизация и обеспечение качества разработки ПП </vt:lpstr>
      <vt:lpstr>Основные стандарты программной инженерии</vt:lpstr>
      <vt:lpstr>Внутрифирменные (внутрикорпоративные) стандарты</vt:lpstr>
      <vt:lpstr>Международные организации, разрабатывающие стандарты</vt:lpstr>
      <vt:lpstr>Слайд 10</vt:lpstr>
      <vt:lpstr>Слайд 11</vt:lpstr>
      <vt:lpstr>Слайд 12</vt:lpstr>
      <vt:lpstr>Программная инженерия (software engineering) </vt:lpstr>
      <vt:lpstr>Нормативно-методическое обеспечение (HMО)</vt:lpstr>
      <vt:lpstr>Все входящие в состав НМО документы классифицируются по следующим признакам: </vt:lpstr>
      <vt:lpstr>Слайд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 Obstinate</dc:creator>
  <cp:lastModifiedBy>Андрей</cp:lastModifiedBy>
  <cp:revision>8</cp:revision>
  <dcterms:created xsi:type="dcterms:W3CDTF">2021-12-06T03:54:55Z</dcterms:created>
  <dcterms:modified xsi:type="dcterms:W3CDTF">2023-01-18T15:35:47Z</dcterms:modified>
</cp:coreProperties>
</file>