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9" r:id="rId5"/>
    <p:sldId id="262" r:id="rId6"/>
    <p:sldId id="257" r:id="rId7"/>
    <p:sldId id="272" r:id="rId8"/>
    <p:sldId id="266" r:id="rId9"/>
    <p:sldId id="273" r:id="rId10"/>
    <p:sldId id="274" r:id="rId11"/>
    <p:sldId id="285" r:id="rId12"/>
    <p:sldId id="275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</p:showPr>
  <p:clrMru>
    <a:srgbClr val="461E64"/>
    <a:srgbClr val="E9F3FD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707" autoAdjust="0"/>
  </p:normalViewPr>
  <p:slideViewPr>
    <p:cSldViewPr snapToGrid="0">
      <p:cViewPr varScale="1">
        <p:scale>
          <a:sx n="65" d="100"/>
          <a:sy n="65" d="100"/>
        </p:scale>
        <p:origin x="-90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0">
            <a:extLst>
              <a:ext uri="{FF2B5EF4-FFF2-40B4-BE49-F238E27FC236}"/>
            </a:extLst>
          </p:cNvPr>
          <p:cNvSpPr/>
          <p:nvPr userDrawn="1"/>
        </p:nvSpPr>
        <p:spPr>
          <a:xfrm rot="10800000">
            <a:off x="180975" y="60325"/>
            <a:ext cx="7083425" cy="6919913"/>
          </a:xfrm>
          <a:custGeom>
            <a:avLst/>
            <a:gdLst>
              <a:gd name="connsiteX0" fmla="*/ 3291840 w 7604760"/>
              <a:gd name="connsiteY0" fmla="*/ 6888480 h 6918960"/>
              <a:gd name="connsiteX1" fmla="*/ 0 w 7604760"/>
              <a:gd name="connsiteY1" fmla="*/ 0 h 6918960"/>
              <a:gd name="connsiteX2" fmla="*/ 7589520 w 7604760"/>
              <a:gd name="connsiteY2" fmla="*/ 0 h 6918960"/>
              <a:gd name="connsiteX3" fmla="*/ 7604760 w 7604760"/>
              <a:gd name="connsiteY3" fmla="*/ 6918960 h 6918960"/>
              <a:gd name="connsiteX4" fmla="*/ 3291840 w 7604760"/>
              <a:gd name="connsiteY4" fmla="*/ 6888480 h 691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4760" h="6918960">
                <a:moveTo>
                  <a:pt x="3291840" y="6888480"/>
                </a:moveTo>
                <a:lnTo>
                  <a:pt x="0" y="0"/>
                </a:lnTo>
                <a:lnTo>
                  <a:pt x="7589520" y="0"/>
                </a:lnTo>
                <a:lnTo>
                  <a:pt x="7604760" y="6918960"/>
                </a:lnTo>
                <a:lnTo>
                  <a:pt x="3291840" y="6888480"/>
                </a:lnTo>
                <a:close/>
              </a:path>
            </a:pathLst>
          </a:custGeom>
          <a:solidFill>
            <a:srgbClr val="E9F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олилиния: фигура 9">
            <a:extLst>
              <a:ext uri="{FF2B5EF4-FFF2-40B4-BE49-F238E27FC236}"/>
            </a:extLst>
          </p:cNvPr>
          <p:cNvSpPr/>
          <p:nvPr userDrawn="1"/>
        </p:nvSpPr>
        <p:spPr>
          <a:xfrm rot="10800000">
            <a:off x="0" y="-68263"/>
            <a:ext cx="7102475" cy="6918326"/>
          </a:xfrm>
          <a:custGeom>
            <a:avLst/>
            <a:gdLst>
              <a:gd name="connsiteX0" fmla="*/ 3291840 w 7604760"/>
              <a:gd name="connsiteY0" fmla="*/ 6888480 h 6918960"/>
              <a:gd name="connsiteX1" fmla="*/ 0 w 7604760"/>
              <a:gd name="connsiteY1" fmla="*/ 0 h 6918960"/>
              <a:gd name="connsiteX2" fmla="*/ 7589520 w 7604760"/>
              <a:gd name="connsiteY2" fmla="*/ 0 h 6918960"/>
              <a:gd name="connsiteX3" fmla="*/ 7604760 w 7604760"/>
              <a:gd name="connsiteY3" fmla="*/ 6918960 h 6918960"/>
              <a:gd name="connsiteX4" fmla="*/ 3291840 w 7604760"/>
              <a:gd name="connsiteY4" fmla="*/ 6888480 h 691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4760" h="6918960">
                <a:moveTo>
                  <a:pt x="3291840" y="6888480"/>
                </a:moveTo>
                <a:lnTo>
                  <a:pt x="0" y="0"/>
                </a:lnTo>
                <a:lnTo>
                  <a:pt x="7589520" y="0"/>
                </a:lnTo>
                <a:lnTo>
                  <a:pt x="7604760" y="6918960"/>
                </a:lnTo>
                <a:lnTo>
                  <a:pt x="3291840" y="688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6" name="Рисунок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073150"/>
            <a:ext cx="7527925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7" y="2158922"/>
            <a:ext cx="5643013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60" y="4597877"/>
            <a:ext cx="62345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F9E50-112A-4E98-913B-71B3B1B0A73B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8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AF756-4C2B-41C1-B887-6DEBA252CB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20875"/>
            <a:ext cx="10515600" cy="100488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8513D0A7-3C2A-404C-8307-3DCA7F18A0C6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3244C782-7F96-4536-A798-D654BF0365A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3185160"/>
            <a:ext cx="10515600" cy="274304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ru-RU" noProof="0" dirty="0"/>
          </a:p>
        </p:txBody>
      </p:sp>
      <p:sp>
        <p:nvSpPr>
          <p:cNvPr id="7" name="Заголовок 6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20875"/>
            <a:ext cx="10515600" cy="1004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7FFF8FE7-4D07-481C-A416-46852BA9D20A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8" name="Нижний колонтитул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" name="Номер слайда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D4B0DB3B-EED9-4E06-BF0D-D0FA40C8E50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C305C-CED1-4905-B447-0745EF18F576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BEF4-68FE-4ED9-815A-F553067B5E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9FC82-35EF-45B2-B460-02BE6598F8AC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3F39-FE94-40F8-BCBD-AFE8D3C59DB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6F427-383D-411B-AD3F-811CDBABE97C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01C1A-BBEA-4430-9C03-6D2E32D4A53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B778-6373-4354-A0DC-C7F63A180F73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3B89-FAEC-4833-B2AB-2E6D624E9C9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1134973-9603-4EB5-B737-91F29D4CD883}"/>
              </a:ext>
            </a:extLst>
          </p:cNvPr>
          <p:cNvSpPr/>
          <p:nvPr userDrawn="1"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3A43-64E5-4616-89E6-626296516E98}" type="datetimeFigureOut">
              <a:rPr lang="ru-RU" smtClean="0"/>
              <a:pPr/>
              <a:t>18.01.2023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01875"/>
            <a:ext cx="4895129" cy="15684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14">
            <a:extLst>
              <a:ext uri="{FF2B5EF4-FFF2-40B4-BE49-F238E27FC236}">
                <a16:creationId xmlns="" xmlns:a16="http://schemas.microsoft.com/office/drawing/2014/main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672" y="4428023"/>
            <a:ext cx="4879887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="" xmlns:a16="http://schemas.microsoft.com/office/drawing/2014/main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441" y="4428022"/>
            <a:ext cx="4879888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="" xmlns:a16="http://schemas.microsoft.com/office/drawing/2014/main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58672" y="2320617"/>
            <a:ext cx="4940847" cy="15684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6887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0539" cy="1325563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53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="" xmlns:a16="http://schemas.microsoft.com/office/drawing/2014/main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0" y="0"/>
            <a:ext cx="415925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023344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A079D8C-B135-4B29-9B74-4C89FD7E531F}"/>
              </a:ext>
            </a:extLst>
          </p:cNvPr>
          <p:cNvSpPr/>
          <p:nvPr userDrawn="1"/>
        </p:nvSpPr>
        <p:spPr>
          <a:xfrm>
            <a:off x="8625840" y="6644640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FF0D1648-B806-40EE-B6E3-7634106F579D}"/>
              </a:ext>
            </a:extLst>
          </p:cNvPr>
          <p:cNvSpPr/>
          <p:nvPr userDrawn="1"/>
        </p:nvSpPr>
        <p:spPr>
          <a:xfrm>
            <a:off x="0" y="-22383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5F2DE-3202-46E3-A4DF-1E1F8D2367F3}"/>
              </a:ext>
            </a:extLst>
          </p:cNvPr>
          <p:cNvSpPr/>
          <p:nvPr userDrawn="1"/>
        </p:nvSpPr>
        <p:spPr>
          <a:xfrm rot="16200000">
            <a:off x="8820811" y="3139757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D4E4023C-83D7-4B9B-83E0-97AB0F4AC43B}"/>
              </a:ext>
            </a:extLst>
          </p:cNvPr>
          <p:cNvSpPr/>
          <p:nvPr userDrawn="1"/>
        </p:nvSpPr>
        <p:spPr>
          <a:xfrm rot="16200000">
            <a:off x="-3139758" y="3504883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778047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0120" cy="1325563"/>
          </a:xfrm>
        </p:spPr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120" cy="435133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5926" y="365125"/>
            <a:ext cx="4770437" cy="5991225"/>
          </a:xfrm>
        </p:spPr>
        <p:txBody>
          <a:bodyPr rtlCol="0">
            <a:normAutofit/>
          </a:bodyPr>
          <a:lstStyle/>
          <a:p>
            <a:pPr lvl="0"/>
            <a:endParaRPr lang="ru-RU" noProof="0" dirty="0"/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58099-AAA9-4FCD-8A32-9951C4D7FCA3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BCD5-FB24-4CD2-AA8A-EEE679AD291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89125"/>
            <a:ext cx="10515600" cy="42989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E4C472ED-C441-4993-AEAE-D64310B00DAA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5" name="Нижний колонтитул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8662AFF2-8C2C-4278-BD5F-55D557560B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Объект 7">
            <a:extLst>
              <a:ext uri="{FF2B5EF4-FFF2-40B4-BE49-F238E27FC236}"/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11363"/>
            <a:ext cx="10515600" cy="4191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27C6694E-BE8D-4FC8-9D3A-10B77EE9B4FF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5" name="Нижний колонтитул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1878B82D-017E-4C2C-B452-1F6299427DB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B66B3-75A5-4AB8-A1C5-76E30AC1AB7E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3B96E-FE03-4B31-AF84-34719EA6A2C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6F082-677B-421C-9BCA-794B3F73AF7C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D6E5B-2145-4FB3-A737-CDD0B66C6C7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3D246-9400-46E8-8861-13DFE87A62D4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8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8D71F-823A-48F6-A2AC-69451D32381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A35CB-A883-4B32-91EE-3E235DEF0C19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0AB68-A065-4565-8A85-492C52C3696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EC19-D814-40BE-B446-3310ED10D990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3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0FFCA-E5B8-421D-A7CC-728019D8B61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EB0D1F-FA8A-4536-822F-08601F24B358}" type="datetimeFigureOut">
              <a:rPr lang="ru-RU"/>
              <a:pPr>
                <a:defRPr/>
              </a:pPr>
              <a:t>18.01.2023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0DEE57-CE75-43AA-8951-FBB6A1D91D0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031" name="Рисунок 6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-1193800" y="366713"/>
            <a:ext cx="757237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702" r:id="rId3"/>
    <p:sldLayoutId id="2147483703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4" r:id="rId10"/>
    <p:sldLayoutId id="2147483705" r:id="rId11"/>
    <p:sldLayoutId id="2147483697" r:id="rId12"/>
    <p:sldLayoutId id="2147483698" r:id="rId13"/>
    <p:sldLayoutId id="2147483699" r:id="rId14"/>
    <p:sldLayoutId id="2147483700" r:id="rId15"/>
    <p:sldLayoutId id="2147483706" r:id="rId16"/>
    <p:sldLayoutId id="2147483707" r:id="rId17"/>
    <p:sldLayoutId id="2147483708" r:id="rId18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17525" y="5873750"/>
            <a:ext cx="5167313" cy="627063"/>
          </a:xfrm>
        </p:spPr>
        <p:txBody>
          <a:bodyPr/>
          <a:lstStyle/>
          <a:p>
            <a:pPr algn="l" eaLnBrk="1" hangingPunct="1"/>
            <a:r>
              <a:rPr lang="ru-RU" sz="2000" b="1" dirty="0" smtClean="0">
                <a:latin typeface="Open Sans Light"/>
                <a:ea typeface="Open Sans Light"/>
                <a:cs typeface="Open Sans Light"/>
              </a:rPr>
              <a:t>Выполнил: Григорьев Глеб 20П-3</a:t>
            </a:r>
            <a:endParaRPr lang="id-ID" sz="2000" b="1" dirty="0" smtClean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8195" name="AutoShape 2" descr="data:image/png;base64,iVBORw0KGgoAAAANSUhEUgAAAEYAAACACAMAAACBQe8fAAAAk1BMVEX////nbwDmagDlYQDnbQDmZgBTgqHlXwD++PX87eXmaABFepvmZAD6+/zunnFLfZ4+dpnuonjt8fTj6e5nj6rF0tzU3uX88eu1xtOnvMvyup71yrUzcJWCobf318j20L753tGdtMV2mbGTrcDwqYT65dr0xKvriE/skF3ocyLtlmfwrYzkVAAkaZDpgELncRXoeTNHW3xkAAAGkElEQVRoge1a27aqOgwVWgoCCgLiDRTwgpe10f//upOUgoDoUuTshzNOXgRGOpvMJG1XugaDvy5a1A/OWesFZrfsBWZ57QfmpxevdmrUB8yZ9AGjXc19DzBrQvrgJpVPPaBEqtJH3tyoOvseZazrk+9RlkTSvzfmQCTze2aWqiSnX6NciERPX+fMUZGoMqx+6cDS8KRLtFoG693hc5SNTgElKkEvyriDLTsVUPTCo/3x5xS9Um8X7WhKkn4T00dHVb18DjKYAS2SecxjpJ1NhXYwZbA3KaCI+VdENo8dQAaRAihERGVCJNLFocGQAIq6yl9SRVI7FcOMokdiaKp3LakzsFssDRdT0s+dUNaqJFGaP0dQUnq3kjrL4JIg5ihLcsclC6JUGDODFFRW3WCIVFqw+QIGh4rYHBQgu1POAB+0pAZhaMfDxMosrVmDg1LHPUqjtOBGA2sg4t32hYNZOoLBl+SsE8wgo2SdP0XAt9S1GoYqLQw4yhyn27FkQ0yxSmi4ZEhyp+UGt6erqKQ1d6vr8WaiFnW9RBy162Fr/FMUQYpr2PCl8iuc4kwDbnXNZI4joqWpktKxrrhMRLTMLw8DFz56qDYJdlzfeTlw5PhTf1S+cpjGCX208DwWBNZiNGiVkR97VjhtzjPT67Y4qOAmhsHcFhA/tAJv+jiDdmnnJbQYa844mjPbYn6beh3Euc/DmLWtq7rMePzYmMj157GXVHhbWMyu6yzAFMBh8dx3RhWBiPjT+WIbeoZtBzabVgf5BrMbXvmhZ9uGZYA2/iImfxQSWF64aHI/NVjwEHaI9DwOPWYHIDgSxWBeuF2giS1uxhazXtEwyD16qQJKjBmLX3TekBii8nQqpzXoLeLbzG5LPw4SsndRIB7PZvQtK3k2zqkl+PRJKXBJgHtvMXWdO7+YO9P51jNq42IozJeWioRhzPOSJIFS5nmUJ9KfbY7uQ4herhNObNh8TF0shA4XLkdxkrYCbooLHnCTwA2DJ7SXbOf3VcqZ/45R6rouVJPvw09rAv9F6WV6P3yaDx9IbBvTx68j9zNsJ2DMZmE8nwK9Dmcalw9Inu3rHaUhiZHnCYqV/+aJZBnhu1WLElvGQ/ohiOG9ztwHv+aJIfI/z2BIRRbO3yHHnYfM25bcjly+ngICpvDDIvwEY8H+JG+USUPi2gg3NOzwI6+F1HabOexQXgcQqPOKNVMbWdx+llxAXWLH1S/zIA8n8PsWFGxmsI78YWK1cAo2pp7F8wyiGlgQFZG+jtiD8QkyGTbgxTbxcA/E4BeDfa82AUTXsvk6ZRhiz+XQVn0Htr0wrhjtJ8GDB6ORi3t+4jHLaAomT9zYgSFLAu+3gxvWJBenZfEDhrdWAEeqJ/S9xC4I2OK5L/AWTyPiLMIwhuNDccQZFGcCh3O8TSw8ZxiWF/9WHUAQFhNELbAF38EfLnhGSYBh/4MUG3F2YGeYguAGwRPg/fH/y78hwx9F6eEOYajCX4D9wPTQtf/vw8z20ToaijcNpFSrvKDSOle6K9xhol1GCTEJOU34H+DH0+lU/N2swTNv+UYXoXRFpcPhsGnApESXUbBHTHDEUqH0Vk5GKYHfrKJk7gf7/XrYgJkQ9XQc78aZKUl8+NC8N1w2pkSxvb8j6q1Uql7LlDDrpSBlReALdoGutGxrLXVJ31WVsHdmbp5QnMtYzpt0F10qukFnuTaoovQcBmbiLbI91kne7tDBsHrPZAVK45cwK1N0IU8wmLcpZmppV1XpBQzkR2HNYCKL0Sul3mAVSk9g9stjdrpegdp8EPajTC3HK6mpKLXCDDOiyLqiKHLRWtUwVthTulGJCPW0otQGsyZUMm/ny3I5LnvEECD5jG3+PGtQSa4otcBoJi1aupuCYuSEXjXIZ0G1RmpKLTCQJEVjuIwUtqMwE1Mq/Ealw8tIgfvFdcsdZpDB1+UAwn0sXsnsKQyuxVBtstC4O4Xu0DO4JvrHtzvME6ckWsb0fG/DDwmQk1IqWpLZXamFYsyNI6TaCet5ddPpPdkybM+XrzABvQ1LpQoMFg5eJPDLBfOUQUbIp7LtjKRK9x5krnTLdEWmoFSBwfsIbjJeasHMlGSzsa4UMJEJn/TyJrGiNNGVCgwwLqpuk/2o6k8Gvi/TtFwDjmmaZlGpzpXUDBg/VJR4ucjlHcvsnaZ5mxL23M2O9xEVSeWvuq/ClhQCoa6/RNnrYIva4cKzIRPT7HJX+SDnfv7nowf5Bzp8hcsYvQD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8197" name="Прямоугольник 4"/>
          <p:cNvSpPr>
            <a:spLocks noChangeArrowheads="1"/>
          </p:cNvSpPr>
          <p:nvPr/>
        </p:nvSpPr>
        <p:spPr bwMode="auto">
          <a:xfrm>
            <a:off x="279400" y="4016375"/>
            <a:ext cx="62398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</a:rPr>
              <a:t>ЖИЗНЕННЫЙ ЦИКЛ</a:t>
            </a:r>
          </a:p>
          <a:p>
            <a:r>
              <a:rPr lang="ru-RU" sz="2800" b="1" dirty="0" smtClean="0">
                <a:solidFill>
                  <a:schemeClr val="bg1"/>
                </a:solidFill>
              </a:rPr>
              <a:t>ПРОГРАММНОГО ОБЕСПЕЧЕНИЯ 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Объект 4"/>
          <p:cNvSpPr>
            <a:spLocks noGrp="1"/>
          </p:cNvSpPr>
          <p:nvPr>
            <p:ph sz="half" idx="1"/>
          </p:nvPr>
        </p:nvSpPr>
        <p:spPr>
          <a:xfrm>
            <a:off x="498985" y="645754"/>
            <a:ext cx="11004755" cy="4351338"/>
          </a:xfrm>
        </p:spPr>
        <p:txBody>
          <a:bodyPr/>
          <a:lstStyle/>
          <a:p>
            <a:r>
              <a:rPr lang="ru-RU" sz="2500" i="1" dirty="0" smtClean="0">
                <a:solidFill>
                  <a:srgbClr val="00B0F0"/>
                </a:solidFill>
              </a:rPr>
              <a:t>Планирование</a:t>
            </a:r>
            <a:r>
              <a:rPr lang="ru-RU" sz="2500" dirty="0" smtClean="0">
                <a:solidFill>
                  <a:schemeClr val="bg1"/>
                </a:solidFill>
              </a:rPr>
              <a:t> заключается в определении целей и ограничений на разработку. </a:t>
            </a:r>
          </a:p>
          <a:p>
            <a:r>
              <a:rPr lang="ru-RU" sz="2500" i="1" dirty="0" smtClean="0">
                <a:solidFill>
                  <a:srgbClr val="00B0F0"/>
                </a:solidFill>
              </a:rPr>
              <a:t>Анализ риска</a:t>
            </a:r>
            <a:r>
              <a:rPr lang="ru-RU" sz="2500" dirty="0" smtClean="0">
                <a:solidFill>
                  <a:schemeClr val="bg1"/>
                </a:solidFill>
              </a:rPr>
              <a:t> состоит в распознавании и оценивании рисков. Если выявленные на этом этапе риски слишком велики, возможен отказ от создания программного обеспечения. </a:t>
            </a:r>
          </a:p>
          <a:p>
            <a:r>
              <a:rPr lang="ru-RU" sz="2500" i="1" dirty="0" smtClean="0">
                <a:solidFill>
                  <a:srgbClr val="00B0F0"/>
                </a:solidFill>
              </a:rPr>
              <a:t>Конструирование</a:t>
            </a:r>
            <a:r>
              <a:rPr lang="ru-RU" sz="2500" dirty="0" smtClean="0">
                <a:solidFill>
                  <a:schemeClr val="bg1"/>
                </a:solidFill>
              </a:rPr>
              <a:t> представляет собой разработку программного средства следующего уровня. На этом этапе используется классическая (водопадная) модель жизненного цикла, согласно которой проводится анализ требований, проектирование, реализация и тестирование.  </a:t>
            </a:r>
          </a:p>
          <a:p>
            <a:r>
              <a:rPr lang="ru-RU" sz="2500" i="1" dirty="0" smtClean="0">
                <a:solidFill>
                  <a:srgbClr val="00B0F0"/>
                </a:solidFill>
              </a:rPr>
              <a:t>Переходный период</a:t>
            </a:r>
            <a:r>
              <a:rPr lang="ru-RU" sz="2500" dirty="0" smtClean="0">
                <a:solidFill>
                  <a:schemeClr val="bg1"/>
                </a:solidFill>
              </a:rPr>
              <a:t> служит для оценки текущих результатов конструирования</a:t>
            </a:r>
          </a:p>
          <a:p>
            <a:pPr eaLnBrk="1" hangingPunct="1"/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="" xmlns:a16="http://schemas.microsoft.com/office/drawing/2014/main" id="{8E32E4F7-E96D-4D4B-9BA7-80A1A5CE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8771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Спиральная модель предполагает 4 этапа для каждого витка: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02345D87-D586-483C-8FF2-5864ADE87ADC}"/>
              </a:ext>
            </a:extLst>
          </p:cNvPr>
          <p:cNvSpPr/>
          <p:nvPr/>
        </p:nvSpPr>
        <p:spPr>
          <a:xfrm>
            <a:off x="1469984" y="2280213"/>
            <a:ext cx="1851950" cy="3113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планирование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89BC800C-525A-41F8-854B-7DA4857FD801}"/>
              </a:ext>
            </a:extLst>
          </p:cNvPr>
          <p:cNvSpPr/>
          <p:nvPr/>
        </p:nvSpPr>
        <p:spPr>
          <a:xfrm>
            <a:off x="3891022" y="2280213"/>
            <a:ext cx="1851950" cy="3113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 рисков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EFD3742-E87A-43E3-A475-73A4B2A26B4C}"/>
              </a:ext>
            </a:extLst>
          </p:cNvPr>
          <p:cNvSpPr/>
          <p:nvPr/>
        </p:nvSpPr>
        <p:spPr>
          <a:xfrm>
            <a:off x="6312059" y="2280213"/>
            <a:ext cx="1975597" cy="31135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конструирование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3F3219A3-D41D-4A18-9DCA-45FE7682E53C}"/>
              </a:ext>
            </a:extLst>
          </p:cNvPr>
          <p:cNvSpPr/>
          <p:nvPr/>
        </p:nvSpPr>
        <p:spPr>
          <a:xfrm>
            <a:off x="8733098" y="2280213"/>
            <a:ext cx="1851950" cy="311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оценка результата и при удовлетворительном качестве переход к новому витку</a:t>
            </a:r>
            <a:endParaRPr lang="ru-RU" dirty="0"/>
          </a:p>
        </p:txBody>
      </p:sp>
      <p:sp>
        <p:nvSpPr>
          <p:cNvPr id="10" name="Текст 8">
            <a:extLst>
              <a:ext uri="{FF2B5EF4-FFF2-40B4-BE49-F238E27FC236}">
                <a16:creationId xmlns="" xmlns:a16="http://schemas.microsoft.com/office/drawing/2014/main" id="{F075C86B-C075-4CC8-91DF-A2049B89FFCE}"/>
              </a:ext>
            </a:extLst>
          </p:cNvPr>
          <p:cNvSpPr txBox="1">
            <a:spLocks/>
          </p:cNvSpPr>
          <p:nvPr/>
        </p:nvSpPr>
        <p:spPr>
          <a:xfrm>
            <a:off x="1558595" y="2910839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="" xmlns:a16="http://schemas.microsoft.com/office/drawing/2014/main" id="{6EC656BC-F301-484C-8375-D4D8183F4255}"/>
              </a:ext>
            </a:extLst>
          </p:cNvPr>
          <p:cNvSpPr txBox="1">
            <a:spLocks/>
          </p:cNvSpPr>
          <p:nvPr/>
        </p:nvSpPr>
        <p:spPr>
          <a:xfrm>
            <a:off x="3979633" y="2910839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2" name="Текст 8">
            <a:extLst>
              <a:ext uri="{FF2B5EF4-FFF2-40B4-BE49-F238E27FC236}">
                <a16:creationId xmlns="" xmlns:a16="http://schemas.microsoft.com/office/drawing/2014/main" id="{900E3CD4-3FC1-414D-B98B-E2668628A06A}"/>
              </a:ext>
            </a:extLst>
          </p:cNvPr>
          <p:cNvSpPr txBox="1">
            <a:spLocks/>
          </p:cNvSpPr>
          <p:nvPr/>
        </p:nvSpPr>
        <p:spPr>
          <a:xfrm>
            <a:off x="6400671" y="2910838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3" name="Текст 8">
            <a:extLst>
              <a:ext uri="{FF2B5EF4-FFF2-40B4-BE49-F238E27FC236}">
                <a16:creationId xmlns="" xmlns:a16="http://schemas.microsoft.com/office/drawing/2014/main" id="{F099C9FF-612F-4549-B2BB-0DB5EE686621}"/>
              </a:ext>
            </a:extLst>
          </p:cNvPr>
          <p:cNvSpPr txBox="1">
            <a:spLocks/>
          </p:cNvSpPr>
          <p:nvPr/>
        </p:nvSpPr>
        <p:spPr>
          <a:xfrm>
            <a:off x="8821709" y="2910838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60C9310F-F07D-4D85-ADAF-F01907FC4A98}"/>
              </a:ext>
            </a:extLst>
          </p:cNvPr>
          <p:cNvSpPr/>
          <p:nvPr/>
        </p:nvSpPr>
        <p:spPr>
          <a:xfrm>
            <a:off x="1877799" y="4875643"/>
            <a:ext cx="1036320" cy="10363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этап</a:t>
            </a:r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C82EC5B0-23AB-4070-BA77-489DFA03896C}"/>
              </a:ext>
            </a:extLst>
          </p:cNvPr>
          <p:cNvSpPr/>
          <p:nvPr/>
        </p:nvSpPr>
        <p:spPr>
          <a:xfrm>
            <a:off x="4298837" y="4875643"/>
            <a:ext cx="1036320" cy="10363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этап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97679FA8-6BA5-4841-9C25-2D597D720209}"/>
              </a:ext>
            </a:extLst>
          </p:cNvPr>
          <p:cNvSpPr/>
          <p:nvPr/>
        </p:nvSpPr>
        <p:spPr>
          <a:xfrm>
            <a:off x="6719875" y="4875643"/>
            <a:ext cx="1036320" cy="10363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 этап</a:t>
            </a:r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61FBBF96-64DD-4E8A-8F0A-64F3F3997554}"/>
              </a:ext>
            </a:extLst>
          </p:cNvPr>
          <p:cNvSpPr/>
          <p:nvPr/>
        </p:nvSpPr>
        <p:spPr>
          <a:xfrm>
            <a:off x="9140913" y="4875643"/>
            <a:ext cx="1036320" cy="10363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 этап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42064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человек&#10;&#10;Автоматически созданное описание">
            <a:extLst>
              <a:ext uri="{FF2B5EF4-FFF2-40B4-BE49-F238E27FC236}"/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69788" cy="7142163"/>
          </a:xfrm>
          <a:effectLst>
            <a:outerShdw blurRad="215900" dist="50800" dir="5400000" algn="ctr" rotWithShape="0">
              <a:srgbClr val="000000"/>
            </a:outerShdw>
          </a:effectLst>
        </p:spPr>
      </p:pic>
      <p:sp>
        <p:nvSpPr>
          <p:cNvPr id="9" name="Прямоугольник 8">
            <a:extLst>
              <a:ext uri="{FF2B5EF4-FFF2-40B4-BE49-F238E27FC236}"/>
            </a:extLst>
          </p:cNvPr>
          <p:cNvSpPr/>
          <p:nvPr/>
        </p:nvSpPr>
        <p:spPr>
          <a:xfrm>
            <a:off x="604683" y="457200"/>
            <a:ext cx="5110779" cy="5900738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340" name="Объект 10"/>
          <p:cNvSpPr txBox="1">
            <a:spLocks/>
          </p:cNvSpPr>
          <p:nvPr/>
        </p:nvSpPr>
        <p:spPr bwMode="auto">
          <a:xfrm>
            <a:off x="955982" y="594339"/>
            <a:ext cx="44640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800" dirty="0" smtClean="0"/>
              <a:t>Основные преимущества спиральной модели: </a:t>
            </a:r>
          </a:p>
          <a:p>
            <a:r>
              <a:rPr lang="ru-RU" sz="2800" b="1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− накопление и повторное использование программных средств, моделей и прототипов; </a:t>
            </a:r>
          </a:p>
          <a:p>
            <a:endParaRPr lang="ru-RU" sz="1000" dirty="0" smtClean="0"/>
          </a:p>
          <a:p>
            <a:r>
              <a:rPr lang="ru-RU" sz="2000" dirty="0" smtClean="0"/>
              <a:t>− ориентация на развитие и модификацию программного обеспечения в процессе проектирования; </a:t>
            </a:r>
          </a:p>
          <a:p>
            <a:endParaRPr lang="ru-RU" sz="1000" dirty="0" smtClean="0"/>
          </a:p>
          <a:p>
            <a:r>
              <a:rPr lang="ru-RU" sz="2000" dirty="0" smtClean="0"/>
              <a:t>− анализ издержек в процессе проектирования; </a:t>
            </a:r>
            <a:br>
              <a:rPr lang="ru-RU" sz="2000" dirty="0" smtClean="0"/>
            </a:br>
            <a:endParaRPr lang="ru-RU" sz="1000" dirty="0" smtClean="0"/>
          </a:p>
          <a:p>
            <a:r>
              <a:rPr lang="ru-RU" sz="2000" dirty="0" smtClean="0"/>
              <a:t>− приспособленность к изменениям требований к проекту. 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FontTx/>
              <a:buChar char="-"/>
            </a:pPr>
            <a:endParaRPr lang="ru-RU" sz="20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400" dirty="0">
              <a:latin typeface="Calibri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/>
            </a:extLst>
          </p:cNvPr>
          <p:cNvSpPr/>
          <p:nvPr/>
        </p:nvSpPr>
        <p:spPr>
          <a:xfrm>
            <a:off x="6287728" y="476865"/>
            <a:ext cx="5110779" cy="5900738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7" name="Объект 10"/>
          <p:cNvSpPr txBox="1">
            <a:spLocks/>
          </p:cNvSpPr>
          <p:nvPr/>
        </p:nvSpPr>
        <p:spPr bwMode="auto">
          <a:xfrm>
            <a:off x="6771762" y="687746"/>
            <a:ext cx="44640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800" dirty="0" smtClean="0"/>
              <a:t>Главная проблема при использовании спиральной модели </a:t>
            </a:r>
            <a:r>
              <a:rPr lang="ru-RU" sz="2800" dirty="0" smtClean="0"/>
              <a:t>: </a:t>
            </a:r>
            <a:endParaRPr lang="ru-RU" sz="2800" dirty="0" smtClean="0"/>
          </a:p>
          <a:p>
            <a:r>
              <a:rPr lang="ru-RU" sz="2800" b="1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заключается в определении момента перехода на следующий этап. Для решения этой проблемы обычно вводятся </a:t>
            </a:r>
            <a:r>
              <a:rPr lang="ru-RU" sz="2000" dirty="0" err="1" smtClean="0"/>
              <a:t>временнЫе</a:t>
            </a:r>
            <a:r>
              <a:rPr lang="ru-RU" sz="2000" dirty="0" smtClean="0"/>
              <a:t> ограничения на каждый из этапов. Переход осуществляется в соответствии с планом, даже если не вся запланированная работа закончена. План, как правило, составляется на основе личного опыта разработчиков. 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FontTx/>
              <a:buChar char="-"/>
            </a:pPr>
            <a:endParaRPr lang="ru-RU" sz="20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/>
            </a:extLst>
          </p:cNvPr>
          <p:cNvSpPr/>
          <p:nvPr/>
        </p:nvSpPr>
        <p:spPr>
          <a:xfrm>
            <a:off x="235973" y="1690688"/>
            <a:ext cx="6120581" cy="51673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95850"/>
            <a:ext cx="10522975" cy="1002008"/>
          </a:xfrm>
        </p:spPr>
        <p:txBody>
          <a:bodyPr rtlCol="0"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«RAD Model» (rapid application development model </a:t>
            </a:r>
            <a:r>
              <a:rPr lang="ru-RU" sz="4000" dirty="0" smtClean="0">
                <a:solidFill>
                  <a:schemeClr val="bg1"/>
                </a:solidFill>
              </a:rPr>
              <a:t>или быстрая разработка приложений</a:t>
            </a:r>
            <a:r>
              <a:rPr lang="en-US" sz="4000" dirty="0" smtClean="0">
                <a:solidFill>
                  <a:schemeClr val="bg1"/>
                </a:solidFill>
              </a:rPr>
              <a:t>)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1" name="Объект 10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825624"/>
            <a:ext cx="6105832" cy="503237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RA</a:t>
            </a:r>
            <a:r>
              <a:rPr lang="ru-RU" dirty="0" smtClean="0">
                <a:solidFill>
                  <a:schemeClr val="tx1"/>
                </a:solidFill>
              </a:rPr>
              <a:t> RAD-модель — разновидность инкрементной модели. В RAD-модели компоненты или функции разрабатываются несколькими высококвалифицированными командами </a:t>
            </a:r>
            <a:r>
              <a:rPr lang="ru-RU" dirty="0" smtClean="0">
                <a:solidFill>
                  <a:schemeClr val="tx1"/>
                </a:solidFill>
              </a:rPr>
              <a:t>параллельно. </a:t>
            </a:r>
            <a:r>
              <a:rPr lang="ru-RU" dirty="0" smtClean="0">
                <a:solidFill>
                  <a:schemeClr val="tx1"/>
                </a:solidFill>
              </a:rPr>
              <a:t>Временные рамки одного цикла жестко ограничены. Созданные модули затем интегрируются в один рабочий прототип.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https://habrastorage.org/files/344/04c/2e5/34404c2e546843859956e30773daa032.jp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524233" y="2407212"/>
            <a:ext cx="5461289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Объект 4"/>
          <p:cNvSpPr>
            <a:spLocks noGrp="1"/>
          </p:cNvSpPr>
          <p:nvPr>
            <p:ph sz="half" idx="1"/>
          </p:nvPr>
        </p:nvSpPr>
        <p:spPr>
          <a:xfrm>
            <a:off x="498985" y="1619122"/>
            <a:ext cx="11004755" cy="4351338"/>
          </a:xfrm>
        </p:spPr>
        <p:txBody>
          <a:bodyPr/>
          <a:lstStyle/>
          <a:p>
            <a:pPr lvl="0"/>
            <a:r>
              <a:rPr lang="ru-RU" sz="2400" i="1" dirty="0" smtClean="0">
                <a:solidFill>
                  <a:srgbClr val="00B0F0"/>
                </a:solidFill>
              </a:rPr>
              <a:t>Бизнес-моделирование</a:t>
            </a:r>
            <a:r>
              <a:rPr lang="ru-RU" sz="2400" b="1" dirty="0" smtClean="0">
                <a:solidFill>
                  <a:srgbClr val="00B0F0"/>
                </a:solidFill>
              </a:rPr>
              <a:t>:</a:t>
            </a:r>
            <a:r>
              <a:rPr lang="ru-RU" sz="2400" dirty="0" smtClean="0">
                <a:solidFill>
                  <a:schemeClr val="bg1"/>
                </a:solidFill>
              </a:rPr>
              <a:t> определение списка информационных потоков между различными подразделениями.</a:t>
            </a:r>
          </a:p>
          <a:p>
            <a:pPr lvl="0"/>
            <a:r>
              <a:rPr lang="ru-RU" sz="2400" i="1" dirty="0" smtClean="0">
                <a:solidFill>
                  <a:srgbClr val="00B0F0"/>
                </a:solidFill>
              </a:rPr>
              <a:t>Моделирование данных: </a:t>
            </a:r>
            <a:r>
              <a:rPr lang="ru-RU" sz="2400" dirty="0" smtClean="0">
                <a:solidFill>
                  <a:schemeClr val="bg1"/>
                </a:solidFill>
              </a:rPr>
              <a:t>информация, собранная на предыдущем этапе, используется для определения объектов и иных сущностей, необходимых для циркуляции информации.</a:t>
            </a:r>
          </a:p>
          <a:p>
            <a:pPr lvl="0"/>
            <a:r>
              <a:rPr lang="ru-RU" sz="2400" i="1" dirty="0" smtClean="0">
                <a:solidFill>
                  <a:srgbClr val="00B0F0"/>
                </a:solidFill>
              </a:rPr>
              <a:t>Моделирование процесса</a:t>
            </a:r>
            <a:r>
              <a:rPr lang="ru-RU" sz="2400" dirty="0" smtClean="0">
                <a:solidFill>
                  <a:srgbClr val="00B0F0"/>
                </a:solidFill>
              </a:rPr>
              <a:t>: </a:t>
            </a:r>
            <a:r>
              <a:rPr lang="ru-RU" sz="2400" dirty="0" smtClean="0">
                <a:solidFill>
                  <a:schemeClr val="bg1"/>
                </a:solidFill>
              </a:rPr>
              <a:t>информационные потоки связывают объекты для достижения целей разработки.</a:t>
            </a:r>
          </a:p>
          <a:p>
            <a:pPr lvl="0"/>
            <a:r>
              <a:rPr lang="ru-RU" sz="2400" i="1" dirty="0" smtClean="0">
                <a:solidFill>
                  <a:srgbClr val="00B0F0"/>
                </a:solidFill>
              </a:rPr>
              <a:t>Сборка приложения: </a:t>
            </a:r>
            <a:r>
              <a:rPr lang="ru-RU" sz="2400" dirty="0" smtClean="0">
                <a:solidFill>
                  <a:schemeClr val="bg1"/>
                </a:solidFill>
              </a:rPr>
              <a:t>используются средства автоматической сборки для преобразования моделей системы автоматического проектирования в код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Тестирование</a:t>
            </a:r>
            <a:r>
              <a:rPr lang="ru-RU" sz="2400" dirty="0" smtClean="0">
                <a:solidFill>
                  <a:srgbClr val="00B0F0"/>
                </a:solidFill>
              </a:rPr>
              <a:t>: </a:t>
            </a:r>
            <a:r>
              <a:rPr lang="ru-RU" sz="2400" dirty="0" smtClean="0">
                <a:solidFill>
                  <a:schemeClr val="bg1"/>
                </a:solidFill>
              </a:rPr>
              <a:t>тестируются новые компоненты и интерфейсы.</a:t>
            </a:r>
          </a:p>
          <a:p>
            <a:pPr lvl="0"/>
            <a:endParaRPr lang="ru-RU" sz="2400" dirty="0" smtClean="0">
              <a:solidFill>
                <a:schemeClr val="bg1"/>
              </a:solidFill>
            </a:endParaRPr>
          </a:p>
          <a:p>
            <a:pPr eaLnBrk="1" hangingPunct="1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5974" y="221227"/>
            <a:ext cx="11724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Модель быстрой разработки приложений включает следующие фазы: 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Объект 4"/>
          <p:cNvSpPr>
            <a:spLocks noGrp="1"/>
          </p:cNvSpPr>
          <p:nvPr>
            <p:ph sz="half" idx="1"/>
          </p:nvPr>
        </p:nvSpPr>
        <p:spPr>
          <a:xfrm>
            <a:off x="749701" y="1619122"/>
            <a:ext cx="10842525" cy="3852530"/>
          </a:xfrm>
        </p:spPr>
        <p:txBody>
          <a:bodyPr/>
          <a:lstStyle/>
          <a:p>
            <a:pPr lvl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               Может </a:t>
            </a:r>
            <a:r>
              <a:rPr lang="ru-RU" sz="3200" dirty="0" smtClean="0">
                <a:solidFill>
                  <a:schemeClr val="bg1"/>
                </a:solidFill>
              </a:rPr>
              <a:t>использоваться только при наличии высококвалифицированных и узкоспециализированных архитекторов. Бюджет проекта большой, чтобы оплатить этих специалистов вместе со стоимостью готовых инструментов автоматизированной сборки. RAD-модель может быть выбрана при уверенном знании целевого бизнеса и необходимости срочного производства системы в течение 2-3 месяцев.</a:t>
            </a:r>
            <a:r>
              <a:rPr lang="ru-RU" sz="2400" dirty="0" smtClean="0">
                <a:solidFill>
                  <a:schemeClr val="bg1"/>
                </a:solidFill>
              </a:rPr>
              <a:t/>
            </a:r>
            <a:br>
              <a:rPr lang="ru-RU" sz="2400" dirty="0" smtClean="0">
                <a:solidFill>
                  <a:schemeClr val="bg1"/>
                </a:solidFill>
              </a:rPr>
            </a:br>
            <a:endParaRPr lang="ru-RU" sz="2400" dirty="0" smtClean="0">
              <a:solidFill>
                <a:schemeClr val="bg1"/>
              </a:solidFill>
            </a:endParaRPr>
          </a:p>
          <a:p>
            <a:pPr eaLnBrk="1" hangingPunct="1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5974" y="221227"/>
            <a:ext cx="11724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</a:rPr>
              <a:t>Когда используется RAD-модель? 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ноутбук, компьютер&#10;&#10;Автоматически созданное описание">
            <a:extLst>
              <a:ext uri="{FF2B5EF4-FFF2-40B4-BE49-F238E27FC236}">
                <a16:creationId xmlns="" xmlns:a16="http://schemas.microsoft.com/office/drawing/2014/main" id="{A5CA94D6-52A4-4D8B-A012-9F3EE2FC38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6778923" y="4979834"/>
            <a:ext cx="4940847" cy="15684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3514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«Agile Model» (гибкая методология разработки)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 descr="https://habrastorage.org/files/f51/3f0/e8c/f513f0e8c58c492584f53b0c21122647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743" y="1567543"/>
            <a:ext cx="10029371" cy="497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516568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450AF9F7-281C-4F9E-BABF-05CBB22A9EA9}"/>
              </a:ext>
            </a:extLst>
          </p:cNvPr>
          <p:cNvSpPr/>
          <p:nvPr/>
        </p:nvSpPr>
        <p:spPr>
          <a:xfrm rot="16200000">
            <a:off x="442263" y="947499"/>
            <a:ext cx="5687008" cy="48951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8">
            <a:extLst>
              <a:ext uri="{FF2B5EF4-FFF2-40B4-BE49-F238E27FC236}">
                <a16:creationId xmlns="" xmlns:a16="http://schemas.microsoft.com/office/drawing/2014/main" id="{AC0A2F50-7D5C-4DB9-AA4C-9D148C6751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21830" y="678426"/>
            <a:ext cx="5847383" cy="537403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    В основе такого типа — непродолжительные ежедневные встречи — «Scrum» и регулярно повторяющиеся собрания (раз в неделю, раз в две недели или раз в месяц), которые называются «Sprint». На ежедневных совещаниях участники команды обсуждают:</a:t>
            </a:r>
          </a:p>
          <a:p>
            <a:pPr lvl="0"/>
            <a:r>
              <a:rPr lang="ru-RU" dirty="0" smtClean="0"/>
              <a:t>отчёт о проделанной работе с момента последнего Scrum’a;</a:t>
            </a:r>
          </a:p>
          <a:p>
            <a:pPr lvl="0"/>
            <a:r>
              <a:rPr lang="ru-RU" dirty="0" smtClean="0"/>
              <a:t>список задач, которые сотрудник должен выполнить до следующего собрания;</a:t>
            </a:r>
          </a:p>
          <a:p>
            <a:pPr lvl="0"/>
            <a:r>
              <a:rPr lang="ru-RU" dirty="0" smtClean="0"/>
              <a:t>затруднения, возникшие в ходе работы.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DB8ED6A0-A551-4B65-AB25-62AE2EE9F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9898" y="609600"/>
            <a:ext cx="4879888" cy="564371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ее недостаткам относят то, что из-за отсутствия конкретных формулировок результатов сложно оценить трудозатраты и стоимость, требуемые на разработку. Экстремальное программирование (XP) является одним из наиболее известных применений гибкой модели на практике.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D9DBC35E-48E7-462C-9C9D-0CBCE2EA9228}"/>
              </a:ext>
            </a:extLst>
          </p:cNvPr>
          <p:cNvSpPr/>
          <p:nvPr/>
        </p:nvSpPr>
        <p:spPr>
          <a:xfrm rot="16200000">
            <a:off x="-1569409" y="3883751"/>
            <a:ext cx="3364040" cy="2377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15669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Когда использовать Agile?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>
                <a:solidFill>
                  <a:schemeClr val="bg1"/>
                </a:solidFill>
              </a:rPr>
              <a:t>Когда потребности пользователей постоянно меняются в динамическом бизнесе.</a:t>
            </a: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Изменения на Agile реализуются за меньшую цену из-за частых инкрементов.</a:t>
            </a: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В отличие от модели водопада, в гибкой модели для старта проекта достаточно лишь небольшого планирования.</a:t>
            </a:r>
          </a:p>
          <a:p>
            <a:pPr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90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«Iterative Model» (итеративная или итерационная модель)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  </a:t>
            </a:r>
            <a:r>
              <a:rPr lang="ru-RU" dirty="0" smtClean="0">
                <a:solidFill>
                  <a:schemeClr val="bg1"/>
                </a:solidFill>
              </a:rPr>
              <a:t>Итерационная модель жизненного цикла не требует для начала полной спецификации требований. Вместо этого, создание начинается с реализации части функционала, становящейся базой для определения дальнейших требований. Этот процесс повторяется. Версия может быть неидеальна, главное, чтобы она работала. Понимая конечную цель, мы стремимся к ней так, чтобы каждый шаг был результативен, а каждая версия — работоспособна.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90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Ромб 7">
            <a:extLst>
              <a:ext uri="{FF2B5EF4-FFF2-40B4-BE49-F238E27FC236}"/>
            </a:extLst>
          </p:cNvPr>
          <p:cNvSpPr/>
          <p:nvPr/>
        </p:nvSpPr>
        <p:spPr>
          <a:xfrm>
            <a:off x="1589088" y="1671638"/>
            <a:ext cx="2940050" cy="2584450"/>
          </a:xfrm>
          <a:prstGeom prst="diamond">
            <a:avLst/>
          </a:prstGeom>
          <a:solidFill>
            <a:schemeClr val="accent4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9" name="Ромб 8">
            <a:extLst>
              <a:ext uri="{FF2B5EF4-FFF2-40B4-BE49-F238E27FC236}"/>
            </a:extLst>
          </p:cNvPr>
          <p:cNvSpPr/>
          <p:nvPr/>
        </p:nvSpPr>
        <p:spPr>
          <a:xfrm>
            <a:off x="1589088" y="3759200"/>
            <a:ext cx="2940050" cy="2584450"/>
          </a:xfrm>
          <a:prstGeom prst="diamond">
            <a:avLst/>
          </a:prstGeom>
          <a:solidFill>
            <a:schemeClr val="accent3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0" name="Ромб 9">
            <a:extLst>
              <a:ext uri="{FF2B5EF4-FFF2-40B4-BE49-F238E27FC236}"/>
            </a:extLst>
          </p:cNvPr>
          <p:cNvSpPr/>
          <p:nvPr/>
        </p:nvSpPr>
        <p:spPr>
          <a:xfrm>
            <a:off x="544513" y="2716213"/>
            <a:ext cx="2940050" cy="2584450"/>
          </a:xfrm>
          <a:prstGeom prst="diamond">
            <a:avLst/>
          </a:prstGeom>
          <a:solidFill>
            <a:schemeClr val="accent5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Ромб 10">
            <a:extLst>
              <a:ext uri="{FF2B5EF4-FFF2-40B4-BE49-F238E27FC236}"/>
            </a:extLst>
          </p:cNvPr>
          <p:cNvSpPr/>
          <p:nvPr/>
        </p:nvSpPr>
        <p:spPr>
          <a:xfrm>
            <a:off x="2632075" y="2716213"/>
            <a:ext cx="2941638" cy="2584450"/>
          </a:xfrm>
          <a:prstGeom prst="diamond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3" name="TextBox 12">
            <a:extLst>
              <a:ext uri="{FF2B5EF4-FFF2-40B4-BE49-F238E27FC236}"/>
            </a:extLst>
          </p:cNvPr>
          <p:cNvSpPr txBox="1"/>
          <p:nvPr/>
        </p:nvSpPr>
        <p:spPr>
          <a:xfrm>
            <a:off x="6510338" y="1103313"/>
            <a:ext cx="56816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Понятие жизненного цикла</a:t>
            </a:r>
            <a:endParaRPr lang="en-US" sz="32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/>
            </a:extLst>
          </p:cNvPr>
          <p:cNvSpPr txBox="1"/>
          <p:nvPr/>
        </p:nvSpPr>
        <p:spPr>
          <a:xfrm>
            <a:off x="6524625" y="1651000"/>
            <a:ext cx="467042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Основные </a:t>
            </a: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процессы жизненного цикла </a:t>
            </a:r>
            <a:endParaRPr lang="en-US" sz="32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/>
            </a:extLst>
          </p:cNvPr>
          <p:cNvSpPr txBox="1"/>
          <p:nvPr/>
        </p:nvSpPr>
        <p:spPr>
          <a:xfrm>
            <a:off x="6567488" y="5492750"/>
            <a:ext cx="467042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17" name="Прямоугольник 16">
            <a:extLst>
              <a:ext uri="{FF2B5EF4-FFF2-40B4-BE49-F238E27FC236}"/>
            </a:extLst>
          </p:cNvPr>
          <p:cNvSpPr/>
          <p:nvPr/>
        </p:nvSpPr>
        <p:spPr>
          <a:xfrm>
            <a:off x="6167438" y="1554163"/>
            <a:ext cx="258762" cy="260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/>
            </a:extLst>
          </p:cNvPr>
          <p:cNvSpPr/>
          <p:nvPr/>
        </p:nvSpPr>
        <p:spPr>
          <a:xfrm>
            <a:off x="6181725" y="2097088"/>
            <a:ext cx="258763" cy="258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/>
            </a:extLst>
          </p:cNvPr>
          <p:cNvSpPr/>
          <p:nvPr/>
        </p:nvSpPr>
        <p:spPr>
          <a:xfrm>
            <a:off x="6181725" y="3222407"/>
            <a:ext cx="258763" cy="2587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9230" name="Рисунок 2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4675188"/>
            <a:ext cx="12985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Рисунок 2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2039938"/>
            <a:ext cx="129857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2" name="Рисунок 2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3800" y="3389313"/>
            <a:ext cx="12985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3" name="Рисунок 2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8850" y="3346450"/>
            <a:ext cx="130175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Прямоугольник 24">
            <a:extLst>
              <a:ext uri="{FF2B5EF4-FFF2-40B4-BE49-F238E27FC236}"/>
            </a:extLst>
          </p:cNvPr>
          <p:cNvSpPr/>
          <p:nvPr/>
        </p:nvSpPr>
        <p:spPr>
          <a:xfrm>
            <a:off x="6191250" y="3819307"/>
            <a:ext cx="258763" cy="258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7" name="TextBox 26">
            <a:extLst>
              <a:ext uri="{FF2B5EF4-FFF2-40B4-BE49-F238E27FC236}"/>
            </a:extLst>
          </p:cNvPr>
          <p:cNvSpPr txBox="1"/>
          <p:nvPr/>
        </p:nvSpPr>
        <p:spPr>
          <a:xfrm>
            <a:off x="6505575" y="2776780"/>
            <a:ext cx="5219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Модели жизненного цикла</a:t>
            </a:r>
            <a:endParaRPr lang="en-US" sz="32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/>
            </a:extLst>
          </p:cNvPr>
          <p:cNvSpPr txBox="1"/>
          <p:nvPr/>
        </p:nvSpPr>
        <p:spPr>
          <a:xfrm>
            <a:off x="6505574" y="3163003"/>
            <a:ext cx="72841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200" dirty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Дополнительные модели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жизненного цикла</a:t>
            </a:r>
            <a:endParaRPr lang="en-US" sz="32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ttps://habrastorage.org/files/880/01d/a78/88001da784ab41ec880f84a7bb204a0b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291781" y="630413"/>
            <a:ext cx="7536425" cy="53869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368710" y="1174875"/>
            <a:ext cx="37755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диаграмме показана итерационная «разработка» Мона Лизы. Как видно, в первой итерации есть лишь набросок Джоконды, во второй — появляются цвета, а третья итерация добавляет деталей, насыщенности и завершает процесс. В инкрементной же модели функционал продукта наращивается по кусочкам, продукт составляется из частей. В отличие от итерационной модели, каждый кусочек представляет собой целостный элемент.</a:t>
            </a:r>
            <a:b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90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Когда оптимально использовать итеративную модель?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18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solidFill>
                  <a:schemeClr val="bg1"/>
                </a:solidFill>
              </a:rPr>
              <a:t>Требования к конечной системе заранее четко определены и понятны.</a:t>
            </a: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Проект большой или очень большой.</a:t>
            </a: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Основная задача должна быть определена, но детали реализации могут эволюционировать с течением времени.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90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Рисунок 8" descr="Изображение выглядит как человек&#10;&#10;Автоматически созданное описание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t="29482" b="29482"/>
          <a:stretch>
            <a:fillRect/>
          </a:stretch>
        </p:blipFill>
        <p:spPr>
          <a:xfrm>
            <a:off x="838200" y="3913188"/>
            <a:ext cx="10515600" cy="2743200"/>
          </a:xfrm>
        </p:spPr>
      </p:pic>
      <p:sp>
        <p:nvSpPr>
          <p:cNvPr id="5" name="Заголовок 4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97" y="792828"/>
            <a:ext cx="10515600" cy="230433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sz="4000" dirty="0" smtClean="0"/>
              <a:t>Жизненный цикл (software life cycle) </a:t>
            </a:r>
            <a:r>
              <a:rPr lang="ru-RU" sz="3600" dirty="0" smtClean="0"/>
              <a:t>– </a:t>
            </a:r>
            <a:r>
              <a:rPr lang="ru-RU" sz="3100" dirty="0" smtClean="0"/>
              <a:t>это совокупность процессов (software process), которая связана с последовательным изменением состояния программного обеспечения от формирования исходных требований к нему до полного изъятия его из эксплуатации.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/>
          <p:cNvSpPr>
            <a:spLocks noGrp="1"/>
          </p:cNvSpPr>
          <p:nvPr>
            <p:ph type="title"/>
          </p:nvPr>
        </p:nvSpPr>
        <p:spPr>
          <a:xfrm>
            <a:off x="838200" y="368710"/>
            <a:ext cx="10515600" cy="781664"/>
          </a:xfrm>
        </p:spPr>
        <p:txBody>
          <a:bodyPr/>
          <a:lstStyle/>
          <a:p>
            <a:pPr marL="228600" indent="-228600">
              <a:spcBef>
                <a:spcPts val="1000"/>
              </a:spcBef>
            </a:pPr>
            <a:r>
              <a:rPr lang="ru-RU" sz="4800" dirty="0" smtClean="0">
                <a:solidFill>
                  <a:schemeClr val="bg1"/>
                </a:solidFill>
              </a:rPr>
              <a:t>Основные процессы жизненного цикла </a:t>
            </a:r>
          </a:p>
        </p:txBody>
      </p:sp>
      <p:sp>
        <p:nvSpPr>
          <p:cNvPr id="12291" name="Объект 4"/>
          <p:cNvSpPr>
            <a:spLocks noGrp="1"/>
          </p:cNvSpPr>
          <p:nvPr>
            <p:ph sz="half" idx="1"/>
          </p:nvPr>
        </p:nvSpPr>
        <p:spPr>
          <a:xfrm>
            <a:off x="631721" y="1206193"/>
            <a:ext cx="11004755" cy="4351338"/>
          </a:xfrm>
        </p:spPr>
        <p:txBody>
          <a:bodyPr/>
          <a:lstStyle/>
          <a:p>
            <a:r>
              <a:rPr lang="ru-RU" sz="2400" i="1" dirty="0" smtClean="0">
                <a:solidFill>
                  <a:srgbClr val="00B0F0"/>
                </a:solidFill>
              </a:rPr>
              <a:t>Процесс</a:t>
            </a:r>
            <a:r>
              <a:rPr lang="ru-RU" sz="2400" b="1" i="1" dirty="0" smtClean="0">
                <a:solidFill>
                  <a:srgbClr val="00B0F0"/>
                </a:solidFill>
              </a:rPr>
              <a:t> </a:t>
            </a:r>
            <a:r>
              <a:rPr lang="ru-RU" sz="2400" i="1" dirty="0" smtClean="0">
                <a:solidFill>
                  <a:srgbClr val="00B0F0"/>
                </a:solidFill>
              </a:rPr>
              <a:t>приобретения</a:t>
            </a:r>
            <a:r>
              <a:rPr lang="ru-RU" sz="2400" dirty="0" smtClean="0">
                <a:solidFill>
                  <a:srgbClr val="00B0F0"/>
                </a:solidFill>
              </a:rPr>
              <a:t>.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действия предприятия-покупателя, которое приобретает программный продукт.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Процесс поставки</a:t>
            </a:r>
            <a:r>
              <a:rPr lang="ru-RU" sz="2400" dirty="0" smtClean="0">
                <a:solidFill>
                  <a:srgbClr val="00B0F0"/>
                </a:solidFill>
              </a:rPr>
              <a:t>.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действия предприятия-поставщика, которое снабжает покупателя программным продуктом.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Процесс разработки</a:t>
            </a:r>
            <a:r>
              <a:rPr lang="ru-RU" sz="2400" dirty="0" smtClean="0">
                <a:solidFill>
                  <a:srgbClr val="00B0F0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Определяет действия предприятия-разработчика, которое разрабатывает принцип построения программного обеспечения и программный продукт. </a:t>
            </a:r>
          </a:p>
          <a:p>
            <a:pPr eaLnBrk="1" hangingPunct="1"/>
            <a:r>
              <a:rPr lang="ru-RU" sz="2400" i="1" dirty="0" smtClean="0">
                <a:solidFill>
                  <a:srgbClr val="00B0F0"/>
                </a:solidFill>
              </a:rPr>
              <a:t>Процесс эксплуатации</a:t>
            </a:r>
            <a:r>
              <a:rPr lang="ru-RU" sz="2400" dirty="0" smtClean="0">
                <a:solidFill>
                  <a:srgbClr val="00B0F0"/>
                </a:solidFill>
              </a:rPr>
              <a:t>.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действия персонала эксплуатации, который обеспечивает обслуживание вычислительной системы в процессе </a:t>
            </a:r>
            <a:r>
              <a:rPr lang="ru-RU" sz="2400" dirty="0" smtClean="0">
                <a:solidFill>
                  <a:schemeClr val="bg1"/>
                </a:solidFill>
              </a:rPr>
              <a:t>еѐ </a:t>
            </a:r>
            <a:r>
              <a:rPr lang="ru-RU" sz="2400" dirty="0" smtClean="0">
                <a:solidFill>
                  <a:schemeClr val="bg1"/>
                </a:solidFill>
              </a:rPr>
              <a:t>функционирования в интересах пользователей.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Процесс сопровождения</a:t>
            </a:r>
            <a:r>
              <a:rPr lang="ru-RU" sz="2400" dirty="0" smtClean="0">
                <a:solidFill>
                  <a:srgbClr val="00B0F0"/>
                </a:solidFill>
              </a:rPr>
              <a:t>.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действия персонала  сопровождения, который обеспечивает инсталляцию и удаление программного продукта, его сопровождение, что представляет собой  поддержку текущего состояния и функциональную пригодность, а также действия по управлению модификациями. </a:t>
            </a:r>
          </a:p>
          <a:p>
            <a:pPr eaLnBrk="1" hangingPunct="1"/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867697" y="1382763"/>
            <a:ext cx="10515600" cy="1325563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bg1"/>
                </a:solidFill>
              </a:rPr>
              <a:t>Модели жизненного цикла </a:t>
            </a:r>
          </a:p>
        </p:txBody>
      </p:sp>
      <p:sp>
        <p:nvSpPr>
          <p:cNvPr id="3" name="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063" y="2546350"/>
            <a:ext cx="10515600" cy="3190773"/>
          </a:xfrm>
        </p:spPr>
        <p:txBody>
          <a:bodyPr rtlCol="0">
            <a:normAutofit/>
          </a:bodyPr>
          <a:lstStyle/>
          <a:p>
            <a:r>
              <a:rPr lang="ru-RU" sz="3900" i="1" dirty="0" smtClean="0">
                <a:solidFill>
                  <a:srgbClr val="00B0F0"/>
                </a:solidFill>
              </a:rPr>
              <a:t>Модель жизненного цикла</a:t>
            </a:r>
            <a:r>
              <a:rPr lang="ru-RU" sz="3900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формализованная </a:t>
            </a:r>
            <a:r>
              <a:rPr lang="ru-RU" dirty="0" smtClean="0">
                <a:solidFill>
                  <a:schemeClr val="bg1"/>
                </a:solidFill>
              </a:rPr>
              <a:t>упрощенная </a:t>
            </a:r>
            <a:r>
              <a:rPr lang="ru-RU" dirty="0" smtClean="0">
                <a:solidFill>
                  <a:schemeClr val="bg1"/>
                </a:solidFill>
              </a:rPr>
              <a:t>структура, которая определяет последовательность выполнения практических этапов и их взаимосвязи на протяжении жизненного цикла программного средства. </a:t>
            </a:r>
          </a:p>
          <a:p>
            <a:r>
              <a:rPr lang="ru-RU" sz="3900" i="1" dirty="0" smtClean="0">
                <a:solidFill>
                  <a:srgbClr val="00B0F0"/>
                </a:solidFill>
              </a:rPr>
              <a:t>Этап</a:t>
            </a:r>
            <a:r>
              <a:rPr lang="ru-RU" dirty="0" smtClean="0">
                <a:solidFill>
                  <a:schemeClr val="bg1"/>
                </a:solidFill>
              </a:rPr>
              <a:t> представляет собой логически </a:t>
            </a:r>
            <a:r>
              <a:rPr lang="ru-RU" dirty="0" smtClean="0">
                <a:solidFill>
                  <a:schemeClr val="bg1"/>
                </a:solidFill>
              </a:rPr>
              <a:t>завершенную </a:t>
            </a:r>
            <a:r>
              <a:rPr lang="ru-RU" dirty="0" smtClean="0">
                <a:solidFill>
                  <a:schemeClr val="bg1"/>
                </a:solidFill>
              </a:rPr>
              <a:t>часть жизненного цикла.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16388" name="Рисунок 3" descr="Изображение выглядит как текст, ноутбук, компьютер&#10;&#10;Автоматически созданное описание"/>
          <p:cNvPicPr>
            <a:picLocks noChangeAspect="1"/>
          </p:cNvPicPr>
          <p:nvPr/>
        </p:nvPicPr>
        <p:blipFill>
          <a:blip r:embed="rId2" cstate="print"/>
          <a:srcRect t="26189" b="26189"/>
          <a:stretch>
            <a:fillRect/>
          </a:stretch>
        </p:blipFill>
        <p:spPr bwMode="auto">
          <a:xfrm>
            <a:off x="2492477" y="265471"/>
            <a:ext cx="8155193" cy="148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/>
            </a:extLst>
          </p:cNvPr>
          <p:cNvSpPr/>
          <p:nvPr/>
        </p:nvSpPr>
        <p:spPr>
          <a:xfrm>
            <a:off x="625476" y="1690688"/>
            <a:ext cx="5288628" cy="4385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95850"/>
            <a:ext cx="10522975" cy="100200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bg1"/>
                </a:solidFill>
              </a:rPr>
              <a:t>Водопадная модель жизненного цикла 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1" name="Объект 10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438" cy="4351338"/>
          </a:xfrm>
        </p:spPr>
        <p:txBody>
          <a:bodyPr rtlCol="0">
            <a:normAutofit/>
          </a:bodyPr>
          <a:lstStyle/>
          <a:p>
            <a:r>
              <a:rPr lang="ru-RU" dirty="0" smtClean="0">
                <a:solidFill>
                  <a:srgbClr val="461E64"/>
                </a:solidFill>
              </a:rPr>
              <a:t>Водопадная модель </a:t>
            </a:r>
            <a:r>
              <a:rPr lang="ru-RU" i="1" dirty="0" smtClean="0">
                <a:solidFill>
                  <a:schemeClr val="bg1"/>
                </a:solidFill>
              </a:rPr>
              <a:t>(</a:t>
            </a:r>
            <a:r>
              <a:rPr lang="ru-RU" i="1" dirty="0" err="1" smtClean="0">
                <a:solidFill>
                  <a:schemeClr val="bg1"/>
                </a:solidFill>
              </a:rPr>
              <a:t>waterfall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 err="1" smtClean="0">
                <a:solidFill>
                  <a:schemeClr val="bg1"/>
                </a:solidFill>
              </a:rPr>
              <a:t>model</a:t>
            </a:r>
            <a:r>
              <a:rPr lang="ru-RU" i="1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является классической моделью жизненного цикла. Эта модель предполагает, что переход к следующему этапу осуществляется только после полного завершения работ предыдущего этапа.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1375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5045" y="1578077"/>
            <a:ext cx="5368413" cy="4616246"/>
          </a:xfrm>
          <a:prstGeom prst="rect">
            <a:avLst/>
          </a:prstGeom>
          <a:solidFill>
            <a:srgbClr val="FF9900"/>
          </a:solidFill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Объект 4"/>
          <p:cNvSpPr>
            <a:spLocks noGrp="1"/>
          </p:cNvSpPr>
          <p:nvPr>
            <p:ph sz="half" idx="1"/>
          </p:nvPr>
        </p:nvSpPr>
        <p:spPr>
          <a:xfrm>
            <a:off x="528482" y="336038"/>
            <a:ext cx="11004755" cy="4351338"/>
          </a:xfrm>
        </p:spPr>
        <p:txBody>
          <a:bodyPr/>
          <a:lstStyle/>
          <a:p>
            <a:r>
              <a:rPr lang="ru-RU" sz="2400" i="1" dirty="0" smtClean="0">
                <a:solidFill>
                  <a:srgbClr val="00B0F0"/>
                </a:solidFill>
              </a:rPr>
              <a:t>Системный анализ</a:t>
            </a:r>
            <a:r>
              <a:rPr lang="ru-RU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определяет назначение создаваемого программного продукта, персонал, программную и аппаратную части, чтобы оценить требуемые трудозатраты, составить план проектных работ и определить риски.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Анализ требований</a:t>
            </a:r>
            <a:r>
              <a:rPr lang="ru-RU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определяет функции программного обеспечения для планирования проекта.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Проектирование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создает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архитектуру программного средства с </a:t>
            </a:r>
            <a:r>
              <a:rPr lang="ru-RU" sz="2400" dirty="0" smtClean="0">
                <a:solidFill>
                  <a:schemeClr val="bg1"/>
                </a:solidFill>
              </a:rPr>
              <a:t>учетом </a:t>
            </a:r>
            <a:r>
              <a:rPr lang="ru-RU" sz="2400" dirty="0" smtClean="0">
                <a:solidFill>
                  <a:schemeClr val="bg1"/>
                </a:solidFill>
              </a:rPr>
              <a:t>требуемого качества.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Реализация</a:t>
            </a:r>
            <a:r>
              <a:rPr lang="ru-RU" sz="2400" dirty="0" smtClean="0">
                <a:solidFill>
                  <a:schemeClr val="bg1"/>
                </a:solidFill>
              </a:rPr>
              <a:t> состоит в переводе результатов проектирования в тексты выбранных языков программирования и баз данных с последующей реализацией при помощи соответствующих инструментальных средств.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Тестирование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дефекты в реализации с целью их исправления, чтобы повысить качество программного продукта. 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Сопровождение</a:t>
            </a:r>
            <a:r>
              <a:rPr lang="ru-RU" sz="2400" dirty="0" smtClean="0">
                <a:solidFill>
                  <a:schemeClr val="bg1"/>
                </a:solidFill>
              </a:rPr>
              <a:t> заключается в исправлении ошибок эксплуатации, адаптации продукта к изменениям внешней среды и, возможно, его совершенствованию по требованиям заказчика или пользователей. Этот этап имеет отношение к существующей системе, но не к разработке новой. 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pPr eaLnBrk="1" hangingPunct="1"/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человек&#10;&#10;Автоматически созданное описание">
            <a:extLst>
              <a:ext uri="{FF2B5EF4-FFF2-40B4-BE49-F238E27FC236}"/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-260350"/>
            <a:ext cx="12269788" cy="7142163"/>
          </a:xfrm>
          <a:effectLst>
            <a:outerShdw blurRad="215900" dist="50800" dir="5400000" algn="ctr" rotWithShape="0">
              <a:srgbClr val="000000"/>
            </a:outerShdw>
          </a:effectLst>
        </p:spPr>
      </p:pic>
      <p:sp>
        <p:nvSpPr>
          <p:cNvPr id="9" name="Прямоугольник 8">
            <a:extLst>
              <a:ext uri="{FF2B5EF4-FFF2-40B4-BE49-F238E27FC236}"/>
            </a:extLst>
          </p:cNvPr>
          <p:cNvSpPr/>
          <p:nvPr/>
        </p:nvSpPr>
        <p:spPr>
          <a:xfrm>
            <a:off x="648928" y="0"/>
            <a:ext cx="5110779" cy="5900738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340" name="Объект 10"/>
          <p:cNvSpPr txBox="1">
            <a:spLocks/>
          </p:cNvSpPr>
          <p:nvPr/>
        </p:nvSpPr>
        <p:spPr bwMode="auto">
          <a:xfrm>
            <a:off x="985479" y="210881"/>
            <a:ext cx="44640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/>
              <a:t>Преимущества применения водопадной модели: </a:t>
            </a:r>
          </a:p>
          <a:p>
            <a:endParaRPr lang="ru-RU" sz="2000" dirty="0" smtClean="0"/>
          </a:p>
          <a:p>
            <a:r>
              <a:rPr lang="ru-RU" sz="2000" dirty="0" smtClean="0"/>
              <a:t>− на каждом этапе формируется законченный набор проектной документации, отвечающий критериям полноты и согласованности; </a:t>
            </a:r>
          </a:p>
          <a:p>
            <a:pPr>
              <a:buFontTx/>
              <a:buChar char="-"/>
            </a:pPr>
            <a:endParaRPr lang="ru-RU" sz="2000" dirty="0" smtClean="0"/>
          </a:p>
          <a:p>
            <a:r>
              <a:rPr lang="ru-RU" sz="2400" dirty="0" smtClean="0"/>
              <a:t>− </a:t>
            </a:r>
            <a:r>
              <a:rPr lang="ru-RU" sz="2000" dirty="0" smtClean="0"/>
              <a:t>выполняемые в логической последовательности этапы работ позволяют планировать сроки завершения всех работ и соответствующие затраты.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ru-RU" sz="2400" dirty="0">
              <a:latin typeface="Calibri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/>
            </a:extLst>
          </p:cNvPr>
          <p:cNvSpPr/>
          <p:nvPr/>
        </p:nvSpPr>
        <p:spPr>
          <a:xfrm>
            <a:off x="6626940" y="0"/>
            <a:ext cx="5110779" cy="5900738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бъект 10"/>
          <p:cNvSpPr txBox="1">
            <a:spLocks/>
          </p:cNvSpPr>
          <p:nvPr/>
        </p:nvSpPr>
        <p:spPr bwMode="auto">
          <a:xfrm>
            <a:off x="6904498" y="186301"/>
            <a:ext cx="44640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/>
              <a:t>Недостатки водопадной модели:</a:t>
            </a:r>
          </a:p>
          <a:p>
            <a:endParaRPr lang="ru-RU" sz="2000" dirty="0" smtClean="0"/>
          </a:p>
          <a:p>
            <a:r>
              <a:rPr lang="ru-RU" sz="2000" dirty="0" smtClean="0"/>
              <a:t>− неприспособленность к изменениям требований к проекту;</a:t>
            </a:r>
          </a:p>
          <a:p>
            <a:r>
              <a:rPr lang="ru-RU" sz="2000" dirty="0" smtClean="0"/>
              <a:t> </a:t>
            </a:r>
          </a:p>
          <a:p>
            <a:r>
              <a:rPr lang="ru-RU" sz="2000" dirty="0" smtClean="0"/>
              <a:t>− существенное запаздывание с получением результата; </a:t>
            </a:r>
          </a:p>
          <a:p>
            <a:endParaRPr lang="ru-RU" sz="20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400" dirty="0" smtClean="0"/>
              <a:t>− </a:t>
            </a:r>
            <a:r>
              <a:rPr lang="ru-RU" sz="2000" dirty="0" smtClean="0"/>
              <a:t>длительный период создания системы, который может привести к тому, что реализация проекта морально устареет одновременно с утверждением.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/>
            </a:extLst>
          </p:cNvPr>
          <p:cNvSpPr/>
          <p:nvPr/>
        </p:nvSpPr>
        <p:spPr>
          <a:xfrm>
            <a:off x="404256" y="1690688"/>
            <a:ext cx="5288628" cy="4385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95850"/>
            <a:ext cx="10522975" cy="100200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bg1"/>
                </a:solidFill>
              </a:rPr>
              <a:t>«Spiral Model» (спиральная модель)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1" name="Объект 10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675972" y="1825625"/>
            <a:ext cx="4770438" cy="4351338"/>
          </a:xfrm>
        </p:spPr>
        <p:txBody>
          <a:bodyPr rtlCol="0">
            <a:normAutofit fontScale="92500"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Спиральная модель </a:t>
            </a:r>
            <a:r>
              <a:rPr lang="ru-RU" i="1" dirty="0" smtClean="0">
                <a:solidFill>
                  <a:schemeClr val="bg1"/>
                </a:solidFill>
              </a:rPr>
              <a:t>(</a:t>
            </a:r>
            <a:r>
              <a:rPr lang="ru-RU" i="1" dirty="0" err="1" smtClean="0">
                <a:solidFill>
                  <a:schemeClr val="bg1"/>
                </a:solidFill>
              </a:rPr>
              <a:t>spiral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 err="1" smtClean="0">
                <a:solidFill>
                  <a:schemeClr val="bg1"/>
                </a:solidFill>
              </a:rPr>
              <a:t>model</a:t>
            </a:r>
            <a:r>
              <a:rPr lang="ru-RU" i="1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жизненного цикла, которая предполагает повторение одинаковой последовательности действий более одного раза. Каждая итерация (виток спирали) завершается выпуском новой версии </a:t>
            </a:r>
            <a:r>
              <a:rPr lang="ru-RU" dirty="0" smtClean="0">
                <a:solidFill>
                  <a:schemeClr val="bg1"/>
                </a:solidFill>
              </a:rPr>
              <a:t>выполняемого </a:t>
            </a:r>
            <a:r>
              <a:rPr lang="ru-RU" dirty="0" smtClean="0">
                <a:solidFill>
                  <a:schemeClr val="bg1"/>
                </a:solidFill>
              </a:rPr>
              <a:t>программного обеспечения.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https://habrastorage.org/files/1d0/d18/f05/1d0d18f053b847a986911fea30ff0376.jp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883384" y="1941257"/>
            <a:ext cx="60579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1188</Words>
  <Application>Microsoft Office PowerPoint</Application>
  <PresentationFormat>Произвольный</PresentationFormat>
  <Paragraphs>104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Слайд 1</vt:lpstr>
      <vt:lpstr> </vt:lpstr>
      <vt:lpstr>    Жизненный цикл (software life cycle) – это совокупность процессов (software process), которая связана с последовательным изменением состояния программного обеспечения от формирования исходных требований к нему до полного изъятия его из эксплуатации.   </vt:lpstr>
      <vt:lpstr>Основные процессы жизненного цикла </vt:lpstr>
      <vt:lpstr>Модели жизненного цикла </vt:lpstr>
      <vt:lpstr>Водопадная модель жизненного цикла </vt:lpstr>
      <vt:lpstr>Слайд 7</vt:lpstr>
      <vt:lpstr>Слайд 8</vt:lpstr>
      <vt:lpstr>«Spiral Model» (спиральная модель)</vt:lpstr>
      <vt:lpstr>Слайд 10</vt:lpstr>
      <vt:lpstr>Спиральная модель предполагает 4 этапа для каждого витка:</vt:lpstr>
      <vt:lpstr>Слайд 12</vt:lpstr>
      <vt:lpstr>«RAD Model» (rapid application development model или быстрая разработка приложений)</vt:lpstr>
      <vt:lpstr>Слайд 14</vt:lpstr>
      <vt:lpstr>Слайд 15</vt:lpstr>
      <vt:lpstr>«Agile Model» (гибкая методология разработки)</vt:lpstr>
      <vt:lpstr>Слайд 17</vt:lpstr>
      <vt:lpstr>Когда использовать Agile?</vt:lpstr>
      <vt:lpstr>«Iterative Model» (итеративная или итерационная модель)</vt:lpstr>
      <vt:lpstr>Слайд 20</vt:lpstr>
      <vt:lpstr>Когда оптимально использовать итеративную модель?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Андрей</cp:lastModifiedBy>
  <cp:revision>19</cp:revision>
  <dcterms:created xsi:type="dcterms:W3CDTF">2021-11-30T17:36:27Z</dcterms:created>
  <dcterms:modified xsi:type="dcterms:W3CDTF">2023-01-18T14:22:18Z</dcterms:modified>
</cp:coreProperties>
</file>