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70" r:id="rId5"/>
    <p:sldId id="269" r:id="rId6"/>
    <p:sldId id="268" r:id="rId7"/>
    <p:sldId id="272" r:id="rId8"/>
    <p:sldId id="274" r:id="rId9"/>
    <p:sldId id="273" r:id="rId10"/>
    <p:sldId id="276" r:id="rId11"/>
    <p:sldId id="275" r:id="rId12"/>
    <p:sldId id="278" r:id="rId13"/>
    <p:sldId id="277" r:id="rId14"/>
    <p:sldId id="280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709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58" y="-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 cstate="print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70A1A5D-5A81-47DB-BE2C-03E0990F0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431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6D18D89D-FEB0-4064-AD3B-357BF020B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08CCA0-7AC9-4458-99BC-25257703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F7410E7-85CD-46DA-BC17-90383213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CC549DF-D60D-41D0-9ADE-DA8EA16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76655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6A3F95C-774F-4E30-AE17-04AC0612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7A740606-3AD8-42ED-B129-A3DEC06B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47C616E-EC5D-4161-B871-4DBFA23F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017A186C-6BE5-484A-94F6-B5CFB1FB3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95219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84059D37-F92B-4726-A34B-164AC46F6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EB8A300-DCC2-4DBC-89F3-19460679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6AE01FBC-E1B1-44CF-B5F4-B0621F58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7877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CDE81A-B789-490D-9823-1DCB79555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4E3DE41-335B-4255-BD1B-1BD5FD769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11CDC965-EE27-49DE-926C-3E4E5F353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187F107-3B06-47AE-890B-4028A5F72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24E7A224-216B-43E1-A95E-10F95BB0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5BF9C8F-012F-410C-9624-42ADB56B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73814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B7FA0CA-376B-46DC-813B-5E5FBFAA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F1EBA494-E82E-4757-A3C0-955EA65D1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33117C38-1525-4DAA-A6A8-79732457C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CF361C5-F126-4C0B-AE3A-2CBA980E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F4F4485-29FD-4F98-96FC-E5D8DCB9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5942FB67-03FB-449E-89B5-DF67F63D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81768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575B5E7-60F9-464C-B174-D06589C5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28484D1-D333-4AE1-BBFC-CD1DEC20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4A59D6A-B58D-4E95-A396-200C9B9B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B437D5-797B-49CA-AD3B-BE3CAF57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A1F4BFD-DCAB-4FA8-B42C-658D6832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58691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0DD7D349-5ABD-40CA-91CD-9AC19B7C01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28E4FE5-4CB9-457C-9776-A6FC25BBA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6DF420E-C006-48BA-ACD0-A009889F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36841BA-4A5C-4F80-82B2-3FE13D1D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5348BA-A8D9-4752-9849-D1F480476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07169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AA079D8C-B135-4B29-9B74-4C89FD7E531F}"/>
              </a:ext>
            </a:extLst>
          </p:cNvPr>
          <p:cNvSpPr/>
          <p:nvPr userDrawn="1"/>
        </p:nvSpPr>
        <p:spPr>
          <a:xfrm>
            <a:off x="8625840" y="6644640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FF0D1648-B806-40EE-B6E3-7634106F579D}"/>
              </a:ext>
            </a:extLst>
          </p:cNvPr>
          <p:cNvSpPr/>
          <p:nvPr userDrawn="1"/>
        </p:nvSpPr>
        <p:spPr>
          <a:xfrm>
            <a:off x="0" y="-22383"/>
            <a:ext cx="3600000" cy="213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9D45F2DE-3202-46E3-A4DF-1E1F8D2367F3}"/>
              </a:ext>
            </a:extLst>
          </p:cNvPr>
          <p:cNvSpPr/>
          <p:nvPr userDrawn="1"/>
        </p:nvSpPr>
        <p:spPr>
          <a:xfrm rot="16200000">
            <a:off x="8820811" y="3139757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xmlns="" id="{D4E4023C-83D7-4B9B-83E0-97AB0F4AC43B}"/>
              </a:ext>
            </a:extLst>
          </p:cNvPr>
          <p:cNvSpPr/>
          <p:nvPr userDrawn="1"/>
        </p:nvSpPr>
        <p:spPr>
          <a:xfrm rot="16200000">
            <a:off x="-3139758" y="3504883"/>
            <a:ext cx="6492875" cy="213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7780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70539" cy="1325563"/>
          </a:xfrm>
        </p:spPr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0539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xmlns="" id="{8B632DE5-F5F2-4462-94DA-69002633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2750" y="0"/>
            <a:ext cx="4159250" cy="68580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2334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xmlns="" id="{81134973-9603-4EB5-B737-91F29D4CD883}"/>
              </a:ext>
            </a:extLst>
          </p:cNvPr>
          <p:cNvSpPr/>
          <p:nvPr userDrawn="1"/>
        </p:nvSpPr>
        <p:spPr>
          <a:xfrm>
            <a:off x="563880" y="428043"/>
            <a:ext cx="11155680" cy="5991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8AAAB7C-7C1B-4105-BE24-F811EBB4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AECA37A-4894-4A33-9EBE-8B2E35025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83A43-64E5-4616-89E6-626296516E98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0230E9E2-71FB-4D16-B449-EA5254AC7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FF10A82-3FA8-48BC-A562-4BDCC940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69BD-07F3-416C-B560-DF49FE6E323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xmlns="" id="{F0D9FAC9-46ED-4B2F-8516-B63FF23543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2301875"/>
            <a:ext cx="4895129" cy="156845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xmlns="" id="{4413139B-1729-455B-B830-4DAB12D9B2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58672" y="4428023"/>
            <a:ext cx="4879887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xmlns="" id="{222B09F7-7246-4274-A513-9BEACBF61E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53441" y="4428022"/>
            <a:ext cx="4879888" cy="1355725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Рисунок 9">
            <a:extLst>
              <a:ext uri="{FF2B5EF4-FFF2-40B4-BE49-F238E27FC236}">
                <a16:creationId xmlns:a16="http://schemas.microsoft.com/office/drawing/2014/main" xmlns="" id="{4B61BE1B-0619-47D5-8D00-1DBE9B7F40B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458672" y="2320617"/>
            <a:ext cx="4940847" cy="156845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968875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914E300-70A9-4046-B13A-C580CDF0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60709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2941CF8-4508-43CA-BA33-C0B9ED753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2F7B9934-7384-4A83-8B0E-FFF486DD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4F36D14-7448-4ACB-B1EC-DDDAAA95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93438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EC2F858-143C-49BF-AC24-DDE5A569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CA1AEBE-8905-4864-B3FD-4CD04946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xmlns="" val="72816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D6F616B-C814-43CB-9D66-2ACCE175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8AE93A1-6738-46E4-8F22-EE921A983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78392C-C9F7-4DEF-AA81-542C2AAC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00A34EB-7EF1-4575-A605-E6075A63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1F6B72C-E973-4717-9B32-EB861DCB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4871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09AC03E-CC96-46B4-8F06-809941B6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D83CB0-A9EB-4FCC-AFF1-9C0719455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F2A519CA-8C32-464E-AB8C-C7DAE493B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9389CDC-954B-4F3C-8708-20D835E7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021DA71-9B62-4B5B-9FC5-8A2FE4CE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9BC5407C-33E1-4753-B9AC-F00DBA80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40741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D663584-63A5-4369-B563-05FB3555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38BDB9A-93BD-4EBA-9434-1716F8976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C6B4D10-58E3-4843-B773-ACE304291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DF791276-15DC-4AAA-A29A-7294AAED5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D984DE98-0C02-460E-AEB8-1FFCF6EE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4AE545B8-BE5D-416A-A9C4-DD9421383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203D84F0-63EB-4F1F-A304-21FC5773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56BA2A66-252D-4BBD-AD7E-3C84EC95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37985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hyperlink" Target="https://presentation-creation.ru/" TargetMode="Externa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5569195-B136-450A-9EBB-E4D32554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C56AFD3-762E-431D-8169-48E9431F2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B0B0A7F1-90CF-4B8D-9FE0-9796384F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5775-DA12-4519-AD4E-BF0D8B5A28A2}" type="datetimeFigureOut">
              <a:rPr lang="ru-RU" smtClean="0"/>
              <a:pPr/>
              <a:t>18.01.2023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22E4D6C-F1D3-4A14-8D0D-B4CCD0AC8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DACE525-741D-45DF-830F-DE1754B07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F1CE1-AE97-4474-A621-9FAA4F63F5A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7"/>
            <a:extLst>
              <a:ext uri="{FF2B5EF4-FFF2-40B4-BE49-F238E27FC236}">
                <a16:creationId xmlns:a16="http://schemas.microsoft.com/office/drawing/2014/main" xmlns="" id="{5B02C175-E080-45D1-9C7B-D1AA06E5A42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672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61" r:id="rId5"/>
    <p:sldLayoutId id="214748366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dsd.biz/odu-sibiri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dsd.ru/public/images/otzyv-ndvision.jpg" TargetMode="External"/><Relationship Id="rId2" Type="http://schemas.openxmlformats.org/officeDocument/2006/relationships/hyperlink" Target="http://www.kvzrm.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A24C834-B741-4195-B095-CF0589AF7461}"/>
              </a:ext>
            </a:extLst>
          </p:cNvPr>
          <p:cNvSpPr/>
          <p:nvPr/>
        </p:nvSpPr>
        <p:spPr>
          <a:xfrm>
            <a:off x="0" y="2164080"/>
            <a:ext cx="12192000" cy="2819400"/>
          </a:xfrm>
          <a:prstGeom prst="rect">
            <a:avLst/>
          </a:prstGeom>
          <a:solidFill>
            <a:srgbClr val="60709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63F741A-A27B-4CE2-B7D3-79591874A8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«RAD Model»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C2BA5F0-712E-441B-8DC7-1A2DEE33DD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(rapid application development model </a:t>
            </a:r>
            <a:r>
              <a:rPr lang="ru-RU" dirty="0" smtClean="0"/>
              <a:t>или быстрая разработка приложений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xmlns="" id="{38D3D184-4321-4E38-BE07-42489AB6216D}"/>
              </a:ext>
            </a:extLst>
          </p:cNvPr>
          <p:cNvCxnSpPr>
            <a:cxnSpLocks/>
          </p:cNvCxnSpPr>
          <p:nvPr/>
        </p:nvCxnSpPr>
        <p:spPr>
          <a:xfrm>
            <a:off x="10789920" y="342000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D6A11B4B-69CF-4A51-9644-617C8A15784E}"/>
              </a:ext>
            </a:extLst>
          </p:cNvPr>
          <p:cNvCxnSpPr>
            <a:cxnSpLocks/>
          </p:cNvCxnSpPr>
          <p:nvPr/>
        </p:nvCxnSpPr>
        <p:spPr>
          <a:xfrm>
            <a:off x="137160" y="3421380"/>
            <a:ext cx="1188720" cy="0"/>
          </a:xfrm>
          <a:prstGeom prst="line">
            <a:avLst/>
          </a:prstGeom>
          <a:ln w="666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47659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Iterative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 (итеративная или итерационная модель)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 </a:t>
            </a:r>
          </a:p>
          <a:p>
            <a:pPr>
              <a:buNone/>
            </a:pPr>
            <a:r>
              <a:rPr lang="ru-RU" dirty="0" smtClean="0"/>
              <a:t>  Итерационная </a:t>
            </a:r>
            <a:r>
              <a:rPr lang="ru-RU" dirty="0" smtClean="0"/>
              <a:t>модель жизненного цикла не требует для начала полной спецификации требований. Вместо этого, создание начинается с реализации части функционала, становящейся базой для определения дальнейших требований. Этот процесс повторяется. Версия может быть неидеальна, главное, чтобы она работала. Понимая конечную цель, мы стремимся к ней так, чтобы каждый шаг был результативен, а каждая версия — работоспособна.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https://habrastorage.org/files/880/01d/a78/88001da784ab41ec880f84a7bb204a0b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5196114" y="232217"/>
            <a:ext cx="6604004" cy="473166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Прямоугольник 7"/>
          <p:cNvSpPr/>
          <p:nvPr/>
        </p:nvSpPr>
        <p:spPr>
          <a:xfrm>
            <a:off x="1015999" y="481700"/>
            <a:ext cx="39043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На диаграмме показана итерационная «разработка»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Мона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Лизы. Как видно, в первой итерации есть лишь набросок Джоконды, во второй — появляются цвета, а третья итерация добавляет деталей, насыщенности и завершает процесс. В инкрементной же модели функционал продукта наращивается по кусочкам, продукт составляется из частей. В отличие от итерационной модели, каждый кусочек представляет собой целостный элемент.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54743" y="5196112"/>
            <a:ext cx="110598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Примером итерационной разработки может служить распознавание голоса. Первые исследования и подготовка научного аппарата начались давно, в начале — в мыслях, затем — на бумаге. С каждой новой итерацией качество распознавания улучшалось. Тем не менее, идеальное распознавание еще не достигнуто, следовательно, задача еще не решена полностью.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оптимально использовать итеративную модель?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618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ru-RU" dirty="0" smtClean="0"/>
              <a:t>Требования к конечной системе заранее четко определены и понятны.</a:t>
            </a:r>
          </a:p>
          <a:p>
            <a:pPr lvl="0"/>
            <a:r>
              <a:rPr lang="ru-RU" dirty="0" smtClean="0"/>
              <a:t>Проект большой или очень большой.</a:t>
            </a:r>
          </a:p>
          <a:p>
            <a:pPr lvl="0"/>
            <a:r>
              <a:rPr lang="ru-RU" dirty="0" smtClean="0"/>
              <a:t>Основная задача должна быть определена, но детали реализации могут эволюционировать с течением времени.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«</a:t>
            </a:r>
            <a:r>
              <a:rPr lang="ru-RU" dirty="0" err="1" smtClean="0"/>
              <a:t>Spiral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 (спиральная модель)</a:t>
            </a:r>
            <a:endParaRPr lang="ru-RU" dirty="0"/>
          </a:p>
        </p:txBody>
      </p:sp>
      <p:pic>
        <p:nvPicPr>
          <p:cNvPr id="6" name="Рисунок 5" descr="https://habrastorage.org/files/1d0/d18/f05/1d0d18f053b847a986911fea30ff0376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493492" y="1514020"/>
            <a:ext cx="8418285" cy="50174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984342" y="1513452"/>
            <a:ext cx="280125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Arial" pitchFamily="34" charset="0"/>
                <a:cs typeface="Arial" pitchFamily="34" charset="0"/>
              </a:rPr>
              <a:t>«Спиральная модель» похожа на инкрементную, но с акцентом на анализ рисков. Она хорошо работает для решения критически важных </a:t>
            </a:r>
            <a:r>
              <a:rPr lang="ru-RU" dirty="0" err="1" smtClean="0">
                <a:latin typeface="Arial" pitchFamily="34" charset="0"/>
                <a:cs typeface="Arial" pitchFamily="34" charset="0"/>
              </a:rPr>
              <a:t>бизнес-задач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, когда неудача несовместима с деятельностью компании, в условиях выпуска новых продуктовых линеек, при необходимости научных исследований и практической апробации.</a:t>
            </a:r>
            <a:br>
              <a:rPr lang="ru-RU" dirty="0" smtClean="0">
                <a:latin typeface="Arial" pitchFamily="34" charset="0"/>
                <a:cs typeface="Arial" pitchFamily="34" charset="0"/>
              </a:rPr>
            </a:b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xmlns="" id="{8E32E4F7-E96D-4D4B-9BA7-80A1A5CE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8771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Спиральная модель предполагает 4 этапа для каждого витка: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02345D87-D586-483C-8FF2-5864ADE87ADC}"/>
              </a:ext>
            </a:extLst>
          </p:cNvPr>
          <p:cNvSpPr/>
          <p:nvPr/>
        </p:nvSpPr>
        <p:spPr>
          <a:xfrm>
            <a:off x="1469984" y="2280213"/>
            <a:ext cx="1851950" cy="3113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планирование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89BC800C-525A-41F8-854B-7DA4857FD801}"/>
              </a:ext>
            </a:extLst>
          </p:cNvPr>
          <p:cNvSpPr/>
          <p:nvPr/>
        </p:nvSpPr>
        <p:spPr>
          <a:xfrm>
            <a:off x="3891022" y="2280213"/>
            <a:ext cx="1851950" cy="311359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анализ рисков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EFD3742-E87A-43E3-A475-73A4B2A26B4C}"/>
              </a:ext>
            </a:extLst>
          </p:cNvPr>
          <p:cNvSpPr/>
          <p:nvPr/>
        </p:nvSpPr>
        <p:spPr>
          <a:xfrm>
            <a:off x="6312059" y="2280213"/>
            <a:ext cx="1975597" cy="311359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конструирование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3F3219A3-D41D-4A18-9DCA-45FE7682E53C}"/>
              </a:ext>
            </a:extLst>
          </p:cNvPr>
          <p:cNvSpPr/>
          <p:nvPr/>
        </p:nvSpPr>
        <p:spPr>
          <a:xfrm>
            <a:off x="8733098" y="2280213"/>
            <a:ext cx="1851950" cy="31135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оценка результата и при удовлетворительном качестве переход к новому витку</a:t>
            </a:r>
            <a:endParaRPr lang="ru-RU" dirty="0"/>
          </a:p>
        </p:txBody>
      </p:sp>
      <p:sp>
        <p:nvSpPr>
          <p:cNvPr id="10" name="Текст 8">
            <a:extLst>
              <a:ext uri="{FF2B5EF4-FFF2-40B4-BE49-F238E27FC236}">
                <a16:creationId xmlns:a16="http://schemas.microsoft.com/office/drawing/2014/main" xmlns="" id="{F075C86B-C075-4CC8-91DF-A2049B89FFCE}"/>
              </a:ext>
            </a:extLst>
          </p:cNvPr>
          <p:cNvSpPr txBox="1">
            <a:spLocks/>
          </p:cNvSpPr>
          <p:nvPr/>
        </p:nvSpPr>
        <p:spPr>
          <a:xfrm>
            <a:off x="1558595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xmlns="" id="{6EC656BC-F301-484C-8375-D4D8183F4255}"/>
              </a:ext>
            </a:extLst>
          </p:cNvPr>
          <p:cNvSpPr txBox="1">
            <a:spLocks/>
          </p:cNvSpPr>
          <p:nvPr/>
        </p:nvSpPr>
        <p:spPr>
          <a:xfrm>
            <a:off x="3979633" y="2910839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xmlns="" id="{900E3CD4-3FC1-414D-B98B-E2668628A06A}"/>
              </a:ext>
            </a:extLst>
          </p:cNvPr>
          <p:cNvSpPr txBox="1">
            <a:spLocks/>
          </p:cNvSpPr>
          <p:nvPr/>
        </p:nvSpPr>
        <p:spPr>
          <a:xfrm>
            <a:off x="6400671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3" name="Текст 8">
            <a:extLst>
              <a:ext uri="{FF2B5EF4-FFF2-40B4-BE49-F238E27FC236}">
                <a16:creationId xmlns:a16="http://schemas.microsoft.com/office/drawing/2014/main" xmlns="" id="{F099C9FF-612F-4549-B2BB-0DB5EE686621}"/>
              </a:ext>
            </a:extLst>
          </p:cNvPr>
          <p:cNvSpPr txBox="1">
            <a:spLocks/>
          </p:cNvSpPr>
          <p:nvPr/>
        </p:nvSpPr>
        <p:spPr>
          <a:xfrm>
            <a:off x="8821709" y="2910838"/>
            <a:ext cx="1674728" cy="103632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60C9310F-F07D-4D85-ADAF-F01907FC4A98}"/>
              </a:ext>
            </a:extLst>
          </p:cNvPr>
          <p:cNvSpPr/>
          <p:nvPr/>
        </p:nvSpPr>
        <p:spPr>
          <a:xfrm>
            <a:off x="1877799" y="4875643"/>
            <a:ext cx="1036320" cy="103632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этап</a:t>
            </a:r>
            <a:endParaRPr lang="ru-RU" dirty="0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C82EC5B0-23AB-4070-BA77-489DFA03896C}"/>
              </a:ext>
            </a:extLst>
          </p:cNvPr>
          <p:cNvSpPr/>
          <p:nvPr/>
        </p:nvSpPr>
        <p:spPr>
          <a:xfrm>
            <a:off x="4298837" y="4875643"/>
            <a:ext cx="1036320" cy="103632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 этап</a:t>
            </a:r>
            <a:endParaRPr lang="ru-RU" dirty="0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97679FA8-6BA5-4841-9C25-2D597D720209}"/>
              </a:ext>
            </a:extLst>
          </p:cNvPr>
          <p:cNvSpPr/>
          <p:nvPr/>
        </p:nvSpPr>
        <p:spPr>
          <a:xfrm>
            <a:off x="6719875" y="4875643"/>
            <a:ext cx="1036320" cy="103632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 этап</a:t>
            </a:r>
            <a:endParaRPr lang="ru-RU" dirty="0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61FBBF96-64DD-4E8A-8F0A-64F3F3997554}"/>
              </a:ext>
            </a:extLst>
          </p:cNvPr>
          <p:cNvSpPr/>
          <p:nvPr/>
        </p:nvSpPr>
        <p:spPr>
          <a:xfrm>
            <a:off x="9140913" y="4875643"/>
            <a:ext cx="1036320" cy="103632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16200000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 этап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xmlns="" id="{A13F02C5-D91C-41C8-A768-087FD6AD5394}"/>
              </a:ext>
            </a:extLst>
          </p:cNvPr>
          <p:cNvSpPr/>
          <p:nvPr/>
        </p:nvSpPr>
        <p:spPr>
          <a:xfrm rot="16200000">
            <a:off x="-2115012" y="3313252"/>
            <a:ext cx="4461521" cy="23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xmlns="" id="{2693E34A-F2A7-4E9A-9A78-F0DE68BFAC43}"/>
              </a:ext>
            </a:extLst>
          </p:cNvPr>
          <p:cNvSpPr/>
          <p:nvPr/>
        </p:nvSpPr>
        <p:spPr>
          <a:xfrm rot="16200000">
            <a:off x="9845491" y="3313250"/>
            <a:ext cx="4461521" cy="2314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42064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78" y="382462"/>
            <a:ext cx="6215605" cy="61344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Эта модель не подойдет для малых проектов, она резонна для сложных и дорогих, например, таких, как разработка системы документооборота для банка, когда каждый следующий шаг требует большего анализа для оценки последствий, чем программирование. На проекте по </a:t>
            </a:r>
            <a:r>
              <a:rPr lang="ru-RU" dirty="0" smtClean="0">
                <a:hlinkClick r:id="rId2"/>
              </a:rPr>
              <a:t>разработке СЭД для ОДУ Сибири СО ЕЭС</a:t>
            </a:r>
            <a:r>
              <a:rPr lang="ru-RU" dirty="0" smtClean="0"/>
              <a:t> два совещания об изменении кодификации разделов электронного архива занимают в 10 раз больше времени, чем объединение двух папок программистом. Государственные проекты, в которых мы участвовали, начинались с подготовки экспертным сообществом дорогостоящей концепции, которая отнюдь не всегда бесполезна, поскольку окупается в масштабах страны.</a:t>
            </a:r>
            <a:br>
              <a:rPr lang="ru-RU" dirty="0" smtClean="0"/>
            </a:br>
            <a:endParaRPr lang="ru-RU" dirty="0"/>
          </a:p>
        </p:txBody>
      </p:sp>
      <p:pic>
        <p:nvPicPr>
          <p:cNvPr id="7" name="Рисунок 6" descr="Изображение выглядит как текст, человек, внутренний, потол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C5A4626C-D4AB-4EEE-BADC-D27F2F37CE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6" r="4546"/>
          <a:stretch>
            <a:fillRect/>
          </a:stretch>
        </p:blipFill>
        <p:spPr/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C5E091C-4FCC-4F5F-A539-8DE1CF33CFAE}"/>
              </a:ext>
            </a:extLst>
          </p:cNvPr>
          <p:cNvSpPr/>
          <p:nvPr/>
        </p:nvSpPr>
        <p:spPr>
          <a:xfrm rot="16200000">
            <a:off x="-1928771" y="3893293"/>
            <a:ext cx="4054318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xmlns="" id="{8D809365-2E4C-4F48-A6DE-25CC4A59941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1302" y="2420402"/>
            <a:ext cx="413796" cy="4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0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497823A-4F3C-48C1-B0F1-198D0F02D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RAD-модель — разновидность инкрементной модели.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B617FBF-8978-45C5-95A8-860220103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893" y="1964519"/>
            <a:ext cx="6215605" cy="437822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/>
              <a:t>В </a:t>
            </a:r>
            <a:r>
              <a:rPr lang="ru-RU" dirty="0" smtClean="0"/>
              <a:t>RAD-модели компоненты или функции разрабатываются несколькими высококвалифицированными командами параллельно, будто несколько мини-проектов. Временные рамки одного цикла жестко ограничены. Созданные модули затем интегрируются в один рабочий прототип. Синергия позволяет очень быстро предоставить клиенту для обозрения что-то рабочее с целью получения обратной связи и внесения изменений. </a:t>
            </a:r>
            <a:br>
              <a:rPr lang="ru-RU" dirty="0" smtClean="0"/>
            </a:br>
            <a:r>
              <a:rPr lang="en-US" dirty="0" err="1" smtClean="0"/>
              <a:t>Lorem</a:t>
            </a:r>
            <a:r>
              <a:rPr lang="en-US" dirty="0" smtClean="0"/>
              <a:t> </a:t>
            </a:r>
            <a:r>
              <a:rPr lang="en-US" dirty="0"/>
              <a:t>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</a:p>
          <a:p>
            <a:endParaRPr lang="ru-RU" dirty="0"/>
          </a:p>
        </p:txBody>
      </p:sp>
      <p:pic>
        <p:nvPicPr>
          <p:cNvPr id="7" name="Рисунок 6" descr="Изображение выглядит как текст, человек, внутренний, потолок&#10;&#10;Автоматически созданное описание">
            <a:extLst>
              <a:ext uri="{FF2B5EF4-FFF2-40B4-BE49-F238E27FC236}">
                <a16:creationId xmlns:a16="http://schemas.microsoft.com/office/drawing/2014/main" xmlns="" id="{C5A4626C-D4AB-4EEE-BADC-D27F2F37CE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546" r="4546"/>
          <a:stretch>
            <a:fillRect/>
          </a:stretch>
        </p:blipFill>
        <p:spPr/>
      </p:pic>
      <p:sp>
        <p:nvSpPr>
          <p:cNvPr id="8" name="Объект 3">
            <a:extLst>
              <a:ext uri="{FF2B5EF4-FFF2-40B4-BE49-F238E27FC236}">
                <a16:creationId xmlns:a16="http://schemas.microsoft.com/office/drawing/2014/main" xmlns="" id="{A5724F9D-3FDB-4F96-AB34-8278B8FB926E}"/>
              </a:ext>
            </a:extLst>
          </p:cNvPr>
          <p:cNvSpPr txBox="1">
            <a:spLocks/>
          </p:cNvSpPr>
          <p:nvPr/>
        </p:nvSpPr>
        <p:spPr>
          <a:xfrm>
            <a:off x="1145892" y="3425019"/>
            <a:ext cx="6215605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0C5E091C-4FCC-4F5F-A539-8DE1CF33CFAE}"/>
              </a:ext>
            </a:extLst>
          </p:cNvPr>
          <p:cNvSpPr/>
          <p:nvPr/>
        </p:nvSpPr>
        <p:spPr>
          <a:xfrm rot="16200000">
            <a:off x="-1928771" y="3893293"/>
            <a:ext cx="4054318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Рисунок 11" descr="Флажок со сплошной заливкой">
            <a:extLst>
              <a:ext uri="{FF2B5EF4-FFF2-40B4-BE49-F238E27FC236}">
                <a16:creationId xmlns:a16="http://schemas.microsoft.com/office/drawing/2014/main" xmlns="" id="{8D809365-2E4C-4F48-A6DE-25CC4A5994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31302" y="2420402"/>
            <a:ext cx="413796" cy="41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700012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https://habrastorage.org/files/344/04c/2e5/34404c2e546843859956e30773daa032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045035" y="290286"/>
            <a:ext cx="10247085" cy="61685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быстрой разработки приложений включает следующие фазы: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ru-RU" dirty="0" smtClean="0"/>
              <a:t>Бизнес-моделирование: определение списка информационных потоков между различными подразделениями.</a:t>
            </a:r>
          </a:p>
          <a:p>
            <a:pPr lvl="0"/>
            <a:r>
              <a:rPr lang="ru-RU" dirty="0" smtClean="0"/>
              <a:t>Моделирование данных: информация, собранная на предыдущем этапе, используется для определения объектов и иных сущностей, необходимых для циркуляции информации.</a:t>
            </a:r>
          </a:p>
          <a:p>
            <a:pPr lvl="0"/>
            <a:r>
              <a:rPr lang="ru-RU" dirty="0" smtClean="0"/>
              <a:t>Моделирование процесса: информационные потоки связывают объекты для достижения целей разработки.</a:t>
            </a:r>
          </a:p>
          <a:p>
            <a:pPr lvl="0"/>
            <a:r>
              <a:rPr lang="ru-RU" dirty="0" smtClean="0"/>
              <a:t>Сборка приложения: используются средства автоматической сборки для преобразования моделей системы автоматического проектирования в код.</a:t>
            </a:r>
          </a:p>
          <a:p>
            <a:pPr lvl="0"/>
            <a:r>
              <a:rPr lang="ru-RU" dirty="0" smtClean="0"/>
              <a:t>Тестирование: тестируются новые компоненты и интерфейсы.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используется RAD-модель?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dirty="0" smtClean="0"/>
              <a:t>Может использоваться только при наличии высококвалифицированных и узкоспециализированных архитекторов. Бюджет проекта большой, чтобы оплатить этих специалистов вместе со стоимостью готовых инструментов автоматизированной сборки. RAD-модель может быть выбрана при уверенном знании целевого бизнеса и необходимости срочного производства системы в течение 2-3 месяцев.</a:t>
            </a:r>
            <a:br>
              <a:rPr lang="ru-RU" sz="3200" dirty="0" smtClean="0"/>
            </a:b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90EBC50-0B1A-4FA5-A84F-9B41E5DA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3514" cy="1325563"/>
          </a:xfrm>
        </p:spPr>
        <p:txBody>
          <a:bodyPr>
            <a:normAutofit/>
          </a:bodyPr>
          <a:lstStyle/>
          <a:p>
            <a:pPr algn="ctr"/>
            <a:r>
              <a:rPr lang="ru-RU" dirty="0" smtClean="0"/>
              <a:t>«</a:t>
            </a:r>
            <a:r>
              <a:rPr lang="ru-RU" dirty="0" err="1" smtClean="0"/>
              <a:t>Agile</a:t>
            </a:r>
            <a:r>
              <a:rPr lang="ru-RU" dirty="0" smtClean="0"/>
              <a:t> </a:t>
            </a:r>
            <a:r>
              <a:rPr lang="ru-RU" dirty="0" err="1" smtClean="0"/>
              <a:t>Model</a:t>
            </a:r>
            <a:r>
              <a:rPr lang="ru-RU" dirty="0" smtClean="0"/>
              <a:t>» (гибкая методология </a:t>
            </a:r>
            <a:r>
              <a:rPr lang="ru-RU" dirty="0" smtClean="0"/>
              <a:t>разработки)</a:t>
            </a:r>
            <a:endParaRPr lang="ru-RU" dirty="0"/>
          </a:p>
        </p:txBody>
      </p:sp>
      <p:pic>
        <p:nvPicPr>
          <p:cNvPr id="10" name="Рисунок 9" descr="https://habrastorage.org/files/f51/3f0/e8c/f513f0e8c58c492584f53b0c21122647.jpg"/>
          <p:cNvPicPr/>
          <p:nvPr/>
        </p:nvPicPr>
        <p:blipFill>
          <a:blip r:embed="rId2" cstate="print">
            <a:extLst>
              <a:ext uri="{28A0092B-C50C-407E-A947-70E740481C1C}">
                <a14:useLocalDpi xmlns=""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o="urn:schemas-microsoft-com:office:office" xmlns:m="http://schemas.openxmlformats.org/officeDocument/2006/math" xmlns:v="urn:schemas-microsoft-com:vml" xmlns:wp14="http://schemas.microsoft.com/office/word/2010/wordprocessingDrawing" xmlns:wp="http://schemas.openxmlformats.org/drawingml/2006/wordprocessingDrawing" xmlns:w10="urn:schemas-microsoft-com:office:word" xmlns:w="http://schemas.openxmlformats.org/wordprocessingml/2006/main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pic="http://schemas.openxmlformats.org/drawingml/2006/picture" xmlns:lc="http://schemas.openxmlformats.org/drawingml/2006/lockedCanvas" val="0"/>
              </a:ext>
            </a:extLst>
          </a:blip>
          <a:srcRect/>
          <a:stretch>
            <a:fillRect/>
          </a:stretch>
        </p:blipFill>
        <p:spPr bwMode="auto">
          <a:xfrm>
            <a:off x="1262743" y="1567543"/>
            <a:ext cx="10029371" cy="497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15165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xmlns="" id="{450AF9F7-281C-4F9E-BABF-05CBB22A9EA9}"/>
              </a:ext>
            </a:extLst>
          </p:cNvPr>
          <p:cNvSpPr/>
          <p:nvPr/>
        </p:nvSpPr>
        <p:spPr>
          <a:xfrm rot="16200000">
            <a:off x="869147" y="520616"/>
            <a:ext cx="4833239" cy="48951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xmlns="" id="{AC0A2F50-7D5C-4DB9-AA4C-9D148C6751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1830" y="1857829"/>
            <a:ext cx="6023428" cy="419462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dirty="0" smtClean="0"/>
              <a:t>    В </a:t>
            </a:r>
            <a:r>
              <a:rPr lang="ru-RU" dirty="0" smtClean="0"/>
              <a:t>основе такого типа — </a:t>
            </a:r>
            <a:r>
              <a:rPr lang="ru-RU" dirty="0" smtClean="0"/>
              <a:t>непродолжительные </a:t>
            </a:r>
            <a:r>
              <a:rPr lang="ru-RU" dirty="0" smtClean="0"/>
              <a:t>ежедневные встречи — «</a:t>
            </a:r>
            <a:r>
              <a:rPr lang="ru-RU" dirty="0" err="1" smtClean="0"/>
              <a:t>Scrum</a:t>
            </a:r>
            <a:r>
              <a:rPr lang="ru-RU" dirty="0" smtClean="0"/>
              <a:t>» и регулярно повторяющиеся собрания (раз в неделю, раз в две недели или раз в месяц), которые называются «</a:t>
            </a:r>
            <a:r>
              <a:rPr lang="ru-RU" dirty="0" err="1" smtClean="0"/>
              <a:t>Sprint</a:t>
            </a:r>
            <a:r>
              <a:rPr lang="ru-RU" dirty="0" smtClean="0"/>
              <a:t>». На ежедневных совещаниях участники команды обсуждают:</a:t>
            </a:r>
          </a:p>
          <a:p>
            <a:pPr lvl="0"/>
            <a:r>
              <a:rPr lang="ru-RU" dirty="0" smtClean="0"/>
              <a:t>отчёт о проделанной работе с момента последнего </a:t>
            </a:r>
            <a:r>
              <a:rPr lang="ru-RU" dirty="0" err="1" smtClean="0"/>
              <a:t>Scrum’a</a:t>
            </a:r>
            <a:r>
              <a:rPr lang="ru-RU" dirty="0" smtClean="0"/>
              <a:t>;</a:t>
            </a:r>
          </a:p>
          <a:p>
            <a:pPr lvl="0"/>
            <a:r>
              <a:rPr lang="ru-RU" dirty="0" smtClean="0"/>
              <a:t>список задач, которые сотрудник должен выполнить до следующего собрания;</a:t>
            </a:r>
          </a:p>
          <a:p>
            <a:pPr lvl="0"/>
            <a:r>
              <a:rPr lang="ru-RU" dirty="0" smtClean="0"/>
              <a:t>затруднения, возникшие в ходе работы.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xmlns="" id="{DB8ED6A0-A551-4B65-AB25-62AE2EE9F8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9898" y="609601"/>
            <a:ext cx="4879888" cy="420169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ru-RU" dirty="0" smtClean="0">
                <a:solidFill>
                  <a:schemeClr val="bg1"/>
                </a:solidFill>
              </a:rPr>
              <a:t>В «гибкой» методологии разработки после каждой итерации заказчик может наблюдать результат и понимать, удовлетворяет он его или нет. Это одно из преимуществ гибкой модели. К ее недостаткам относят то, что из-за отсутствия конкретных формулировок результатов сложно оценить трудозатраты и стоимость, требуемые на разработку. Экстремальное программирование (XP) является одним из наиболее известных применений гибкой модели на практике.</a:t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5" name="Рисунок 24" descr="Изображение выглядит как текст, ноутбук, компьютер&#10;&#10;Автоматически созданное описание">
            <a:extLst>
              <a:ext uri="{FF2B5EF4-FFF2-40B4-BE49-F238E27FC236}">
                <a16:creationId xmlns:a16="http://schemas.microsoft.com/office/drawing/2014/main" xmlns="" id="{A5CA94D6-52A4-4D8B-A012-9F3EE2FC38ED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6188" b="26188"/>
          <a:stretch>
            <a:fillRect/>
          </a:stretch>
        </p:blipFill>
        <p:spPr>
          <a:xfrm>
            <a:off x="6719929" y="216046"/>
            <a:ext cx="4940847" cy="156845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D9DBC35E-48E7-462C-9C9D-0CBCE2EA9228}"/>
              </a:ext>
            </a:extLst>
          </p:cNvPr>
          <p:cNvSpPr/>
          <p:nvPr/>
        </p:nvSpPr>
        <p:spPr>
          <a:xfrm rot="16200000">
            <a:off x="-1569409" y="3883751"/>
            <a:ext cx="3364040" cy="2377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xmlns="" id="{77244B79-61B0-4DBC-816D-C65406D31146}"/>
              </a:ext>
            </a:extLst>
          </p:cNvPr>
          <p:cNvSpPr/>
          <p:nvPr/>
        </p:nvSpPr>
        <p:spPr>
          <a:xfrm>
            <a:off x="6396000" y="6661229"/>
            <a:ext cx="5796000" cy="1967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1566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Методология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Методология подходит для больших или нацеленных на длительный жизненный цикл проектов, постоянно адаптируемых к условиям рынка. Соответственно, в процессе реализации требования изменяются. Стоит вспомнить класс творческих людей, которым свойственно генерировать, выдавать и опробовать новые идеи еженедельно или даже ежедневно. Гибкая разработка лучше всего подходит для этого </a:t>
            </a:r>
            <a:r>
              <a:rPr lang="ru-RU" dirty="0" err="1" smtClean="0"/>
              <a:t>психотипа</a:t>
            </a:r>
            <a:r>
              <a:rPr lang="ru-RU" dirty="0" smtClean="0"/>
              <a:t> руководителей. Внутренние </a:t>
            </a:r>
            <a:r>
              <a:rPr lang="ru-RU" dirty="0" err="1" smtClean="0"/>
              <a:t>стартапы</a:t>
            </a:r>
            <a:r>
              <a:rPr lang="ru-RU" dirty="0" smtClean="0"/>
              <a:t> компании мы разрабатываем по </a:t>
            </a:r>
            <a:r>
              <a:rPr lang="ru-RU" dirty="0" err="1" smtClean="0"/>
              <a:t>Agile</a:t>
            </a:r>
            <a:r>
              <a:rPr lang="ru-RU" dirty="0" smtClean="0"/>
              <a:t>. Примером клиентских проектов является </a:t>
            </a:r>
            <a:r>
              <a:rPr lang="ru-RU" dirty="0" smtClean="0">
                <a:hlinkClick r:id="rId2"/>
              </a:rPr>
              <a:t>Электронная Система Медицинских Осмотров</a:t>
            </a:r>
            <a:r>
              <a:rPr lang="ru-RU" dirty="0" smtClean="0"/>
              <a:t>, созданная для проведения массовых медосмотров в считанные минуты. Во втором абзаце </a:t>
            </a:r>
            <a:r>
              <a:rPr lang="ru-RU" dirty="0" smtClean="0">
                <a:hlinkClick r:id="rId3"/>
              </a:rPr>
              <a:t>этого отзыва</a:t>
            </a:r>
            <a:r>
              <a:rPr lang="ru-RU" dirty="0" smtClean="0"/>
              <a:t>, наши американские партнеры описали очень важную вещь, принципиальную для успеха на </a:t>
            </a:r>
            <a:r>
              <a:rPr lang="ru-RU" dirty="0" err="1" smtClean="0"/>
              <a:t>Agile</a:t>
            </a:r>
            <a:r>
              <a:rPr lang="ru-RU" dirty="0" smtClean="0"/>
              <a:t>.</a:t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C9007F7-2771-498C-831C-DB31E75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использовать </a:t>
            </a:r>
            <a:r>
              <a:rPr lang="ru-RU" dirty="0" err="1" smtClean="0"/>
              <a:t>Agile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22C03CF-8A73-41F5-94F7-412E8400E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Когда потребности пользователей постоянно меняются в динамическом бизнесе.</a:t>
            </a:r>
          </a:p>
          <a:p>
            <a:pPr lvl="0"/>
            <a:r>
              <a:rPr lang="ru-RU" dirty="0" smtClean="0"/>
              <a:t>Изменения на </a:t>
            </a:r>
            <a:r>
              <a:rPr lang="ru-RU" dirty="0" err="1" smtClean="0"/>
              <a:t>Agile</a:t>
            </a:r>
            <a:r>
              <a:rPr lang="ru-RU" dirty="0" smtClean="0"/>
              <a:t> реализуются за меньшую цену из-за частых инкрементов.</a:t>
            </a:r>
          </a:p>
          <a:p>
            <a:pPr lvl="0"/>
            <a:r>
              <a:rPr lang="ru-RU" dirty="0" smtClean="0"/>
              <a:t>В отличие от модели водопада, в гибкой модели для старта проекта достаточно лишь небольшого планирования.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190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Теплый сини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816</Words>
  <Application>Microsoft Office PowerPoint</Application>
  <PresentationFormat>Произвольный</PresentationFormat>
  <Paragraphs>46</Paragraphs>
  <Slides>15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«RAD Model»</vt:lpstr>
      <vt:lpstr>RAD-модель — разновидность инкрементной модели.</vt:lpstr>
      <vt:lpstr>Слайд 3</vt:lpstr>
      <vt:lpstr>Модель быстрой разработки приложений включает следующие фазы: </vt:lpstr>
      <vt:lpstr>Когда используется RAD-модель? </vt:lpstr>
      <vt:lpstr>«Agile Model» (гибкая методология разработки)</vt:lpstr>
      <vt:lpstr>Слайд 7</vt:lpstr>
      <vt:lpstr>Методология</vt:lpstr>
      <vt:lpstr>Когда использовать Agile?</vt:lpstr>
      <vt:lpstr>«Iterative Model» (итеративная или итерационная модель)</vt:lpstr>
      <vt:lpstr>Слайд 11</vt:lpstr>
      <vt:lpstr>Когда оптимально использовать итеративную модель?</vt:lpstr>
      <vt:lpstr>«Spiral Model» (спиральная модель)</vt:lpstr>
      <vt:lpstr>Спиральная модель предполагает 4 этапа для каждого витка:</vt:lpstr>
      <vt:lpstr>Слайд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 Obstinate</dc:creator>
  <cp:lastModifiedBy>Андрей</cp:lastModifiedBy>
  <cp:revision>6</cp:revision>
  <dcterms:created xsi:type="dcterms:W3CDTF">2021-12-06T03:54:55Z</dcterms:created>
  <dcterms:modified xsi:type="dcterms:W3CDTF">2023-01-18T06:25:46Z</dcterms:modified>
</cp:coreProperties>
</file>