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  <p:sldId id="270" r:id="rId14"/>
  </p:sldIdLst>
  <p:sldSz cx="9144000" cy="6858000" type="screen4x3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01BE4-4C96-4963-AB75-4AAA2938514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A8355-4843-40DA-BF36-70720183B12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0343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405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4816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3980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6931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5318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72161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24474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81673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5896" y="764704"/>
            <a:ext cx="5256584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ED3-1D46-4135-9C34-1A8A7AAF7909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753A-9141-4C9F-932E-C055565D95D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729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ED3-1D46-4135-9C34-1A8A7AAF7909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753A-9141-4C9F-932E-C055565D95D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1600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ED3-1D46-4135-9C34-1A8A7AAF7909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753A-9141-4C9F-932E-C055565D95D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165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ED3-1D46-4135-9C34-1A8A7AAF7909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753A-9141-4C9F-932E-C055565D95D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939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ED3-1D46-4135-9C34-1A8A7AAF7909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753A-9141-4C9F-932E-C055565D95D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670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ED3-1D46-4135-9C34-1A8A7AAF7909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753A-9141-4C9F-932E-C055565D95D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816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ED3-1D46-4135-9C34-1A8A7AAF7909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753A-9141-4C9F-932E-C055565D95D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562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ED3-1D46-4135-9C34-1A8A7AAF7909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753A-9141-4C9F-932E-C055565D95D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6617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ED3-1D46-4135-9C34-1A8A7AAF7909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753A-9141-4C9F-932E-C055565D95D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443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ED3-1D46-4135-9C34-1A8A7AAF7909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753A-9141-4C9F-932E-C055565D95D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4429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ED3-1D46-4135-9C34-1A8A7AAF7909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753A-9141-4C9F-932E-C055565D95D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838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5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ED3-1D46-4135-9C34-1A8A7AAF7909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F753A-9141-4C9F-932E-C055565D95D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4016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://toros.inevm.ru/repository/%7bBD0102D7-5B95-4CED-A288-A41E83A6260A%7d/%7b7D46F1E5-290B-4167-8CE5-49D0426E891C%7d.g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Современная Методология Разработка ПО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380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 txBox="1">
            <a:spLocks noGrp="1"/>
          </p:cNvSpPr>
          <p:nvPr>
            <p:ph type="sldNum" idx="12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410" name="Google Shape;410;p57"/>
          <p:cNvSpPr txBox="1">
            <a:spLocks noGrp="1"/>
          </p:cNvSpPr>
          <p:nvPr>
            <p:ph type="title"/>
          </p:nvPr>
        </p:nvSpPr>
        <p:spPr>
          <a:xfrm>
            <a:off x="304800" y="142852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/>
              <a:t>ДЕЙСТВИЯ В ПРОЦЕССЕ РАЗРАБОТКИ </a:t>
            </a:r>
            <a:br>
              <a:rPr lang="ru-RU" sz="2000" b="1" dirty="0"/>
            </a:br>
            <a:r>
              <a:rPr lang="ru-RU" sz="2000" b="1" dirty="0"/>
              <a:t>( </a:t>
            </a:r>
            <a:r>
              <a:rPr lang="ru-RU" sz="2000" b="1" cap="none" dirty="0"/>
              <a:t>по стандарту </a:t>
            </a:r>
            <a:r>
              <a:rPr lang="ru-RU" sz="2000" b="1" dirty="0"/>
              <a:t>)</a:t>
            </a:r>
            <a:endParaRPr sz="2000" dirty="0"/>
          </a:p>
        </p:txBody>
      </p:sp>
      <p:sp>
        <p:nvSpPr>
          <p:cNvPr id="417" name="Google Shape;417;p57"/>
          <p:cNvSpPr/>
          <p:nvPr/>
        </p:nvSpPr>
        <p:spPr>
          <a:xfrm>
            <a:off x="179512" y="1313778"/>
            <a:ext cx="3966425" cy="4759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☞	</a:t>
            </a:r>
            <a:r>
              <a:rPr lang="ru-RU" sz="18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установка программного обеспечения</a:t>
            </a:r>
            <a:endParaRPr sz="1800" b="1" i="1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57"/>
          <p:cNvSpPr/>
          <p:nvPr/>
        </p:nvSpPr>
        <p:spPr>
          <a:xfrm>
            <a:off x="179512" y="2122475"/>
            <a:ext cx="8712968" cy="87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установка программного обеспечения на оборудовании заказчика</a:t>
            </a:r>
            <a:endParaRPr sz="2400" dirty="0">
              <a:solidFill>
                <a:schemeClr val="bg1"/>
              </a:solidFill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проверка его работоспособности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9" name="Google Shape;419;p57"/>
          <p:cNvSpPr/>
          <p:nvPr/>
        </p:nvSpPr>
        <p:spPr>
          <a:xfrm>
            <a:off x="251520" y="3417823"/>
            <a:ext cx="3966425" cy="4759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☞	</a:t>
            </a:r>
            <a:r>
              <a:rPr lang="ru-RU" sz="18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приёмка программного обеспечения</a:t>
            </a:r>
            <a:endParaRPr sz="1800" b="1" i="1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57"/>
          <p:cNvSpPr/>
          <p:nvPr/>
        </p:nvSpPr>
        <p:spPr>
          <a:xfrm>
            <a:off x="323528" y="4069453"/>
            <a:ext cx="8568952" cy="180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оценка результатов квалификационного тестирования программного обеспечения и системы в целом и документирование результатов оценки совместно с заказчиком, </a:t>
            </a:r>
            <a:endParaRPr sz="2400" dirty="0">
              <a:solidFill>
                <a:schemeClr val="bg1"/>
              </a:solidFill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окончательная передача программного обеспечения заказчику</a:t>
            </a:r>
            <a:endParaRPr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675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>
            <a:spLocks noGrp="1"/>
          </p:cNvSpPr>
          <p:nvPr>
            <p:ph type="title"/>
          </p:nvPr>
        </p:nvSpPr>
        <p:spPr>
          <a:xfrm>
            <a:off x="214282" y="179343"/>
            <a:ext cx="8774270" cy="100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717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1"/>
              <a:t>ЭТАПЫ РАЗРАБОТКИ ПО</a:t>
            </a:r>
            <a:endParaRPr sz="3200"/>
          </a:p>
        </p:txBody>
      </p:sp>
      <p:sp>
        <p:nvSpPr>
          <p:cNvPr id="433" name="Google Shape;433;p59"/>
          <p:cNvSpPr txBox="1">
            <a:spLocks noGrp="1"/>
          </p:cNvSpPr>
          <p:nvPr>
            <p:ph type="sldNum" idx="12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D28E2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200">
              <a:solidFill>
                <a:srgbClr val="D28E28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4" name="Google Shape;434;p59"/>
          <p:cNvSpPr txBox="1"/>
          <p:nvPr/>
        </p:nvSpPr>
        <p:spPr>
          <a:xfrm>
            <a:off x="323528" y="1700808"/>
            <a:ext cx="83529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6575" marR="0" lvl="4" indent="-536575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Noto Sans Symbols"/>
              <a:buChar char="✔"/>
            </a:pPr>
            <a:r>
              <a:rPr lang="ru-RU" sz="2400" b="1" i="1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Указанные выше действия можно сгруппировать, условно выделив основные этапы разработки программного обеспечения.</a:t>
            </a:r>
            <a:endParaRPr dirty="0">
              <a:solidFill>
                <a:schemeClr val="bg1"/>
              </a:solidFill>
            </a:endParaRPr>
          </a:p>
          <a:p>
            <a:pPr marL="536575" marR="0" lvl="4" indent="-536575" algn="just" rtl="0">
              <a:spcBef>
                <a:spcPts val="240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Noto Sans Symbols"/>
              <a:buChar char="✔"/>
            </a:pPr>
            <a:r>
              <a:rPr lang="ru-RU" sz="2400" b="1" i="1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Условность выделения этапов связана с тем, что на любом этапе возможно принятие решений, которые потребуют пересмотра решений, принятых ранее.</a:t>
            </a:r>
            <a:endParaRPr dirty="0">
              <a:solidFill>
                <a:schemeClr val="bg1"/>
              </a:solidFill>
            </a:endParaRPr>
          </a:p>
          <a:p>
            <a:pPr marL="536575" marR="0" lvl="4" indent="-536575" algn="just" rtl="0">
              <a:spcBef>
                <a:spcPts val="240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Noto Sans Symbols"/>
              <a:buChar char="✔"/>
            </a:pPr>
            <a:r>
              <a:rPr lang="ru-RU" sz="2400" b="1" i="1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Каждому этапу можно поставить в соответствие стадию разработки по </a:t>
            </a:r>
            <a:r>
              <a:rPr lang="ru-RU" sz="2400" b="1" i="0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ГОСТ</a:t>
            </a:r>
            <a:r>
              <a:rPr lang="ru-RU" sz="2400" b="0" i="0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2400" b="1" i="0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19.102–77 «Стадии разработки».</a:t>
            </a:r>
            <a:endParaRPr sz="2400" b="1" i="1" u="none" strike="noStrike" cap="none" dirty="0">
              <a:solidFill>
                <a:schemeClr val="bg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Этапы и стадии разработки ПО</a:t>
            </a:r>
            <a:endParaRPr lang="ru-RU" dirty="0"/>
          </a:p>
        </p:txBody>
      </p:sp>
      <p:pic>
        <p:nvPicPr>
          <p:cNvPr id="3" name="Picture 69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628801"/>
            <a:ext cx="2944733" cy="4473252"/>
          </a:xfrm>
          <a:prstGeom prst="rect">
            <a:avLst/>
          </a:prstGeom>
          <a:noFill/>
        </p:spPr>
      </p:pic>
      <p:pic>
        <p:nvPicPr>
          <p:cNvPr id="5" name="Picture 68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6" y="1700808"/>
            <a:ext cx="2897330" cy="4401244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80975" y="6310015"/>
            <a:ext cx="8743950" cy="287337"/>
          </a:xfrm>
          <a:prstGeom prst="rect">
            <a:avLst/>
          </a:prstGeom>
          <a:solidFill>
            <a:srgbClr val="EAEAEA"/>
          </a:solidFill>
          <a:ln w="9525" algn="ctr">
            <a:prstDash val="dash"/>
            <a:miter lim="800000"/>
            <a:headEnd/>
            <a:tailEnd/>
          </a:ln>
          <a:effectLst/>
          <a:scene3d>
            <a:camera prst="legacyPerspectiveTop">
              <a:rot lat="600000" lon="0" rev="0"/>
            </a:camera>
            <a:lightRig rig="legacyFlat3" dir="r"/>
          </a:scene3d>
          <a:sp3d extrusionH="37830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endParaRPr lang="ru-RU" b="1">
              <a:cs typeface="Arial" charset="0"/>
            </a:endParaRPr>
          </a:p>
        </p:txBody>
      </p:sp>
      <p:pic>
        <p:nvPicPr>
          <p:cNvPr id="8" name="Picture 7" descr="light_shadow"/>
          <p:cNvPicPr>
            <a:picLocks noChangeAspect="1" noChangeArrowheads="1"/>
          </p:cNvPicPr>
          <p:nvPr/>
        </p:nvPicPr>
        <p:blipFill>
          <a:blip r:embed="rId3" cstate="print">
            <a:lum bright="-78000" contrast="-78000"/>
          </a:blip>
          <a:srcRect/>
          <a:stretch>
            <a:fillRect/>
          </a:stretch>
        </p:blipFill>
        <p:spPr bwMode="gray">
          <a:xfrm>
            <a:off x="1247775" y="5746452"/>
            <a:ext cx="1581150" cy="438150"/>
          </a:xfrm>
          <a:prstGeom prst="rect">
            <a:avLst/>
          </a:prstGeom>
          <a:noFill/>
        </p:spPr>
      </p:pic>
      <p:sp>
        <p:nvSpPr>
          <p:cNvPr id="14" name="Rectangle 13"/>
          <p:cNvSpPr>
            <a:spLocks noChangeArrowheads="1"/>
          </p:cNvSpPr>
          <p:nvPr/>
        </p:nvSpPr>
        <p:spPr bwMode="black">
          <a:xfrm>
            <a:off x="827584" y="1628800"/>
            <a:ext cx="2808311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>
              <a:buFont typeface="Wingdings" pitchFamily="2" charset="2"/>
              <a:buChar char="ü"/>
            </a:pPr>
            <a:r>
              <a:rPr lang="ru-RU" sz="2000" b="1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Постановка задачи </a:t>
            </a:r>
            <a:endParaRPr lang="ru-RU" sz="800" b="1" dirty="0" smtClean="0"/>
          </a:p>
          <a:p>
            <a:pPr lvl="0" algn="ctr">
              <a:buFont typeface="Wingdings" pitchFamily="2" charset="2"/>
              <a:buChar char="ü"/>
            </a:pPr>
            <a:r>
              <a:rPr lang="ru-RU" sz="2000" b="1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Анализ </a:t>
            </a:r>
            <a:r>
              <a:rPr lang="ru-RU" sz="2000" b="1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требований и </a:t>
            </a:r>
            <a:endParaRPr lang="ru-RU" sz="2000" b="1" dirty="0" smtClean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lvl="0" algn="ctr"/>
            <a:r>
              <a:rPr lang="ru-RU" sz="2000" b="1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разработка </a:t>
            </a:r>
            <a:r>
              <a:rPr lang="ru-RU" sz="2000" b="1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спецификаций </a:t>
            </a:r>
            <a:endParaRPr lang="en-US" sz="2000" dirty="0">
              <a:solidFill>
                <a:srgbClr val="080808"/>
              </a:solidFill>
              <a:cs typeface="Arial" charset="0"/>
            </a:endParaRPr>
          </a:p>
          <a:p>
            <a:pPr algn="ctr">
              <a:buFont typeface="Wingdings" pitchFamily="2" charset="2"/>
              <a:buChar char="ü"/>
            </a:pPr>
            <a:r>
              <a:rPr lang="ru-RU" sz="2000" b="1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Проектирование</a:t>
            </a:r>
          </a:p>
          <a:p>
            <a:pPr algn="ctr">
              <a:buFont typeface="Wingdings" pitchFamily="2" charset="2"/>
              <a:buChar char="ü"/>
            </a:pPr>
            <a:r>
              <a:rPr lang="ru-RU" sz="2000" b="1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Реализация</a:t>
            </a:r>
            <a:endParaRPr lang="en-US" sz="2000" dirty="0">
              <a:solidFill>
                <a:srgbClr val="080808"/>
              </a:solidFill>
              <a:cs typeface="Arial" charset="0"/>
            </a:endParaRPr>
          </a:p>
        </p:txBody>
      </p:sp>
      <p:pic>
        <p:nvPicPr>
          <p:cNvPr id="16" name="Picture 16" descr="light_shadow"/>
          <p:cNvPicPr>
            <a:picLocks noChangeAspect="1" noChangeArrowheads="1"/>
          </p:cNvPicPr>
          <p:nvPr/>
        </p:nvPicPr>
        <p:blipFill>
          <a:blip r:embed="rId3" cstate="print">
            <a:lum bright="-78000" contrast="-78000"/>
          </a:blip>
          <a:srcRect/>
          <a:stretch>
            <a:fillRect/>
          </a:stretch>
        </p:blipFill>
        <p:spPr bwMode="gray">
          <a:xfrm>
            <a:off x="6087194" y="5746452"/>
            <a:ext cx="1581150" cy="438150"/>
          </a:xfrm>
          <a:prstGeom prst="rect">
            <a:avLst/>
          </a:prstGeom>
          <a:noFill/>
        </p:spPr>
      </p:pic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5979368" y="4051002"/>
            <a:ext cx="1905000" cy="2438400"/>
            <a:chOff x="2304" y="2496"/>
            <a:chExt cx="1200" cy="1536"/>
          </a:xfrm>
        </p:grpSpPr>
        <p:pic>
          <p:nvPicPr>
            <p:cNvPr id="21" name="Picture 21" descr="circuler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14" y="2544"/>
              <a:ext cx="1182" cy="1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314" y="2544"/>
              <a:ext cx="1190" cy="11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pic>
          <p:nvPicPr>
            <p:cNvPr id="23" name="Picture 23" descr="light_shadow1"/>
            <p:cNvPicPr>
              <a:picLocks noChangeAspect="1" noChangeArrowheads="1"/>
            </p:cNvPicPr>
            <p:nvPr/>
          </p:nvPicPr>
          <p:blipFill>
            <a:blip r:embed="rId5" cstate="print"/>
            <a:srcRect t="14285"/>
            <a:stretch>
              <a:fillRect/>
            </a:stretch>
          </p:blipFill>
          <p:spPr bwMode="gray">
            <a:xfrm>
              <a:off x="2304" y="2496"/>
              <a:ext cx="871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" name="Group 24"/>
            <p:cNvGrpSpPr>
              <a:grpSpLocks/>
            </p:cNvGrpSpPr>
            <p:nvPr/>
          </p:nvGrpSpPr>
          <p:grpSpPr bwMode="auto">
            <a:xfrm rot="-3733502" flipH="1" flipV="1">
              <a:off x="2673" y="3381"/>
              <a:ext cx="1049" cy="253"/>
              <a:chOff x="2532" y="1051"/>
              <a:chExt cx="893" cy="246"/>
            </a:xfrm>
          </p:grpSpPr>
          <p:grpSp>
            <p:nvGrpSpPr>
              <p:cNvPr id="25" name="Group 2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1" name="AutoShape 2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" name="AutoShape 2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AutoShape 2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" name="AutoShape 2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26" name="Group 3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7" name="AutoShape 3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" name="AutoShape 3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" name="AutoShape 3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0" name="AutoShape 3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1111250" y="4051002"/>
            <a:ext cx="1905000" cy="2438400"/>
            <a:chOff x="2304" y="2496"/>
            <a:chExt cx="1200" cy="1536"/>
          </a:xfrm>
        </p:grpSpPr>
        <p:pic>
          <p:nvPicPr>
            <p:cNvPr id="36" name="Picture 36" descr="circuler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14" y="2544"/>
              <a:ext cx="1182" cy="1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14" y="2544"/>
              <a:ext cx="1190" cy="119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pic>
          <p:nvPicPr>
            <p:cNvPr id="38" name="Picture 38" descr="light_shadow1"/>
            <p:cNvPicPr>
              <a:picLocks noChangeAspect="1" noChangeArrowheads="1"/>
            </p:cNvPicPr>
            <p:nvPr/>
          </p:nvPicPr>
          <p:blipFill>
            <a:blip r:embed="rId5" cstate="print"/>
            <a:srcRect t="14285"/>
            <a:stretch>
              <a:fillRect/>
            </a:stretch>
          </p:blipFill>
          <p:spPr bwMode="gray">
            <a:xfrm>
              <a:off x="2304" y="2496"/>
              <a:ext cx="871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9" name="Group 39"/>
            <p:cNvGrpSpPr>
              <a:grpSpLocks/>
            </p:cNvGrpSpPr>
            <p:nvPr/>
          </p:nvGrpSpPr>
          <p:grpSpPr bwMode="auto">
            <a:xfrm rot="-3733502" flipH="1" flipV="1">
              <a:off x="2673" y="3381"/>
              <a:ext cx="1049" cy="253"/>
              <a:chOff x="2532" y="1051"/>
              <a:chExt cx="893" cy="246"/>
            </a:xfrm>
          </p:grpSpPr>
          <p:grpSp>
            <p:nvGrpSpPr>
              <p:cNvPr id="40" name="Group 4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6" name="AutoShape 4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7" name="AutoShape 4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8" name="AutoShape 4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9" name="AutoShape 4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41" name="Group 4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2" name="AutoShape 4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3" name="AutoShape 4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AutoShape 4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5" name="AutoShape 4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1289050" y="4793952"/>
            <a:ext cx="14922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ru-RU" sz="2000" b="1" dirty="0" smtClean="0"/>
              <a:t>ЭТАПЫ</a:t>
            </a:r>
            <a:endParaRPr lang="en-US" sz="2000" b="1" dirty="0">
              <a:solidFill>
                <a:srgbClr val="FEFEFE"/>
              </a:solidFill>
              <a:cs typeface="Arial" charset="0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6248102" y="4778077"/>
            <a:ext cx="14922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ru-RU" sz="2000" b="1" dirty="0" smtClean="0"/>
              <a:t>СТАДИИ</a:t>
            </a:r>
            <a:endParaRPr lang="en-US" sz="2000" b="1" dirty="0">
              <a:solidFill>
                <a:srgbClr val="FEFEFE"/>
              </a:solidFill>
              <a:cs typeface="Arial" charset="0"/>
            </a:endParaRPr>
          </a:p>
        </p:txBody>
      </p:sp>
      <p:sp>
        <p:nvSpPr>
          <p:cNvPr id="69" name="Rectangle 13"/>
          <p:cNvSpPr>
            <a:spLocks noChangeArrowheads="1"/>
          </p:cNvSpPr>
          <p:nvPr/>
        </p:nvSpPr>
        <p:spPr bwMode="black">
          <a:xfrm>
            <a:off x="5508104" y="1628800"/>
            <a:ext cx="2808311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>
              <a:buFont typeface="Wingdings" pitchFamily="2" charset="2"/>
              <a:buChar char="ü"/>
            </a:pPr>
            <a:r>
              <a:rPr lang="ru-RU" sz="2000" b="1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«Техническое задание» </a:t>
            </a:r>
            <a:endParaRPr lang="ru-RU" sz="800" b="1" dirty="0" smtClean="0"/>
          </a:p>
          <a:p>
            <a:pPr lvl="0" algn="ctr">
              <a:buFont typeface="Wingdings" pitchFamily="2" charset="2"/>
              <a:buChar char="ü"/>
            </a:pPr>
            <a:r>
              <a:rPr lang="ru-RU" sz="2000" b="1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«Эскизный проект»</a:t>
            </a:r>
            <a:endParaRPr lang="en-US" sz="2000" dirty="0">
              <a:solidFill>
                <a:srgbClr val="080808"/>
              </a:solidFill>
              <a:cs typeface="Arial" charset="0"/>
            </a:endParaRPr>
          </a:p>
          <a:p>
            <a:pPr algn="ctr">
              <a:buFont typeface="Wingdings" pitchFamily="2" charset="2"/>
              <a:buChar char="ü"/>
            </a:pPr>
            <a:r>
              <a:rPr lang="ru-RU" sz="2000" b="1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«Технический проект»</a:t>
            </a:r>
          </a:p>
          <a:p>
            <a:pPr algn="ctr">
              <a:buFont typeface="Wingdings" pitchFamily="2" charset="2"/>
              <a:buChar char="ü"/>
            </a:pPr>
            <a:r>
              <a:rPr lang="ru-RU" sz="2000" b="1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«Рабочий проект»</a:t>
            </a:r>
            <a:endParaRPr lang="en-US" sz="2000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76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D28E2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200">
              <a:solidFill>
                <a:srgbClr val="D28E28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843950"/>
            <a:ext cx="853244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Традиционно разработка также включала этап сопровождения (началу этого этапа соответствует стадия «Внедрение» по ГОСТ). </a:t>
            </a:r>
            <a:endParaRPr lang="ru-RU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ts val="2400"/>
              </a:spcBef>
            </a:pP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Однако по международному стандарту в соответствии с изменениями, произошедшими в индустрии разработки программного обеспечения, этот процесс теперь рассматривается отдельно.</a:t>
            </a:r>
            <a:endParaRPr lang="ru-RU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C9007F7-2771-498C-831C-DB31E75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22C03CF-8A73-41F5-94F7-412E8400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Методология подходит для больших или нацеленных на длительный жизненный цикл проектов, постоянно адаптируемых к условиям рынка. Соответственно, в процессе реализации требования изменяются.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19018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6732240" cy="1143000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/>
              <a:t>Популярная методология разработки программных средств MSF (Microsoft Solutions Framework) компании Microsoft предполагает разбиение жизненного цикла ПО на фазы: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pic>
        <p:nvPicPr>
          <p:cNvPr id="3074" name="Picture 2" descr="http://toros.inevm.ru/repository/%7bBD0102D7-5B95-4CED-A288-A41E83A6260A%7d/%7b7D46F1E5-290B-4167-8CE5-49D0426E891C%7d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253109" y="4771599"/>
            <a:ext cx="8639371" cy="160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428596" y="1788206"/>
            <a:ext cx="8229600" cy="2864930"/>
          </a:xfrm>
        </p:spPr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выработки </a:t>
            </a:r>
            <a:r>
              <a:rPr lang="ru-RU" sz="2000" dirty="0" smtClean="0"/>
              <a:t>концепции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планирования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разработки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стабилизации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внедрения</a:t>
            </a:r>
          </a:p>
          <a:p>
            <a:pPr>
              <a:buNone/>
            </a:pPr>
            <a:r>
              <a:rPr lang="ru-RU" sz="2000" dirty="0" smtClean="0"/>
              <a:t>Каждая фаза завершается контрольной точкой, называемой вехой – </a:t>
            </a:r>
            <a:r>
              <a:rPr lang="ru-RU" sz="2000" dirty="0" err="1" smtClean="0"/>
              <a:t>milestone</a:t>
            </a:r>
            <a:r>
              <a:rPr lang="ru-RU" sz="2000" dirty="0" smtClean="0"/>
              <a:t> . Название вех звучит примерно следующим образом: «Концепция утверждена», «План проекта утвержден».</a:t>
            </a:r>
          </a:p>
          <a:p>
            <a:endParaRPr lang="ru-RU" sz="2000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>
            <a:spLocks noGrp="1"/>
          </p:cNvSpPr>
          <p:nvPr>
            <p:ph type="sldNum" idx="12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369" name="Google Shape;369;p54"/>
          <p:cNvSpPr txBox="1">
            <a:spLocks noGrp="1"/>
          </p:cNvSpPr>
          <p:nvPr>
            <p:ph type="title"/>
          </p:nvPr>
        </p:nvSpPr>
        <p:spPr>
          <a:xfrm>
            <a:off x="304800" y="142852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/>
              <a:t>ПРОЦЕСС </a:t>
            </a:r>
            <a:r>
              <a:rPr lang="ru-RU" sz="3200" b="1" dirty="0" smtClean="0"/>
              <a:t>РАЗРАБОТКИ ПО</a:t>
            </a:r>
            <a:endParaRPr sz="3200" dirty="0"/>
          </a:p>
        </p:txBody>
      </p:sp>
      <p:sp>
        <p:nvSpPr>
          <p:cNvPr id="370" name="Google Shape;370;p54"/>
          <p:cNvSpPr/>
          <p:nvPr/>
        </p:nvSpPr>
        <p:spPr>
          <a:xfrm>
            <a:off x="71405" y="1719618"/>
            <a:ext cx="9036000" cy="134934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1" u="none" strike="noStrike" cap="none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Процесс разработки в соответствии со стандартом предусматривает действия и задачи, выполняемые разработчиком</a:t>
            </a:r>
            <a:endParaRPr sz="2000" b="1" i="0" u="none" strike="noStrike" cap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1" name="Google Shape;371;p54"/>
          <p:cNvSpPr/>
          <p:nvPr/>
        </p:nvSpPr>
        <p:spPr>
          <a:xfrm>
            <a:off x="71405" y="2318514"/>
            <a:ext cx="9036000" cy="1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endParaRPr sz="1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54"/>
          <p:cNvSpPr/>
          <p:nvPr/>
        </p:nvSpPr>
        <p:spPr>
          <a:xfrm>
            <a:off x="71405" y="3212976"/>
            <a:ext cx="9036000" cy="143682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1" u="none" strike="noStrike" cap="none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Процесс разработки охватывает работы по созданию программного обеспечения и его компонентов в соответствии с заданными </a:t>
            </a:r>
            <a:r>
              <a:rPr lang="ru-RU" sz="2000" b="1" i="1" u="none" strike="noStrike" cap="none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требованиями</a:t>
            </a:r>
            <a:endParaRPr sz="2000" b="1" i="0" u="none" strike="noStrike" cap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3" name="Google Shape;373;p54"/>
          <p:cNvSpPr/>
          <p:nvPr/>
        </p:nvSpPr>
        <p:spPr>
          <a:xfrm>
            <a:off x="71405" y="4812450"/>
            <a:ext cx="9036000" cy="164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Schoolbook"/>
              <a:buChar char="•"/>
            </a:pPr>
            <a:r>
              <a:rPr lang="ru-RU" sz="2000" b="0" i="1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включая:</a:t>
            </a:r>
            <a:endParaRPr sz="20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Schoolbook"/>
              <a:buChar char="•"/>
            </a:pPr>
            <a:r>
              <a:rPr lang="ru-RU" sz="2000" b="0" i="1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оформление проектной и эксплуатационной документации;</a:t>
            </a:r>
            <a:endParaRPr sz="20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Schoolbook"/>
              <a:buChar char="•"/>
            </a:pPr>
            <a:r>
              <a:rPr lang="ru-RU" sz="2000" b="0" i="1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подготовку материалов, необходимых для проверки работоспособности и соответствия качества программных продуктов; </a:t>
            </a:r>
            <a:endParaRPr sz="20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Schoolbook"/>
              <a:buChar char="•"/>
            </a:pPr>
            <a:r>
              <a:rPr lang="ru-RU" sz="2000" b="0" i="1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подготовку материалов, необходимых для обучения персонала; </a:t>
            </a:r>
            <a:endParaRPr sz="20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Schoolbook"/>
              <a:buChar char="•"/>
            </a:pPr>
            <a:r>
              <a:rPr lang="ru-RU" sz="2000" b="0" i="1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и т.д.</a:t>
            </a:r>
            <a:endParaRPr sz="20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>
            <a:spLocks noGrp="1"/>
          </p:cNvSpPr>
          <p:nvPr>
            <p:ph type="sldNum" idx="12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80" name="Google Shape;380;p55"/>
          <p:cNvSpPr txBox="1">
            <a:spLocks noGrp="1"/>
          </p:cNvSpPr>
          <p:nvPr>
            <p:ph type="title"/>
          </p:nvPr>
        </p:nvSpPr>
        <p:spPr>
          <a:xfrm>
            <a:off x="304800" y="142852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/>
              <a:t>ДЕЙСТВИЯ В ПРОЦЕССЕ РАЗРАБОТКИ </a:t>
            </a:r>
            <a:br>
              <a:rPr lang="ru-RU" sz="2000" b="1" dirty="0"/>
            </a:br>
            <a:r>
              <a:rPr lang="ru-RU" sz="2000" b="1" dirty="0"/>
              <a:t>( </a:t>
            </a:r>
            <a:r>
              <a:rPr lang="ru-RU" sz="2000" b="1" cap="none" dirty="0"/>
              <a:t>по стандарту </a:t>
            </a:r>
            <a:r>
              <a:rPr lang="ru-RU" sz="2000" b="1" dirty="0"/>
              <a:t>)</a:t>
            </a:r>
            <a:endParaRPr sz="2000" dirty="0"/>
          </a:p>
        </p:txBody>
      </p:sp>
      <p:sp>
        <p:nvSpPr>
          <p:cNvPr id="381" name="Google Shape;381;p55"/>
          <p:cNvSpPr/>
          <p:nvPr/>
        </p:nvSpPr>
        <p:spPr>
          <a:xfrm>
            <a:off x="107504" y="1071546"/>
            <a:ext cx="4974466" cy="5969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☞	</a:t>
            </a:r>
            <a:r>
              <a:rPr lang="ru-RU" sz="18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подготовительная работа</a:t>
            </a:r>
            <a:endParaRPr sz="1800" b="1" i="0" u="none" strike="noStrike" cap="none" dirty="0">
              <a:solidFill>
                <a:schemeClr val="tx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2" name="Google Shape;382;p55"/>
          <p:cNvSpPr/>
          <p:nvPr/>
        </p:nvSpPr>
        <p:spPr>
          <a:xfrm>
            <a:off x="2102172" y="1758022"/>
            <a:ext cx="4974466" cy="59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модели жизненного цикла, стандартов, методов и средств разработки, а также составление плана работ</a:t>
            </a:r>
            <a:endParaRPr sz="24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55"/>
          <p:cNvSpPr/>
          <p:nvPr/>
        </p:nvSpPr>
        <p:spPr>
          <a:xfrm>
            <a:off x="107504" y="2976080"/>
            <a:ext cx="4974466" cy="5969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☞	</a:t>
            </a:r>
            <a:r>
              <a:rPr lang="ru-RU" sz="18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анализ требований к системе</a:t>
            </a:r>
            <a:endParaRPr sz="1800" b="1" i="0" u="none" strike="noStrike" cap="none" dirty="0">
              <a:solidFill>
                <a:schemeClr val="tx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4" name="Google Shape;384;p55"/>
          <p:cNvSpPr/>
          <p:nvPr/>
        </p:nvSpPr>
        <p:spPr>
          <a:xfrm>
            <a:off x="2102172" y="3665128"/>
            <a:ext cx="4974466" cy="59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её функциональных возможностей, пользовательских требований, требований к надёжности и безопасности, требований к внешним интерфейсам и т.д.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>
            <a:spLocks noGrp="1"/>
          </p:cNvSpPr>
          <p:nvPr>
            <p:ph type="sldNum" idx="12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380" name="Google Shape;380;p55"/>
          <p:cNvSpPr txBox="1">
            <a:spLocks noGrp="1"/>
          </p:cNvSpPr>
          <p:nvPr>
            <p:ph type="title"/>
          </p:nvPr>
        </p:nvSpPr>
        <p:spPr>
          <a:xfrm>
            <a:off x="304800" y="142852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/>
              <a:t>ДЕЙСТВИЯ В ПРОЦЕССЕ РАЗРАБОТКИ </a:t>
            </a:r>
            <a:br>
              <a:rPr lang="ru-RU" sz="2000" b="1" dirty="0"/>
            </a:br>
            <a:r>
              <a:rPr lang="ru-RU" sz="2000" b="1" dirty="0"/>
              <a:t>( </a:t>
            </a:r>
            <a:r>
              <a:rPr lang="ru-RU" sz="2000" b="1" cap="none" dirty="0"/>
              <a:t>по стандарту </a:t>
            </a:r>
            <a:r>
              <a:rPr lang="ru-RU" sz="2000" b="1" dirty="0"/>
              <a:t>)</a:t>
            </a:r>
            <a:endParaRPr sz="2000" dirty="0"/>
          </a:p>
        </p:txBody>
      </p:sp>
      <p:sp>
        <p:nvSpPr>
          <p:cNvPr id="385" name="Google Shape;385;p55"/>
          <p:cNvSpPr/>
          <p:nvPr/>
        </p:nvSpPr>
        <p:spPr>
          <a:xfrm>
            <a:off x="179512" y="1137624"/>
            <a:ext cx="4974466" cy="5969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☞	</a:t>
            </a:r>
            <a:r>
              <a:rPr lang="ru-RU" sz="18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проектирование архитектуры системы</a:t>
            </a:r>
            <a:endParaRPr sz="1800" b="1" i="0" u="none" strike="noStrike" cap="none" dirty="0">
              <a:solidFill>
                <a:schemeClr val="tx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6" name="Google Shape;386;p55"/>
          <p:cNvSpPr/>
          <p:nvPr/>
        </p:nvSpPr>
        <p:spPr>
          <a:xfrm>
            <a:off x="2102172" y="1891132"/>
            <a:ext cx="4974466" cy="88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состава необходимого оборудования, программного обеспечения и операций, выполняемых обслуживающим персоналом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87" name="Google Shape;387;p55"/>
          <p:cNvSpPr/>
          <p:nvPr/>
        </p:nvSpPr>
        <p:spPr>
          <a:xfrm>
            <a:off x="251520" y="3356992"/>
            <a:ext cx="4974466" cy="5969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☞	</a:t>
            </a:r>
            <a:r>
              <a:rPr lang="ru-RU" sz="18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анализ требований к программному обеспечению</a:t>
            </a:r>
            <a:endParaRPr sz="1800" b="1" i="1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55"/>
          <p:cNvSpPr/>
          <p:nvPr/>
        </p:nvSpPr>
        <p:spPr>
          <a:xfrm>
            <a:off x="467544" y="4111451"/>
            <a:ext cx="8424936" cy="196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функциональных возможностей, включая характеристики производительности, среды функционирования компонентов, внешних интерфейсов, спецификаций надёжности и безопасности, эргономических требований, требований к используемым данным, установке, приёмке, пользовательской документации, эксплуатации и сопровождению</a:t>
            </a:r>
            <a:endParaRPr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9147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>
            <a:spLocks noGrp="1"/>
          </p:cNvSpPr>
          <p:nvPr>
            <p:ph type="sldNum" idx="12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395" name="Google Shape;395;p56"/>
          <p:cNvSpPr txBox="1">
            <a:spLocks noGrp="1"/>
          </p:cNvSpPr>
          <p:nvPr>
            <p:ph type="title"/>
          </p:nvPr>
        </p:nvSpPr>
        <p:spPr>
          <a:xfrm>
            <a:off x="304800" y="142852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/>
              <a:t>ДЕЙСТВИЯ В ПРОЦЕССЕ РАЗРАБОТКИ </a:t>
            </a:r>
            <a:br>
              <a:rPr lang="ru-RU" sz="2000" b="1" dirty="0"/>
            </a:br>
            <a:r>
              <a:rPr lang="ru-RU" sz="2000" b="1" dirty="0"/>
              <a:t>( </a:t>
            </a:r>
            <a:r>
              <a:rPr lang="ru-RU" sz="2000" b="1" cap="none" dirty="0"/>
              <a:t>по стандарту </a:t>
            </a:r>
            <a:r>
              <a:rPr lang="ru-RU" sz="2000" b="1" dirty="0"/>
              <a:t>)</a:t>
            </a:r>
            <a:endParaRPr sz="2000" dirty="0"/>
          </a:p>
        </p:txBody>
      </p:sp>
      <p:sp>
        <p:nvSpPr>
          <p:cNvPr id="396" name="Google Shape;396;p56"/>
          <p:cNvSpPr/>
          <p:nvPr/>
        </p:nvSpPr>
        <p:spPr>
          <a:xfrm>
            <a:off x="107504" y="1071546"/>
            <a:ext cx="4974466" cy="5969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☞	</a:t>
            </a:r>
            <a:r>
              <a:rPr lang="ru-RU" sz="18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проектирование архитектуры программного обеспечения</a:t>
            </a:r>
            <a:endParaRPr sz="1800" b="1" i="0" u="none" strike="noStrike" cap="none" dirty="0">
              <a:solidFill>
                <a:schemeClr val="tx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7" name="Google Shape;397;p56"/>
          <p:cNvSpPr/>
          <p:nvPr/>
        </p:nvSpPr>
        <p:spPr>
          <a:xfrm>
            <a:off x="251520" y="1844824"/>
            <a:ext cx="8640960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структуры программного обеспечения, документирование интерфейсов его компонентов, разработку предварительной версии пользовательской документации, а также требований к тестам и плана интеграции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98" name="Google Shape;398;p56"/>
          <p:cNvSpPr/>
          <p:nvPr/>
        </p:nvSpPr>
        <p:spPr>
          <a:xfrm>
            <a:off x="179512" y="3264112"/>
            <a:ext cx="4974466" cy="5969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☞	</a:t>
            </a:r>
            <a:r>
              <a:rPr lang="ru-RU" sz="18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детальное проектирование программного обеспечения</a:t>
            </a:r>
            <a:endParaRPr sz="1800" b="1" i="0" u="none" strike="noStrike" cap="none" dirty="0">
              <a:solidFill>
                <a:schemeClr val="tx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9" name="Google Shape;399;p56"/>
          <p:cNvSpPr/>
          <p:nvPr/>
        </p:nvSpPr>
        <p:spPr>
          <a:xfrm>
            <a:off x="395536" y="4125177"/>
            <a:ext cx="8496944" cy="254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подробное описание компонентов программного обеспечения и интерфейсов между ними, обновление пользовательской документации, разработка и документирование требований к тестам и плана тестирования компонентов программного обеспечения, обновление плана интеграции компонентов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>
            <a:spLocks noGrp="1"/>
          </p:cNvSpPr>
          <p:nvPr>
            <p:ph type="sldNum" idx="12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395" name="Google Shape;395;p56"/>
          <p:cNvSpPr txBox="1">
            <a:spLocks noGrp="1"/>
          </p:cNvSpPr>
          <p:nvPr>
            <p:ph type="title"/>
          </p:nvPr>
        </p:nvSpPr>
        <p:spPr>
          <a:xfrm>
            <a:off x="304800" y="142852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/>
              <a:t>ДЕЙСТВИЯ В ПРОЦЕССЕ РАЗРАБОТКИ </a:t>
            </a:r>
            <a:br>
              <a:rPr lang="ru-RU" sz="2000" b="1" dirty="0"/>
            </a:br>
            <a:r>
              <a:rPr lang="ru-RU" sz="2000" b="1" dirty="0"/>
              <a:t>( </a:t>
            </a:r>
            <a:r>
              <a:rPr lang="ru-RU" sz="2000" b="1" cap="none" dirty="0"/>
              <a:t>по стандарту </a:t>
            </a:r>
            <a:r>
              <a:rPr lang="ru-RU" sz="2000" b="1" dirty="0"/>
              <a:t>)</a:t>
            </a:r>
            <a:endParaRPr sz="2000" dirty="0"/>
          </a:p>
        </p:txBody>
      </p:sp>
      <p:sp>
        <p:nvSpPr>
          <p:cNvPr id="400" name="Google Shape;400;p56"/>
          <p:cNvSpPr/>
          <p:nvPr/>
        </p:nvSpPr>
        <p:spPr>
          <a:xfrm>
            <a:off x="179512" y="1228159"/>
            <a:ext cx="4974466" cy="5969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☞	</a:t>
            </a:r>
            <a:r>
              <a:rPr lang="ru-RU" sz="18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кодирование и тестирование программного обеспечения</a:t>
            </a:r>
            <a:endParaRPr sz="1800" b="1" i="1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56"/>
          <p:cNvSpPr/>
          <p:nvPr/>
        </p:nvSpPr>
        <p:spPr>
          <a:xfrm>
            <a:off x="251520" y="1914635"/>
            <a:ext cx="8712968" cy="59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и документирование каждого компонента, а также совокупности тестовых процедур и данных для их тестирования, тестирование компонентов, обновление пользовательской документации, обновление плана интеграции программного обеспечения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02" name="Google Shape;402;p56"/>
          <p:cNvSpPr/>
          <p:nvPr/>
        </p:nvSpPr>
        <p:spPr>
          <a:xfrm>
            <a:off x="179512" y="3408128"/>
            <a:ext cx="4974466" cy="5969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☞	</a:t>
            </a:r>
            <a:r>
              <a:rPr lang="ru-RU" sz="18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интеграция программного обеспечения</a:t>
            </a:r>
            <a:endParaRPr sz="1800" b="1" i="1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56"/>
          <p:cNvSpPr/>
          <p:nvPr/>
        </p:nvSpPr>
        <p:spPr>
          <a:xfrm>
            <a:off x="323528" y="4165772"/>
            <a:ext cx="8568952" cy="22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сборка программных компонентов в соответствии с планом интеграции и тестирование программного обеспечения на соответствие квалификационным требованиям, представляющих собой набор критериев или условий, которые необходимо выполнить, чтобы квалифицировать программный продукт, как соответствующий своим спецификациям и готовый к использованию в заданных условиях эксплуатации</a:t>
            </a:r>
            <a:endParaRPr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0244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 txBox="1">
            <a:spLocks noGrp="1"/>
          </p:cNvSpPr>
          <p:nvPr>
            <p:ph type="sldNum" idx="12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410" name="Google Shape;410;p57"/>
          <p:cNvSpPr txBox="1">
            <a:spLocks noGrp="1"/>
          </p:cNvSpPr>
          <p:nvPr>
            <p:ph type="title"/>
          </p:nvPr>
        </p:nvSpPr>
        <p:spPr>
          <a:xfrm>
            <a:off x="304800" y="142852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/>
              <a:t>ДЕЙСТВИЯ В ПРОЦЕССЕ РАЗРАБОТКИ </a:t>
            </a:r>
            <a:br>
              <a:rPr lang="ru-RU" sz="2000" b="1" dirty="0"/>
            </a:br>
            <a:r>
              <a:rPr lang="ru-RU" sz="2000" b="1" dirty="0"/>
              <a:t>( </a:t>
            </a:r>
            <a:r>
              <a:rPr lang="ru-RU" sz="2000" b="1" cap="none" dirty="0"/>
              <a:t>по стандарту </a:t>
            </a:r>
            <a:r>
              <a:rPr lang="ru-RU" sz="2000" b="1" dirty="0"/>
              <a:t>)</a:t>
            </a:r>
            <a:endParaRPr sz="2000" dirty="0"/>
          </a:p>
        </p:txBody>
      </p:sp>
      <p:sp>
        <p:nvSpPr>
          <p:cNvPr id="411" name="Google Shape;411;p57"/>
          <p:cNvSpPr/>
          <p:nvPr/>
        </p:nvSpPr>
        <p:spPr>
          <a:xfrm>
            <a:off x="179512" y="1071547"/>
            <a:ext cx="5377759" cy="4759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☞	</a:t>
            </a:r>
            <a:r>
              <a:rPr lang="ru-RU" sz="18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квалификационное тестирование программного обеспечения </a:t>
            </a:r>
            <a:endParaRPr sz="1800" b="1" i="0" u="none" strike="noStrike" cap="none" dirty="0">
              <a:solidFill>
                <a:schemeClr val="tx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2" name="Google Shape;412;p57"/>
          <p:cNvSpPr/>
          <p:nvPr/>
        </p:nvSpPr>
        <p:spPr>
          <a:xfrm>
            <a:off x="251520" y="1618913"/>
            <a:ext cx="8640960" cy="145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программного обеспечения в присутствии заказчика для демонстрации его соответствия требованиям и готовности к эксплуатации; </a:t>
            </a:r>
            <a:endParaRPr sz="2400" dirty="0">
              <a:solidFill>
                <a:schemeClr val="bg1"/>
              </a:solidFill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этом проверяются также готовность и полнота технической и пользовательской документации.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3" name="Google Shape;413;p57"/>
          <p:cNvSpPr/>
          <p:nvPr/>
        </p:nvSpPr>
        <p:spPr>
          <a:xfrm>
            <a:off x="251520" y="3410996"/>
            <a:ext cx="5377758" cy="4759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☞	</a:t>
            </a:r>
            <a:r>
              <a:rPr lang="ru-RU" sz="18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интеграция системы</a:t>
            </a:r>
            <a:endParaRPr sz="1800" b="1" i="0" u="none" strike="noStrike" cap="none" dirty="0">
              <a:solidFill>
                <a:schemeClr val="tx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4" name="Google Shape;414;p57"/>
          <p:cNvSpPr/>
          <p:nvPr/>
        </p:nvSpPr>
        <p:spPr>
          <a:xfrm>
            <a:off x="251520" y="4045054"/>
            <a:ext cx="8640960" cy="47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сборка всех компонентов системы, включая программное обеспечение и оборудование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5" name="Google Shape;415;p57"/>
          <p:cNvSpPr/>
          <p:nvPr/>
        </p:nvSpPr>
        <p:spPr>
          <a:xfrm>
            <a:off x="251520" y="4884022"/>
            <a:ext cx="5549774" cy="4759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☞	</a:t>
            </a:r>
            <a:r>
              <a:rPr lang="ru-RU" sz="18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квалификационное тестирование системы</a:t>
            </a:r>
            <a:endParaRPr sz="1800" b="1" i="1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57"/>
          <p:cNvSpPr/>
          <p:nvPr/>
        </p:nvSpPr>
        <p:spPr>
          <a:xfrm>
            <a:off x="251520" y="5610016"/>
            <a:ext cx="8640959" cy="47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24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системы на соответствие требованиям к ней</a:t>
            </a:r>
            <a:r>
              <a:rPr lang="ru-RU" sz="2400" b="0" i="1" u="none" strike="noStrike" cap="none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4485fe74a0da48734ef1aaad617fbe6b767b"/>
</p:tagLst>
</file>

<file path=ppt/theme/theme1.xml><?xml version="1.0" encoding="utf-8"?>
<a:theme xmlns:a="http://schemas.openxmlformats.org/drawingml/2006/main" name="Тема Office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627</Words>
  <Application>Microsoft Office PowerPoint</Application>
  <PresentationFormat>Экран (4:3)</PresentationFormat>
  <Paragraphs>88</Paragraphs>
  <Slides>13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Современная Методология Разработка ПО</vt:lpstr>
      <vt:lpstr>Методология</vt:lpstr>
      <vt:lpstr>Популярная методология разработки программных средств MSF (Microsoft Solutions Framework) компании Microsoft предполагает разбиение жизненного цикла ПО на фазы: </vt:lpstr>
      <vt:lpstr>ПРОЦЕСС РАЗРАБОТКИ ПО</vt:lpstr>
      <vt:lpstr>ДЕЙСТВИЯ В ПРОЦЕССЕ РАЗРАБОТКИ  ( по стандарту )</vt:lpstr>
      <vt:lpstr>ДЕЙСТВИЯ В ПРОЦЕССЕ РАЗРАБОТКИ  ( по стандарту )</vt:lpstr>
      <vt:lpstr>ДЕЙСТВИЯ В ПРОЦЕССЕ РАЗРАБОТКИ  ( по стандарту )</vt:lpstr>
      <vt:lpstr>ДЕЙСТВИЯ В ПРОЦЕССЕ РАЗРАБОТКИ  ( по стандарту )</vt:lpstr>
      <vt:lpstr>ДЕЙСТВИЯ В ПРОЦЕССЕ РАЗРАБОТКИ  ( по стандарту )</vt:lpstr>
      <vt:lpstr>ДЕЙСТВИЯ В ПРОЦЕССЕ РАЗРАБОТКИ  ( по стандарту )</vt:lpstr>
      <vt:lpstr>ЭТАПЫ РАЗРАБОТКИ ПО</vt:lpstr>
      <vt:lpstr>Этапы и стадии разработки ПО</vt:lpstr>
      <vt:lpstr>Слайд 13</vt:lpstr>
    </vt:vector>
  </TitlesOfParts>
  <Company>http://presentation-creation.ru/</Company>
  <LinksUpToDate>false</LinksUpToDate>
  <SharedDoc>false</SharedDoc>
  <HyperlinkBase>http://presentation-creation.ru/powerpoint-templates.html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презентации "Интернет для бизнеса"</dc:title>
  <dc:creator>obstinate</dc:creator>
  <cp:keywords>шаблон презентации, шаблон для презентации</cp:keywords>
  <dc:description>Шаблон презентации с сайта http://presentation-creation.ru</dc:description>
  <cp:lastModifiedBy>Андрей</cp:lastModifiedBy>
  <cp:revision>12</cp:revision>
  <dcterms:created xsi:type="dcterms:W3CDTF">2017-12-25T06:18:05Z</dcterms:created>
  <dcterms:modified xsi:type="dcterms:W3CDTF">2023-01-18T17:10:38Z</dcterms:modified>
</cp:coreProperties>
</file>