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8" r:id="rId4"/>
    <p:sldId id="269" r:id="rId5"/>
    <p:sldId id="262" r:id="rId6"/>
    <p:sldId id="257" r:id="rId7"/>
    <p:sldId id="272" r:id="rId8"/>
    <p:sldId id="266" r:id="rId9"/>
    <p:sldId id="273" r:id="rId10"/>
    <p:sldId id="274" r:id="rId11"/>
    <p:sldId id="275" r:id="rId12"/>
    <p:sldId id="259" r:id="rId13"/>
  </p:sldIdLst>
  <p:sldSz cx="12192000" cy="6858000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 useTimings="0">
    <p:present/>
    <p:sldAll/>
    <p:penClr>
      <a:srgbClr val="FF0000"/>
    </p:penClr>
  </p:showPr>
  <p:clrMru>
    <a:srgbClr val="461E64"/>
    <a:srgbClr val="E9F3FD"/>
    <a:srgbClr val="FF99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3" autoAdjust="0"/>
    <p:restoredTop sz="94707" autoAdjust="0"/>
  </p:normalViewPr>
  <p:slideViewPr>
    <p:cSldViewPr snapToGrid="0">
      <p:cViewPr varScale="1">
        <p:scale>
          <a:sx n="65" d="100"/>
          <a:sy n="65" d="100"/>
        </p:scale>
        <p:origin x="-900" y="-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лилиния: фигура 10">
            <a:extLst>
              <a:ext uri="{FF2B5EF4-FFF2-40B4-BE49-F238E27FC236}"/>
            </a:extLst>
          </p:cNvPr>
          <p:cNvSpPr/>
          <p:nvPr userDrawn="1"/>
        </p:nvSpPr>
        <p:spPr>
          <a:xfrm rot="10800000">
            <a:off x="180975" y="60325"/>
            <a:ext cx="7083425" cy="6919913"/>
          </a:xfrm>
          <a:custGeom>
            <a:avLst/>
            <a:gdLst>
              <a:gd name="connsiteX0" fmla="*/ 3291840 w 7604760"/>
              <a:gd name="connsiteY0" fmla="*/ 6888480 h 6918960"/>
              <a:gd name="connsiteX1" fmla="*/ 0 w 7604760"/>
              <a:gd name="connsiteY1" fmla="*/ 0 h 6918960"/>
              <a:gd name="connsiteX2" fmla="*/ 7589520 w 7604760"/>
              <a:gd name="connsiteY2" fmla="*/ 0 h 6918960"/>
              <a:gd name="connsiteX3" fmla="*/ 7604760 w 7604760"/>
              <a:gd name="connsiteY3" fmla="*/ 6918960 h 6918960"/>
              <a:gd name="connsiteX4" fmla="*/ 3291840 w 7604760"/>
              <a:gd name="connsiteY4" fmla="*/ 6888480 h 6918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4760" h="6918960">
                <a:moveTo>
                  <a:pt x="3291840" y="6888480"/>
                </a:moveTo>
                <a:lnTo>
                  <a:pt x="0" y="0"/>
                </a:lnTo>
                <a:lnTo>
                  <a:pt x="7589520" y="0"/>
                </a:lnTo>
                <a:lnTo>
                  <a:pt x="7604760" y="6918960"/>
                </a:lnTo>
                <a:lnTo>
                  <a:pt x="3291840" y="6888480"/>
                </a:lnTo>
                <a:close/>
              </a:path>
            </a:pathLst>
          </a:custGeom>
          <a:solidFill>
            <a:srgbClr val="E9F3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5" name="Полилиния: фигура 9">
            <a:extLst>
              <a:ext uri="{FF2B5EF4-FFF2-40B4-BE49-F238E27FC236}"/>
            </a:extLst>
          </p:cNvPr>
          <p:cNvSpPr/>
          <p:nvPr userDrawn="1"/>
        </p:nvSpPr>
        <p:spPr>
          <a:xfrm rot="10800000">
            <a:off x="0" y="-68263"/>
            <a:ext cx="7102475" cy="6918326"/>
          </a:xfrm>
          <a:custGeom>
            <a:avLst/>
            <a:gdLst>
              <a:gd name="connsiteX0" fmla="*/ 3291840 w 7604760"/>
              <a:gd name="connsiteY0" fmla="*/ 6888480 h 6918960"/>
              <a:gd name="connsiteX1" fmla="*/ 0 w 7604760"/>
              <a:gd name="connsiteY1" fmla="*/ 0 h 6918960"/>
              <a:gd name="connsiteX2" fmla="*/ 7589520 w 7604760"/>
              <a:gd name="connsiteY2" fmla="*/ 0 h 6918960"/>
              <a:gd name="connsiteX3" fmla="*/ 7604760 w 7604760"/>
              <a:gd name="connsiteY3" fmla="*/ 6918960 h 6918960"/>
              <a:gd name="connsiteX4" fmla="*/ 3291840 w 7604760"/>
              <a:gd name="connsiteY4" fmla="*/ 6888480 h 6918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4760" h="6918960">
                <a:moveTo>
                  <a:pt x="3291840" y="6888480"/>
                </a:moveTo>
                <a:lnTo>
                  <a:pt x="0" y="0"/>
                </a:lnTo>
                <a:lnTo>
                  <a:pt x="7589520" y="0"/>
                </a:lnTo>
                <a:lnTo>
                  <a:pt x="7604760" y="6918960"/>
                </a:lnTo>
                <a:lnTo>
                  <a:pt x="3291840" y="688848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pic>
        <p:nvPicPr>
          <p:cNvPr id="6" name="Рисунок 9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0" y="1073150"/>
            <a:ext cx="7527925" cy="5776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Заголовок 1">
            <a:extLst>
              <a:ext uri="{FF2B5EF4-FFF2-40B4-BE49-F238E27FC236}"/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507" y="2158922"/>
            <a:ext cx="5643013" cy="2387600"/>
          </a:xfrm>
        </p:spPr>
        <p:txBody>
          <a:bodyPr anchor="b"/>
          <a:lstStyle>
            <a:lvl1pPr algn="ctr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/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1660" y="4597877"/>
            <a:ext cx="6234546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Образец подзаголовка</a:t>
            </a:r>
          </a:p>
        </p:txBody>
      </p:sp>
      <p:sp>
        <p:nvSpPr>
          <p:cNvPr id="7" name="Дата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5F9E50-112A-4E98-913B-71B3B1B0A73B}" type="datetimeFigureOut">
              <a:rPr lang="ru-RU"/>
              <a:pPr>
                <a:defRPr/>
              </a:pPr>
              <a:t>18.01.2023</a:t>
            </a:fld>
            <a:endParaRPr lang="ru-RU"/>
          </a:p>
        </p:txBody>
      </p:sp>
      <p:sp>
        <p:nvSpPr>
          <p:cNvPr id="8" name="Нижний колонтитул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0AF756-4C2B-41C1-B887-6DEBA252CB9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/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accent3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9" name="Текст 8">
            <a:extLst>
              <a:ext uri="{FF2B5EF4-FFF2-40B4-BE49-F238E27FC236}"/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200" y="1920875"/>
            <a:ext cx="10515600" cy="1004888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  <a:lvl2pPr>
              <a:defRPr>
                <a:solidFill>
                  <a:schemeClr val="accent3"/>
                </a:solidFill>
              </a:defRPr>
            </a:lvl2pPr>
            <a:lvl3pPr>
              <a:defRPr>
                <a:solidFill>
                  <a:schemeClr val="accent3"/>
                </a:solidFill>
              </a:defRPr>
            </a:lvl3pPr>
            <a:lvl4pPr>
              <a:defRPr>
                <a:solidFill>
                  <a:schemeClr val="accent3"/>
                </a:solidFill>
              </a:defRPr>
            </a:lvl4pPr>
            <a:lvl5pPr>
              <a:defRPr>
                <a:solidFill>
                  <a:schemeClr val="accent3"/>
                </a:solidFill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1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pPr>
              <a:defRPr/>
            </a:pPr>
            <a:fld id="{8513D0A7-3C2A-404C-8307-3DCA7F18A0C6}" type="datetimeFigureOut">
              <a:rPr lang="ru-RU"/>
              <a:pPr>
                <a:defRPr/>
              </a:pPr>
              <a:t>18.01.2023</a:t>
            </a:fld>
            <a:endParaRPr lang="ru-RU"/>
          </a:p>
        </p:txBody>
      </p:sp>
      <p:sp>
        <p:nvSpPr>
          <p:cNvPr id="5" name="Нижний колонтитул 2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3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pPr>
              <a:defRPr/>
            </a:pPr>
            <a:fld id="{3244C782-7F96-4536-A798-D654BF0365A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Рисунок 5">
            <a:extLst>
              <a:ext uri="{FF2B5EF4-FFF2-40B4-BE49-F238E27FC236}"/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8200" y="3185160"/>
            <a:ext cx="10515600" cy="2743041"/>
          </a:xfrm>
        </p:spPr>
        <p:txBody>
          <a:bodyPr rtlCol="0">
            <a:normAutofit/>
          </a:bodyPr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pPr lvl="0"/>
            <a:endParaRPr lang="ru-RU" noProof="0"/>
          </a:p>
        </p:txBody>
      </p:sp>
      <p:sp>
        <p:nvSpPr>
          <p:cNvPr id="7" name="Заголовок 6">
            <a:extLst>
              <a:ext uri="{FF2B5EF4-FFF2-40B4-BE49-F238E27FC236}"/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accent3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9" name="Текст 8">
            <a:extLst>
              <a:ext uri="{FF2B5EF4-FFF2-40B4-BE49-F238E27FC236}"/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200" y="1920875"/>
            <a:ext cx="10515600" cy="10048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Дата 1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pPr>
              <a:defRPr/>
            </a:pPr>
            <a:fld id="{7FFF8FE7-4D07-481C-A416-46852BA9D20A}" type="datetimeFigureOut">
              <a:rPr lang="ru-RU"/>
              <a:pPr>
                <a:defRPr/>
              </a:pPr>
              <a:t>18.01.2023</a:t>
            </a:fld>
            <a:endParaRPr lang="ru-RU"/>
          </a:p>
        </p:txBody>
      </p:sp>
      <p:sp>
        <p:nvSpPr>
          <p:cNvPr id="8" name="Нижний колонтитул 2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" name="Номер слайда 3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pPr>
              <a:defRPr/>
            </a:pPr>
            <a:fld id="{D4B0DB3B-EED9-4E06-BF0D-D0FA40C8E50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/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/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/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6C305C-CED1-4905-B447-0745EF18F576}" type="datetimeFigureOut">
              <a:rPr lang="ru-RU"/>
              <a:pPr>
                <a:defRPr/>
              </a:pPr>
              <a:t>18.01.2023</a:t>
            </a:fld>
            <a:endParaRPr lang="ru-RU"/>
          </a:p>
        </p:txBody>
      </p:sp>
      <p:sp>
        <p:nvSpPr>
          <p:cNvPr id="6" name="Нижний колонтитул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5DBEF4-68FE-4ED9-815A-F553067B5E5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/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/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>
            <a:extLst>
              <a:ext uri="{FF2B5EF4-FFF2-40B4-BE49-F238E27FC236}"/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C9FC82-35EF-45B2-B460-02BE6598F8AC}" type="datetimeFigureOut">
              <a:rPr lang="ru-RU"/>
              <a:pPr>
                <a:defRPr/>
              </a:pPr>
              <a:t>18.01.2023</a:t>
            </a:fld>
            <a:endParaRPr lang="ru-RU"/>
          </a:p>
        </p:txBody>
      </p:sp>
      <p:sp>
        <p:nvSpPr>
          <p:cNvPr id="6" name="Нижний колонтитул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CE3F39-FE94-40F8-BCBD-AFE8D3C59DB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/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/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E6F427-383D-411B-AD3F-811CDBABE97C}" type="datetimeFigureOut">
              <a:rPr lang="ru-RU"/>
              <a:pPr>
                <a:defRPr/>
              </a:pPr>
              <a:t>18.01.2023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901C1A-BBEA-4430-9C03-6D2E32D4A53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 spd="med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/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/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6AB778-6373-4354-A0DC-C7F63A180F73}" type="datetimeFigureOut">
              <a:rPr lang="ru-RU"/>
              <a:pPr>
                <a:defRPr/>
              </a:pPr>
              <a:t>18.01.2023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613B89-FAEC-4833-B2AB-2E6D624E9C9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/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770120" cy="1325563"/>
          </a:xfrm>
        </p:spPr>
        <p:txBody>
          <a:bodyPr/>
          <a:lstStyle>
            <a:lvl1pPr>
              <a:defRPr b="1">
                <a:solidFill>
                  <a:schemeClr val="accent3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/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70120" cy="4351338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  <a:lvl2pPr>
              <a:defRPr>
                <a:solidFill>
                  <a:schemeClr val="accent3"/>
                </a:solidFill>
              </a:defRPr>
            </a:lvl2pPr>
            <a:lvl3pPr>
              <a:defRPr>
                <a:solidFill>
                  <a:schemeClr val="accent3"/>
                </a:solidFill>
              </a:defRPr>
            </a:lvl3pPr>
            <a:lvl4pPr>
              <a:defRPr>
                <a:solidFill>
                  <a:schemeClr val="accent3"/>
                </a:solidFill>
              </a:defRPr>
            </a:lvl4pPr>
            <a:lvl5pPr>
              <a:defRPr>
                <a:solidFill>
                  <a:schemeClr val="accent3"/>
                </a:solidFill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8" name="Рисунок 7">
            <a:extLst>
              <a:ext uri="{FF2B5EF4-FFF2-40B4-BE49-F238E27FC236}"/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765926" y="365125"/>
            <a:ext cx="4770437" cy="5991225"/>
          </a:xfrm>
        </p:spPr>
        <p:txBody>
          <a:bodyPr rtlCol="0">
            <a:normAutofit/>
          </a:bodyPr>
          <a:lstStyle/>
          <a:p>
            <a:pPr lvl="0"/>
            <a:endParaRPr lang="ru-RU" noProof="0"/>
          </a:p>
        </p:txBody>
      </p:sp>
      <p:sp>
        <p:nvSpPr>
          <p:cNvPr id="5" name="Дата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B58099-AAA9-4FCD-8A32-9951C4D7FCA3}" type="datetimeFigureOut">
              <a:rPr lang="ru-RU"/>
              <a:pPr>
                <a:defRPr/>
              </a:pPr>
              <a:t>18.01.2023</a:t>
            </a:fld>
            <a:endParaRPr lang="ru-RU"/>
          </a:p>
        </p:txBody>
      </p:sp>
      <p:sp>
        <p:nvSpPr>
          <p:cNvPr id="6" name="Нижний колонтитул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53BCD5-FB24-4CD2-AA8A-EEE679AD291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/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accent3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7" name="Текст 6">
            <a:extLst>
              <a:ext uri="{FF2B5EF4-FFF2-40B4-BE49-F238E27FC236}"/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889125"/>
            <a:ext cx="10515600" cy="429895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  <a:lvl2pPr>
              <a:defRPr>
                <a:solidFill>
                  <a:schemeClr val="accent3"/>
                </a:solidFill>
              </a:defRPr>
            </a:lvl2pPr>
            <a:lvl3pPr>
              <a:defRPr>
                <a:solidFill>
                  <a:schemeClr val="accent3"/>
                </a:solidFill>
              </a:defRPr>
            </a:lvl3pPr>
            <a:lvl4pPr>
              <a:defRPr>
                <a:solidFill>
                  <a:schemeClr val="accent3"/>
                </a:solidFill>
              </a:defRPr>
            </a:lvl4pPr>
            <a:lvl5pPr>
              <a:defRPr>
                <a:solidFill>
                  <a:schemeClr val="accent3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2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pPr>
              <a:defRPr/>
            </a:pPr>
            <a:fld id="{E4C472ED-C441-4993-AEAE-D64310B00DAA}" type="datetimeFigureOut">
              <a:rPr lang="ru-RU"/>
              <a:pPr>
                <a:defRPr/>
              </a:pPr>
              <a:t>18.01.2023</a:t>
            </a:fld>
            <a:endParaRPr lang="ru-RU"/>
          </a:p>
        </p:txBody>
      </p:sp>
      <p:sp>
        <p:nvSpPr>
          <p:cNvPr id="5" name="Нижний колонтитул 3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4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pPr>
              <a:defRPr/>
            </a:pPr>
            <a:fld id="{8662AFF2-8C2C-4278-BD5F-55D557560B5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/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accent3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8" name="Объект 7">
            <a:extLst>
              <a:ext uri="{FF2B5EF4-FFF2-40B4-BE49-F238E27FC236}"/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2011363"/>
            <a:ext cx="10515600" cy="419100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  <a:lvl2pPr>
              <a:defRPr>
                <a:solidFill>
                  <a:schemeClr val="accent3"/>
                </a:solidFill>
              </a:defRPr>
            </a:lvl2pPr>
            <a:lvl3pPr>
              <a:defRPr>
                <a:solidFill>
                  <a:schemeClr val="accent3"/>
                </a:solidFill>
              </a:defRPr>
            </a:lvl3pPr>
            <a:lvl4pPr>
              <a:defRPr>
                <a:solidFill>
                  <a:schemeClr val="accent3"/>
                </a:solidFill>
              </a:defRPr>
            </a:lvl4pPr>
            <a:lvl5pPr>
              <a:defRPr>
                <a:solidFill>
                  <a:schemeClr val="accent3"/>
                </a:solidFill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2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pPr>
              <a:defRPr/>
            </a:pPr>
            <a:fld id="{27C6694E-BE8D-4FC8-9D3A-10B77EE9B4FF}" type="datetimeFigureOut">
              <a:rPr lang="ru-RU"/>
              <a:pPr>
                <a:defRPr/>
              </a:pPr>
              <a:t>18.01.2023</a:t>
            </a:fld>
            <a:endParaRPr lang="ru-RU"/>
          </a:p>
        </p:txBody>
      </p:sp>
      <p:sp>
        <p:nvSpPr>
          <p:cNvPr id="5" name="Нижний колонтитул 3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4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pPr>
              <a:defRPr/>
            </a:pPr>
            <a:fld id="{1878B82D-017E-4C2C-B452-1F6299427DB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/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/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1B66B3-75A5-4AB8-A1C5-76E30AC1AB7E}" type="datetimeFigureOut">
              <a:rPr lang="ru-RU"/>
              <a:pPr>
                <a:defRPr/>
              </a:pPr>
              <a:t>18.01.2023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B3B96E-FE03-4B31-AF84-34719EA6A2C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/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/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/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96F082-677B-421C-9BCA-794B3F73AF7C}" type="datetimeFigureOut">
              <a:rPr lang="ru-RU"/>
              <a:pPr>
                <a:defRPr/>
              </a:pPr>
              <a:t>18.01.2023</a:t>
            </a:fld>
            <a:endParaRPr lang="ru-RU"/>
          </a:p>
        </p:txBody>
      </p:sp>
      <p:sp>
        <p:nvSpPr>
          <p:cNvPr id="6" name="Нижний колонтитул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2D6E5B-2145-4FB3-A737-CDD0B66C6C7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/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/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/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/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/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63D246-9400-46E8-8861-13DFE87A62D4}" type="datetimeFigureOut">
              <a:rPr lang="ru-RU"/>
              <a:pPr>
                <a:defRPr/>
              </a:pPr>
              <a:t>18.01.2023</a:t>
            </a:fld>
            <a:endParaRPr lang="ru-RU"/>
          </a:p>
        </p:txBody>
      </p:sp>
      <p:sp>
        <p:nvSpPr>
          <p:cNvPr id="8" name="Нижний колонтитул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68D71F-823A-48F6-A2AC-69451D32381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/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FA35CB-A883-4B32-91EE-3E235DEF0C19}" type="datetimeFigureOut">
              <a:rPr lang="ru-RU"/>
              <a:pPr>
                <a:defRPr/>
              </a:pPr>
              <a:t>18.01.2023</a:t>
            </a:fld>
            <a:endParaRPr lang="ru-RU"/>
          </a:p>
        </p:txBody>
      </p:sp>
      <p:sp>
        <p:nvSpPr>
          <p:cNvPr id="4" name="Нижний колонтитул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C0AB68-A065-4565-8A85-492C52C3696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50EC19-D814-40BE-B446-3310ED10D990}" type="datetimeFigureOut">
              <a:rPr lang="ru-RU"/>
              <a:pPr>
                <a:defRPr/>
              </a:pPr>
              <a:t>18.01.2023</a:t>
            </a:fld>
            <a:endParaRPr lang="ru-RU"/>
          </a:p>
        </p:txBody>
      </p:sp>
      <p:sp>
        <p:nvSpPr>
          <p:cNvPr id="3" name="Нижний колонтитул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C0FFCA-E5B8-421D-A7CC-728019D8B61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hyperlink" Target="https://presentation-creation.ru/" TargetMode="Externa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1E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1EB0D1F-FA8A-4536-822F-08601F24B358}" type="datetimeFigureOut">
              <a:rPr lang="ru-RU"/>
              <a:pPr>
                <a:defRPr/>
              </a:pPr>
              <a:t>18.01.2023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650DEE57-CE75-43AA-8951-FBB6A1D91D0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pic>
        <p:nvPicPr>
          <p:cNvPr id="1031" name="Рисунок 6">
            <a:hlinkClick r:id="rId17"/>
          </p:cNvPr>
          <p:cNvPicPr>
            <a:picLocks noChangeAspect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-1193800" y="366713"/>
            <a:ext cx="757237" cy="75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691" r:id="rId2"/>
    <p:sldLayoutId id="2147483702" r:id="rId3"/>
    <p:sldLayoutId id="2147483703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704" r:id="rId10"/>
    <p:sldLayoutId id="2147483705" r:id="rId11"/>
    <p:sldLayoutId id="2147483697" r:id="rId12"/>
    <p:sldLayoutId id="2147483698" r:id="rId13"/>
    <p:sldLayoutId id="2147483699" r:id="rId14"/>
    <p:sldLayoutId id="2147483700" r:id="rId15"/>
  </p:sldLayoutIdLst>
  <p:transition spd="med">
    <p:fade/>
  </p:transition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rgbClr val="000000"/>
            </a:gs>
            <a:gs pos="20000">
              <a:srgbClr val="000040"/>
            </a:gs>
            <a:gs pos="50000">
              <a:srgbClr val="400040"/>
            </a:gs>
            <a:gs pos="75000">
              <a:srgbClr val="8F0040"/>
            </a:gs>
            <a:gs pos="89999">
              <a:srgbClr val="F27300"/>
            </a:gs>
            <a:gs pos="100000">
              <a:srgbClr val="FFBF00"/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Подзаголовок 3"/>
          <p:cNvSpPr>
            <a:spLocks noGrp="1"/>
          </p:cNvSpPr>
          <p:nvPr>
            <p:ph type="subTitle" idx="1"/>
          </p:nvPr>
        </p:nvSpPr>
        <p:spPr>
          <a:xfrm>
            <a:off x="517525" y="5873750"/>
            <a:ext cx="5167313" cy="627063"/>
          </a:xfrm>
        </p:spPr>
        <p:txBody>
          <a:bodyPr/>
          <a:lstStyle/>
          <a:p>
            <a:pPr algn="l" eaLnBrk="1" hangingPunct="1"/>
            <a:r>
              <a:rPr lang="ru-RU" sz="2000" b="1" dirty="0" smtClean="0">
                <a:latin typeface="Open Sans Light"/>
                <a:ea typeface="Open Sans Light"/>
                <a:cs typeface="Open Sans Light"/>
              </a:rPr>
              <a:t>Выполнил: Григорьев Глеб 20П-3</a:t>
            </a:r>
            <a:endParaRPr lang="id-ID" sz="2000" b="1" dirty="0" smtClean="0">
              <a:latin typeface="Open Sans Light"/>
              <a:ea typeface="Open Sans Light"/>
              <a:cs typeface="Open Sans Light"/>
            </a:endParaRPr>
          </a:p>
        </p:txBody>
      </p:sp>
      <p:sp>
        <p:nvSpPr>
          <p:cNvPr id="8195" name="AutoShape 2" descr="data:image/png;base64,iVBORw0KGgoAAAANSUhEUgAAAEYAAACACAMAAACBQe8fAAAAk1BMVEX////nbwDmagDlYQDnbQDmZgBTgqHlXwD++PX87eXmaABFepvmZAD6+/zunnFLfZ4+dpnuonjt8fTj6e5nj6rF0tzU3uX88eu1xtOnvMvyup71yrUzcJWCobf318j20L753tGdtMV2mbGTrcDwqYT65dr0xKvriE/skF3ocyLtlmfwrYzkVAAkaZDpgELncRXoeTNHW3xkAAAGkElEQVRoge1a27aqOgwVWgoCCgLiDRTwgpe10f//upOUgoDoUuTshzNOXgRGOpvMJG1XugaDvy5a1A/OWesFZrfsBWZ57QfmpxevdmrUB8yZ9AGjXc19DzBrQvrgJpVPPaBEqtJH3tyoOvseZazrk+9RlkTSvzfmQCTze2aWqiSnX6NciERPX+fMUZGoMqx+6cDS8KRLtFoG693hc5SNTgElKkEvyriDLTsVUPTCo/3x5xS9Um8X7WhKkn4T00dHVb18DjKYAS2SecxjpJ1NhXYwZbA3KaCI+VdENo8dQAaRAihERGVCJNLFocGQAIq6yl9SRVI7FcOMokdiaKp3LakzsFssDRdT0s+dUNaqJFGaP0dQUnq3kjrL4JIg5ihLcsclC6JUGDODFFRW3WCIVFqw+QIGh4rYHBQgu1POAB+0pAZhaMfDxMosrVmDg1LHPUqjtOBGA2sg4t32hYNZOoLBl+SsE8wgo2SdP0XAt9S1GoYqLQw4yhyn27FkQ0yxSmi4ZEhyp+UGt6erqKQ1d6vr8WaiFnW9RBy162Fr/FMUQYpr2PCl8iuc4kwDbnXNZI4joqWpktKxrrhMRLTMLw8DFz56qDYJdlzfeTlw5PhTf1S+cpjGCX208DwWBNZiNGiVkR97VjhtzjPT67Y4qOAmhsHcFhA/tAJv+jiDdmnnJbQYa844mjPbYn6beh3Euc/DmLWtq7rMePzYmMj157GXVHhbWMyu6yzAFMBh8dx3RhWBiPjT+WIbeoZtBzabVgf5BrMbXvmhZ9uGZYA2/iImfxQSWF64aHI/NVjwEHaI9DwOPWYHIDgSxWBeuF2giS1uxhazXtEwyD16qQJKjBmLX3TekBii8nQqpzXoLeLbzG5LPw4SsndRIB7PZvQtK3k2zqkl+PRJKXBJgHtvMXWdO7+YO9P51jNq42IozJeWioRhzPOSJIFS5nmUJ9KfbY7uQ4herhNObNh8TF0shA4XLkdxkrYCbooLHnCTwA2DJ7SXbOf3VcqZ/45R6rouVJPvw09rAv9F6WV6P3yaDx9IbBvTx68j9zNsJ2DMZmE8nwK9Dmcalw9Inu3rHaUhiZHnCYqV/+aJZBnhu1WLElvGQ/ohiOG9ztwHv+aJIfI/z2BIRRbO3yHHnYfM25bcjly+ngICpvDDIvwEY8H+JG+USUPi2gg3NOzwI6+F1HabOexQXgcQqPOKNVMbWdx+llxAXWLH1S/zIA8n8PsWFGxmsI78YWK1cAo2pp7F8wyiGlgQFZG+jtiD8QkyGTbgxTbxcA/E4BeDfa82AUTXsvk6ZRhiz+XQVn0Htr0wrhjtJ8GDB6ORi3t+4jHLaAomT9zYgSFLAu+3gxvWJBenZfEDhrdWAEeqJ/S9xC4I2OK5L/AWTyPiLMIwhuNDccQZFGcCh3O8TSw8ZxiWF/9WHUAQFhNELbAF38EfLnhGSYBh/4MUG3F2YGeYguAGwRPg/fH/y78hwx9F6eEOYajCX4D9wPTQtf/vw8z20ToaijcNpFSrvKDSOle6K9xhol1GCTEJOU34H+DH0+lU/N2swTNv+UYXoXRFpcPhsGnApESXUbBHTHDEUqH0Vk5GKYHfrKJk7gf7/XrYgJkQ9XQc78aZKUl8+NC8N1w2pkSxvb8j6q1Uql7LlDDrpSBlReALdoGutGxrLXVJ31WVsHdmbp5QnMtYzpt0F10qukFnuTaoovQcBmbiLbI91kne7tDBsHrPZAVK45cwK1N0IU8wmLcpZmppV1XpBQzkR2HNYCKL0Sul3mAVSk9g9stjdrpegdp8EPajTC3HK6mpKLXCDDOiyLqiKHLRWtUwVthTulGJCPW0otQGsyZUMm/ny3I5LnvEECD5jG3+PGtQSa4otcBoJi1aupuCYuSEXjXIZ0G1RmpKLTCQJEVjuIwUtqMwE1Mq/Ealw8tIgfvFdcsdZpDB1+UAwn0sXsnsKQyuxVBtstC4O4Xu0DO4JvrHtzvME6ckWsb0fG/DDwmQk1IqWpLZXamFYsyNI6TaCet5ddPpPdkybM+XrzABvQ1LpQoMFg5eJPDLBfOUQUbIp7LtjKRK9x5krnTLdEWmoFSBwfsIbjJeasHMlGSzsa4UMJEJn/TyJrGiNNGVCgwwLqpuk/2o6k8Gvi/TtFwDjmmaZlGpzpXUDBg/VJR4ucjlHcvsnaZ5mxL23M2O9xEVSeWvuq/ClhQCoa6/RNnrYIva4cKzIRPT7HJX+SDnfv7nowf5Bzp8hcsYvQDQ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ru-RU">
              <a:latin typeface="Calibri" pitchFamily="34" charset="0"/>
            </a:endParaRPr>
          </a:p>
        </p:txBody>
      </p:sp>
      <p:sp>
        <p:nvSpPr>
          <p:cNvPr id="8197" name="Прямоугольник 4"/>
          <p:cNvSpPr>
            <a:spLocks noChangeArrowheads="1"/>
          </p:cNvSpPr>
          <p:nvPr/>
        </p:nvSpPr>
        <p:spPr bwMode="auto">
          <a:xfrm>
            <a:off x="279400" y="4016375"/>
            <a:ext cx="6239850" cy="1261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4800" b="1" dirty="0" smtClean="0">
                <a:solidFill>
                  <a:schemeClr val="bg1"/>
                </a:solidFill>
              </a:rPr>
              <a:t>ЖИЗНЕННЫЙ ЦИКЛ</a:t>
            </a:r>
          </a:p>
          <a:p>
            <a:r>
              <a:rPr lang="ru-RU" sz="2800" b="1" dirty="0" smtClean="0">
                <a:solidFill>
                  <a:schemeClr val="bg1"/>
                </a:solidFill>
              </a:rPr>
              <a:t>ПРОГРАММНОГО ОБЕСПЕЧЕНИЯ </a:t>
            </a:r>
            <a:endParaRPr lang="ru-RU" sz="28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Объект 4"/>
          <p:cNvSpPr>
            <a:spLocks noGrp="1"/>
          </p:cNvSpPr>
          <p:nvPr>
            <p:ph sz="half" idx="1"/>
          </p:nvPr>
        </p:nvSpPr>
        <p:spPr>
          <a:xfrm>
            <a:off x="498985" y="645754"/>
            <a:ext cx="11004755" cy="4351338"/>
          </a:xfrm>
        </p:spPr>
        <p:txBody>
          <a:bodyPr/>
          <a:lstStyle/>
          <a:p>
            <a:r>
              <a:rPr lang="ru-RU" sz="2500" i="1" dirty="0" smtClean="0">
                <a:solidFill>
                  <a:srgbClr val="00B0F0"/>
                </a:solidFill>
              </a:rPr>
              <a:t>Планирование</a:t>
            </a:r>
            <a:r>
              <a:rPr lang="ru-RU" sz="2500" dirty="0" smtClean="0">
                <a:solidFill>
                  <a:schemeClr val="bg1"/>
                </a:solidFill>
              </a:rPr>
              <a:t> заключается в определении целей и ограничений на разработку. </a:t>
            </a:r>
          </a:p>
          <a:p>
            <a:r>
              <a:rPr lang="ru-RU" sz="2500" i="1" dirty="0" smtClean="0">
                <a:solidFill>
                  <a:srgbClr val="00B0F0"/>
                </a:solidFill>
              </a:rPr>
              <a:t>Анализ риска</a:t>
            </a:r>
            <a:r>
              <a:rPr lang="ru-RU" sz="2500" dirty="0" smtClean="0">
                <a:solidFill>
                  <a:schemeClr val="bg1"/>
                </a:solidFill>
              </a:rPr>
              <a:t> состоит в распознавании и оценивании рисков. Если выявленные на этом этапе риски слишком велики, возможен отказ от создания программного обеспечения. </a:t>
            </a:r>
          </a:p>
          <a:p>
            <a:r>
              <a:rPr lang="ru-RU" sz="2500" i="1" dirty="0" smtClean="0">
                <a:solidFill>
                  <a:srgbClr val="00B0F0"/>
                </a:solidFill>
              </a:rPr>
              <a:t>Конструирование</a:t>
            </a:r>
            <a:r>
              <a:rPr lang="ru-RU" sz="2500" dirty="0" smtClean="0">
                <a:solidFill>
                  <a:schemeClr val="bg1"/>
                </a:solidFill>
              </a:rPr>
              <a:t> представляет собой разработку программного средства следующего уровня. На этом этапе используется классическая (водопадная) модель жизненного цикла, согласно которой проводится анализ требований, проектирование, реализация и тестирование.  </a:t>
            </a:r>
          </a:p>
          <a:p>
            <a:r>
              <a:rPr lang="ru-RU" sz="2500" i="1" dirty="0" smtClean="0">
                <a:solidFill>
                  <a:srgbClr val="00B0F0"/>
                </a:solidFill>
              </a:rPr>
              <a:t>Переходный период</a:t>
            </a:r>
            <a:r>
              <a:rPr lang="ru-RU" sz="2500" dirty="0" smtClean="0">
                <a:solidFill>
                  <a:schemeClr val="bg1"/>
                </a:solidFill>
              </a:rPr>
              <a:t> служит для оценки текущих результатов конструирования</a:t>
            </a:r>
          </a:p>
          <a:p>
            <a:pPr eaLnBrk="1" hangingPunct="1"/>
            <a:endParaRPr lang="ru-RU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 descr="Изображение выглядит как текст, человек&#10;&#10;Автоматически созданное описание">
            <a:extLst>
              <a:ext uri="{FF2B5EF4-FFF2-40B4-BE49-F238E27FC236}"/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269788" cy="7142163"/>
          </a:xfrm>
          <a:effectLst>
            <a:outerShdw blurRad="215900" dist="50800" dir="5400000" algn="ctr" rotWithShape="0">
              <a:srgbClr val="000000"/>
            </a:outerShdw>
          </a:effectLst>
        </p:spPr>
      </p:pic>
      <p:sp>
        <p:nvSpPr>
          <p:cNvPr id="9" name="Прямоугольник 8">
            <a:extLst>
              <a:ext uri="{FF2B5EF4-FFF2-40B4-BE49-F238E27FC236}"/>
            </a:extLst>
          </p:cNvPr>
          <p:cNvSpPr/>
          <p:nvPr/>
        </p:nvSpPr>
        <p:spPr>
          <a:xfrm>
            <a:off x="604683" y="457200"/>
            <a:ext cx="5110779" cy="5900738"/>
          </a:xfrm>
          <a:prstGeom prst="rect">
            <a:avLst/>
          </a:prstGeom>
          <a:solidFill>
            <a:schemeClr val="bg2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4340" name="Объект 10"/>
          <p:cNvSpPr txBox="1">
            <a:spLocks/>
          </p:cNvSpPr>
          <p:nvPr/>
        </p:nvSpPr>
        <p:spPr bwMode="auto">
          <a:xfrm>
            <a:off x="955982" y="594339"/>
            <a:ext cx="4464050" cy="276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ru-RU" sz="2800" dirty="0" smtClean="0"/>
              <a:t>Основные преимущества спиральной модели: </a:t>
            </a:r>
          </a:p>
          <a:p>
            <a:r>
              <a:rPr lang="ru-RU" sz="2800" b="1" dirty="0" smtClean="0"/>
              <a:t> </a:t>
            </a:r>
            <a:endParaRPr lang="ru-RU" sz="2000" dirty="0" smtClean="0"/>
          </a:p>
          <a:p>
            <a:r>
              <a:rPr lang="ru-RU" sz="2000" dirty="0" smtClean="0"/>
              <a:t>− накопление и повторное использование программных средств, моделей и прототипов; </a:t>
            </a:r>
          </a:p>
          <a:p>
            <a:endParaRPr lang="ru-RU" sz="1000" dirty="0" smtClean="0"/>
          </a:p>
          <a:p>
            <a:r>
              <a:rPr lang="ru-RU" sz="2000" dirty="0" smtClean="0"/>
              <a:t>− ориентация на развитие и модификацию программного обеспечения в процессе проектирования; </a:t>
            </a:r>
          </a:p>
          <a:p>
            <a:endParaRPr lang="ru-RU" sz="1000" dirty="0" smtClean="0"/>
          </a:p>
          <a:p>
            <a:r>
              <a:rPr lang="ru-RU" sz="2000" dirty="0" smtClean="0"/>
              <a:t>− анализ издержек в процессе проектирования; </a:t>
            </a:r>
            <a:br>
              <a:rPr lang="ru-RU" sz="2000" dirty="0" smtClean="0"/>
            </a:br>
            <a:endParaRPr lang="ru-RU" sz="1000" dirty="0" smtClean="0"/>
          </a:p>
          <a:p>
            <a:r>
              <a:rPr lang="ru-RU" sz="2000" dirty="0" smtClean="0"/>
              <a:t>− приспособленность к изменениям требований к проекту. </a:t>
            </a:r>
          </a:p>
          <a:p>
            <a:endParaRPr lang="ru-RU" sz="2000" dirty="0" smtClean="0"/>
          </a:p>
          <a:p>
            <a:endParaRPr lang="ru-RU" sz="2000" dirty="0" smtClean="0"/>
          </a:p>
          <a:p>
            <a:pPr>
              <a:buFontTx/>
              <a:buChar char="-"/>
            </a:pPr>
            <a:endParaRPr lang="ru-RU" sz="2000" dirty="0" smtClean="0"/>
          </a:p>
          <a:p>
            <a:pPr marL="228600" indent="-228600">
              <a:lnSpc>
                <a:spcPct val="90000"/>
              </a:lnSpc>
              <a:spcBef>
                <a:spcPts val="1000"/>
              </a:spcBef>
            </a:pPr>
            <a:endParaRPr lang="ru-RU" sz="2400" dirty="0">
              <a:latin typeface="Calibri" pitchFamily="34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0000"/>
            </a:gs>
            <a:gs pos="20000">
              <a:srgbClr val="000040"/>
            </a:gs>
            <a:gs pos="50000">
              <a:srgbClr val="400040"/>
            </a:gs>
            <a:gs pos="75000">
              <a:srgbClr val="8F0040"/>
            </a:gs>
            <a:gs pos="89999">
              <a:srgbClr val="F27300"/>
            </a:gs>
            <a:gs pos="100000">
              <a:srgbClr val="FFBF00"/>
            </a:gs>
          </a:gsLst>
          <a:lin ang="5400000" scaled="0"/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Рисунок 4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94213" y="4576763"/>
            <a:ext cx="630237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5" name="Рисунок 5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4325" y="4572000"/>
            <a:ext cx="630238" cy="630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6" name="Рисунок 6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94438" y="4572000"/>
            <a:ext cx="630237" cy="630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7" name="Рисунок 7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94550" y="4572000"/>
            <a:ext cx="630238" cy="630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8" name="TextBox 8"/>
          <p:cNvSpPr txBox="1">
            <a:spLocks noChangeArrowheads="1"/>
          </p:cNvSpPr>
          <p:nvPr/>
        </p:nvSpPr>
        <p:spPr bwMode="auto">
          <a:xfrm>
            <a:off x="1100138" y="2801938"/>
            <a:ext cx="10387012" cy="110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6600" b="1" dirty="0" smtClean="0">
                <a:solidFill>
                  <a:schemeClr val="bg1"/>
                </a:solidFill>
                <a:latin typeface="Calibri" pitchFamily="34" charset="0"/>
              </a:rPr>
              <a:t>Thanks for your attention</a:t>
            </a:r>
            <a:r>
              <a:rPr lang="ru-RU" sz="6600" b="1" dirty="0" smtClean="0">
                <a:solidFill>
                  <a:schemeClr val="bg1"/>
                </a:solidFill>
                <a:latin typeface="Calibri" pitchFamily="34" charset="0"/>
              </a:rPr>
              <a:t>!</a:t>
            </a:r>
            <a:endParaRPr lang="ru-RU" sz="6600" b="1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0000"/>
            </a:gs>
            <a:gs pos="20000">
              <a:srgbClr val="000040"/>
            </a:gs>
            <a:gs pos="50000">
              <a:srgbClr val="400040"/>
            </a:gs>
            <a:gs pos="75000">
              <a:srgbClr val="8F0040"/>
            </a:gs>
            <a:gs pos="89999">
              <a:srgbClr val="F27300"/>
            </a:gs>
            <a:gs pos="100000">
              <a:srgbClr val="FFBF00"/>
            </a:gs>
          </a:gsLst>
          <a:lin ang="81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/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8" name="Ромб 7">
            <a:extLst>
              <a:ext uri="{FF2B5EF4-FFF2-40B4-BE49-F238E27FC236}"/>
            </a:extLst>
          </p:cNvPr>
          <p:cNvSpPr/>
          <p:nvPr/>
        </p:nvSpPr>
        <p:spPr>
          <a:xfrm>
            <a:off x="1589088" y="1671638"/>
            <a:ext cx="2940050" cy="2584450"/>
          </a:xfrm>
          <a:prstGeom prst="diamond">
            <a:avLst/>
          </a:prstGeom>
          <a:solidFill>
            <a:schemeClr val="accent4"/>
          </a:solidFill>
          <a:ln w="31750">
            <a:solidFill>
              <a:schemeClr val="bg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9" name="Ромб 8">
            <a:extLst>
              <a:ext uri="{FF2B5EF4-FFF2-40B4-BE49-F238E27FC236}"/>
            </a:extLst>
          </p:cNvPr>
          <p:cNvSpPr/>
          <p:nvPr/>
        </p:nvSpPr>
        <p:spPr>
          <a:xfrm>
            <a:off x="1589088" y="3759200"/>
            <a:ext cx="2940050" cy="2584450"/>
          </a:xfrm>
          <a:prstGeom prst="diamond">
            <a:avLst/>
          </a:prstGeom>
          <a:solidFill>
            <a:schemeClr val="accent3"/>
          </a:solidFill>
          <a:ln w="31750">
            <a:solidFill>
              <a:schemeClr val="bg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0" name="Ромб 9">
            <a:extLst>
              <a:ext uri="{FF2B5EF4-FFF2-40B4-BE49-F238E27FC236}"/>
            </a:extLst>
          </p:cNvPr>
          <p:cNvSpPr/>
          <p:nvPr/>
        </p:nvSpPr>
        <p:spPr>
          <a:xfrm>
            <a:off x="544513" y="2716213"/>
            <a:ext cx="2940050" cy="2584450"/>
          </a:xfrm>
          <a:prstGeom prst="diamond">
            <a:avLst/>
          </a:prstGeom>
          <a:solidFill>
            <a:schemeClr val="accent5"/>
          </a:solidFill>
          <a:ln w="31750">
            <a:solidFill>
              <a:schemeClr val="bg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1" name="Ромб 10">
            <a:extLst>
              <a:ext uri="{FF2B5EF4-FFF2-40B4-BE49-F238E27FC236}"/>
            </a:extLst>
          </p:cNvPr>
          <p:cNvSpPr/>
          <p:nvPr/>
        </p:nvSpPr>
        <p:spPr>
          <a:xfrm>
            <a:off x="2632075" y="2716213"/>
            <a:ext cx="2941638" cy="2584450"/>
          </a:xfrm>
          <a:prstGeom prst="diamond">
            <a:avLst/>
          </a:prstGeom>
          <a:solidFill>
            <a:schemeClr val="accent2"/>
          </a:solidFill>
          <a:ln w="31750">
            <a:solidFill>
              <a:schemeClr val="bg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3" name="TextBox 12">
            <a:extLst>
              <a:ext uri="{FF2B5EF4-FFF2-40B4-BE49-F238E27FC236}"/>
            </a:extLst>
          </p:cNvPr>
          <p:cNvSpPr txBox="1"/>
          <p:nvPr/>
        </p:nvSpPr>
        <p:spPr>
          <a:xfrm>
            <a:off x="6510338" y="1103313"/>
            <a:ext cx="5681662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>
              <a:solidFill>
                <a:schemeClr val="accent3"/>
              </a:solidFill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3200" b="1" dirty="0" smtClean="0">
                <a:solidFill>
                  <a:schemeClr val="bg1"/>
                </a:solidFill>
                <a:latin typeface="+mn-lt"/>
                <a:cs typeface="+mn-cs"/>
              </a:rPr>
              <a:t>Понятие жизненного цикла</a:t>
            </a:r>
            <a:endParaRPr lang="en-US" sz="3200" b="1" dirty="0">
              <a:solidFill>
                <a:schemeClr val="bg1"/>
              </a:solidFill>
              <a:latin typeface="+mn-lt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/>
            </a:extLst>
          </p:cNvPr>
          <p:cNvSpPr txBox="1"/>
          <p:nvPr/>
        </p:nvSpPr>
        <p:spPr>
          <a:xfrm>
            <a:off x="6524625" y="1651000"/>
            <a:ext cx="4670425" cy="8604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 smtClean="0">
              <a:solidFill>
                <a:schemeClr val="accent3"/>
              </a:solidFill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3200" b="1" dirty="0" smtClean="0">
                <a:solidFill>
                  <a:schemeClr val="bg1"/>
                </a:solidFill>
                <a:latin typeface="+mn-lt"/>
                <a:cs typeface="+mn-cs"/>
              </a:rPr>
              <a:t>Основные процессы </a:t>
            </a:r>
            <a:endParaRPr lang="en-US" sz="3200" b="1" dirty="0">
              <a:solidFill>
                <a:schemeClr val="bg1"/>
              </a:solidFill>
              <a:latin typeface="+mn-lt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/>
            </a:extLst>
          </p:cNvPr>
          <p:cNvSpPr txBox="1"/>
          <p:nvPr/>
        </p:nvSpPr>
        <p:spPr>
          <a:xfrm>
            <a:off x="6567488" y="5492750"/>
            <a:ext cx="4670425" cy="6463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>
              <a:solidFill>
                <a:schemeClr val="accent3"/>
              </a:solidFill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accent3"/>
                </a:solidFill>
                <a:latin typeface="+mn-lt"/>
                <a:cs typeface="+mn-cs"/>
              </a:rPr>
              <a:t> </a:t>
            </a:r>
          </a:p>
        </p:txBody>
      </p:sp>
      <p:sp>
        <p:nvSpPr>
          <p:cNvPr id="17" name="Прямоугольник 16">
            <a:extLst>
              <a:ext uri="{FF2B5EF4-FFF2-40B4-BE49-F238E27FC236}"/>
            </a:extLst>
          </p:cNvPr>
          <p:cNvSpPr/>
          <p:nvPr/>
        </p:nvSpPr>
        <p:spPr>
          <a:xfrm>
            <a:off x="6167438" y="1554163"/>
            <a:ext cx="258762" cy="2603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8" name="Прямоугольник 17">
            <a:extLst>
              <a:ext uri="{FF2B5EF4-FFF2-40B4-BE49-F238E27FC236}"/>
            </a:extLst>
          </p:cNvPr>
          <p:cNvSpPr/>
          <p:nvPr/>
        </p:nvSpPr>
        <p:spPr>
          <a:xfrm>
            <a:off x="6181725" y="2097088"/>
            <a:ext cx="258763" cy="25876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9" name="Прямоугольник 18">
            <a:extLst>
              <a:ext uri="{FF2B5EF4-FFF2-40B4-BE49-F238E27FC236}"/>
            </a:extLst>
          </p:cNvPr>
          <p:cNvSpPr/>
          <p:nvPr/>
        </p:nvSpPr>
        <p:spPr>
          <a:xfrm>
            <a:off x="6181725" y="2720975"/>
            <a:ext cx="258763" cy="2587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pic>
        <p:nvPicPr>
          <p:cNvPr id="9230" name="Рисунок 21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28875" y="4675188"/>
            <a:ext cx="1298575" cy="130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31" name="Рисунок 23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00300" y="2039938"/>
            <a:ext cx="1298575" cy="1298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32" name="Рисунок 25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93800" y="3389313"/>
            <a:ext cx="1298575" cy="130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33" name="Рисунок 27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498850" y="3346450"/>
            <a:ext cx="1301750" cy="130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Прямоугольник 24">
            <a:extLst>
              <a:ext uri="{FF2B5EF4-FFF2-40B4-BE49-F238E27FC236}"/>
            </a:extLst>
          </p:cNvPr>
          <p:cNvSpPr/>
          <p:nvPr/>
        </p:nvSpPr>
        <p:spPr>
          <a:xfrm>
            <a:off x="6191250" y="3317875"/>
            <a:ext cx="258763" cy="25876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27" name="TextBox 26">
            <a:extLst>
              <a:ext uri="{FF2B5EF4-FFF2-40B4-BE49-F238E27FC236}"/>
            </a:extLst>
          </p:cNvPr>
          <p:cNvSpPr txBox="1"/>
          <p:nvPr/>
        </p:nvSpPr>
        <p:spPr>
          <a:xfrm>
            <a:off x="6505575" y="2260600"/>
            <a:ext cx="5219393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>
              <a:solidFill>
                <a:schemeClr val="accent3"/>
              </a:solidFill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3200" b="1" dirty="0" smtClean="0">
                <a:solidFill>
                  <a:schemeClr val="bg1"/>
                </a:solidFill>
                <a:latin typeface="+mn-lt"/>
                <a:cs typeface="+mn-cs"/>
              </a:rPr>
              <a:t>Модели жизненного цикла</a:t>
            </a:r>
            <a:endParaRPr lang="en-US" sz="3200" b="1" dirty="0">
              <a:solidFill>
                <a:schemeClr val="bg1"/>
              </a:solidFill>
              <a:latin typeface="+mn-lt"/>
              <a:cs typeface="+mn-cs"/>
            </a:endParaRPr>
          </a:p>
        </p:txBody>
      </p:sp>
      <p:sp>
        <p:nvSpPr>
          <p:cNvPr id="29" name="TextBox 28">
            <a:extLst>
              <a:ext uri="{FF2B5EF4-FFF2-40B4-BE49-F238E27FC236}"/>
            </a:extLst>
          </p:cNvPr>
          <p:cNvSpPr txBox="1"/>
          <p:nvPr/>
        </p:nvSpPr>
        <p:spPr>
          <a:xfrm>
            <a:off x="6505574" y="2632075"/>
            <a:ext cx="7284167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ru-RU" sz="3200" dirty="0">
              <a:solidFill>
                <a:schemeClr val="accent3"/>
              </a:solidFill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3200" b="1" dirty="0" smtClean="0">
                <a:solidFill>
                  <a:schemeClr val="bg1"/>
                </a:solidFill>
                <a:latin typeface="+mn-lt"/>
                <a:cs typeface="+mn-cs"/>
              </a:rPr>
              <a:t>Дополнительные модели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3200" b="1" dirty="0" smtClean="0">
                <a:solidFill>
                  <a:schemeClr val="bg1"/>
                </a:solidFill>
                <a:latin typeface="+mn-lt"/>
                <a:cs typeface="+mn-cs"/>
              </a:rPr>
              <a:t>жизненного цикла</a:t>
            </a:r>
            <a:endParaRPr lang="en-US" sz="3200" b="1" dirty="0">
              <a:solidFill>
                <a:schemeClr val="bg1"/>
              </a:solidFill>
              <a:latin typeface="+mn-lt"/>
              <a:cs typeface="+mn-cs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0000"/>
            </a:gs>
            <a:gs pos="20000">
              <a:srgbClr val="000040"/>
            </a:gs>
            <a:gs pos="50000">
              <a:srgbClr val="400040"/>
            </a:gs>
            <a:gs pos="75000">
              <a:srgbClr val="8F0040"/>
            </a:gs>
            <a:gs pos="89999">
              <a:srgbClr val="F27300"/>
            </a:gs>
            <a:gs pos="100000">
              <a:srgbClr val="FFBF00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3" name="Рисунок 8" descr="Изображение выглядит как человек&#10;&#10;Автоматически созданное описание"/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/>
          <a:srcRect t="29482" b="29482"/>
          <a:stretch>
            <a:fillRect/>
          </a:stretch>
        </p:blipFill>
        <p:spPr>
          <a:xfrm>
            <a:off x="838200" y="3913188"/>
            <a:ext cx="10515600" cy="2743200"/>
          </a:xfrm>
        </p:spPr>
      </p:pic>
      <p:sp>
        <p:nvSpPr>
          <p:cNvPr id="5" name="Заголовок 4">
            <a:extLst>
              <a:ext uri="{FF2B5EF4-FFF2-40B4-BE49-F238E27FC236}"/>
            </a:extLst>
          </p:cNvPr>
          <p:cNvSpPr>
            <a:spLocks noGrp="1"/>
          </p:cNvSpPr>
          <p:nvPr>
            <p:ph type="title"/>
          </p:nvPr>
        </p:nvSpPr>
        <p:spPr>
          <a:xfrm>
            <a:off x="867697" y="792828"/>
            <a:ext cx="10515600" cy="2304333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sz="4000" dirty="0" smtClean="0"/>
              <a:t>Жизненный цикл (</a:t>
            </a:r>
            <a:r>
              <a:rPr lang="ru-RU" sz="4000" dirty="0" err="1" smtClean="0"/>
              <a:t>software</a:t>
            </a:r>
            <a:r>
              <a:rPr lang="ru-RU" sz="4000" dirty="0" smtClean="0"/>
              <a:t> </a:t>
            </a:r>
            <a:r>
              <a:rPr lang="ru-RU" sz="4000" dirty="0" err="1" smtClean="0"/>
              <a:t>life</a:t>
            </a:r>
            <a:r>
              <a:rPr lang="ru-RU" sz="4000" dirty="0" smtClean="0"/>
              <a:t> </a:t>
            </a:r>
            <a:r>
              <a:rPr lang="ru-RU" sz="4000" dirty="0" err="1" smtClean="0"/>
              <a:t>cycle</a:t>
            </a:r>
            <a:r>
              <a:rPr lang="ru-RU" sz="4000" dirty="0" smtClean="0"/>
              <a:t>) </a:t>
            </a:r>
            <a:r>
              <a:rPr lang="ru-RU" sz="3600" dirty="0" smtClean="0"/>
              <a:t>– </a:t>
            </a:r>
            <a:r>
              <a:rPr lang="ru-RU" sz="3100" dirty="0" smtClean="0"/>
              <a:t>это совокупность процессов (</a:t>
            </a:r>
            <a:r>
              <a:rPr lang="ru-RU" sz="3100" dirty="0" err="1" smtClean="0"/>
              <a:t>software</a:t>
            </a:r>
            <a:r>
              <a:rPr lang="ru-RU" sz="3100" dirty="0" smtClean="0"/>
              <a:t> </a:t>
            </a:r>
            <a:r>
              <a:rPr lang="ru-RU" sz="3100" dirty="0" err="1" smtClean="0"/>
              <a:t>process</a:t>
            </a:r>
            <a:r>
              <a:rPr lang="ru-RU" sz="3100" dirty="0" smtClean="0"/>
              <a:t>), которая связана с последовательным изменением состояния программного обеспечения от формирования исходных требований к нему до полного изъятия его из эксплуатации. </a:t>
            </a:r>
            <a:r>
              <a:rPr lang="ru-RU" sz="2400" dirty="0" smtClean="0"/>
              <a:t/>
            </a:r>
            <a:br>
              <a:rPr lang="ru-RU" sz="2400" dirty="0" smtClean="0"/>
            </a:b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0000"/>
            </a:gs>
            <a:gs pos="20000">
              <a:srgbClr val="000040"/>
            </a:gs>
            <a:gs pos="50000">
              <a:srgbClr val="400040"/>
            </a:gs>
            <a:gs pos="75000">
              <a:srgbClr val="8F0040"/>
            </a:gs>
            <a:gs pos="89999">
              <a:srgbClr val="F27300"/>
            </a:gs>
            <a:gs pos="100000">
              <a:srgbClr val="FFBF00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Заголовок 3"/>
          <p:cNvSpPr>
            <a:spLocks noGrp="1"/>
          </p:cNvSpPr>
          <p:nvPr>
            <p:ph type="title"/>
          </p:nvPr>
        </p:nvSpPr>
        <p:spPr>
          <a:xfrm>
            <a:off x="838200" y="368710"/>
            <a:ext cx="10515600" cy="781664"/>
          </a:xfrm>
        </p:spPr>
        <p:txBody>
          <a:bodyPr/>
          <a:lstStyle/>
          <a:p>
            <a:pPr marL="228600" indent="-228600">
              <a:spcBef>
                <a:spcPts val="1000"/>
              </a:spcBef>
            </a:pPr>
            <a:r>
              <a:rPr lang="ru-RU" sz="4800" dirty="0" smtClean="0">
                <a:solidFill>
                  <a:schemeClr val="bg1"/>
                </a:solidFill>
              </a:rPr>
              <a:t>Основные процессы жизненного цикла </a:t>
            </a:r>
          </a:p>
        </p:txBody>
      </p:sp>
      <p:sp>
        <p:nvSpPr>
          <p:cNvPr id="12291" name="Объект 4"/>
          <p:cNvSpPr>
            <a:spLocks noGrp="1"/>
          </p:cNvSpPr>
          <p:nvPr>
            <p:ph sz="half" idx="1"/>
          </p:nvPr>
        </p:nvSpPr>
        <p:spPr>
          <a:xfrm>
            <a:off x="631721" y="1206193"/>
            <a:ext cx="11004755" cy="4351338"/>
          </a:xfrm>
        </p:spPr>
        <p:txBody>
          <a:bodyPr/>
          <a:lstStyle/>
          <a:p>
            <a:r>
              <a:rPr lang="ru-RU" sz="2400" i="1" dirty="0" smtClean="0">
                <a:solidFill>
                  <a:srgbClr val="00B0F0"/>
                </a:solidFill>
              </a:rPr>
              <a:t>Процесс</a:t>
            </a:r>
            <a:r>
              <a:rPr lang="ru-RU" sz="2400" b="1" i="1" dirty="0" smtClean="0">
                <a:solidFill>
                  <a:srgbClr val="00B0F0"/>
                </a:solidFill>
              </a:rPr>
              <a:t> </a:t>
            </a:r>
            <a:r>
              <a:rPr lang="ru-RU" sz="2400" i="1" dirty="0" smtClean="0">
                <a:solidFill>
                  <a:srgbClr val="00B0F0"/>
                </a:solidFill>
              </a:rPr>
              <a:t>приобретения</a:t>
            </a:r>
            <a:r>
              <a:rPr lang="ru-RU" sz="2400" dirty="0" smtClean="0">
                <a:solidFill>
                  <a:srgbClr val="00B0F0"/>
                </a:solidFill>
              </a:rPr>
              <a:t>.</a:t>
            </a:r>
            <a:r>
              <a:rPr lang="ru-RU" sz="2400" dirty="0" smtClean="0">
                <a:solidFill>
                  <a:schemeClr val="bg1"/>
                </a:solidFill>
              </a:rPr>
              <a:t> Определяет действия предприятия-покупателя, которое приобретает программный продукт. </a:t>
            </a:r>
          </a:p>
          <a:p>
            <a:r>
              <a:rPr lang="ru-RU" sz="2400" i="1" dirty="0" smtClean="0">
                <a:solidFill>
                  <a:srgbClr val="00B0F0"/>
                </a:solidFill>
              </a:rPr>
              <a:t>Процесс поставки</a:t>
            </a:r>
            <a:r>
              <a:rPr lang="ru-RU" sz="2400" dirty="0" smtClean="0">
                <a:solidFill>
                  <a:srgbClr val="00B0F0"/>
                </a:solidFill>
              </a:rPr>
              <a:t>.</a:t>
            </a:r>
            <a:r>
              <a:rPr lang="ru-RU" sz="2400" dirty="0" smtClean="0">
                <a:solidFill>
                  <a:schemeClr val="bg1"/>
                </a:solidFill>
              </a:rPr>
              <a:t> Определяет действия предприятия-поставщика, которое снабжает покупателя программным продуктом. </a:t>
            </a:r>
          </a:p>
          <a:p>
            <a:r>
              <a:rPr lang="ru-RU" sz="2400" i="1" dirty="0" smtClean="0">
                <a:solidFill>
                  <a:srgbClr val="00B0F0"/>
                </a:solidFill>
              </a:rPr>
              <a:t>Процесс разработки</a:t>
            </a:r>
            <a:r>
              <a:rPr lang="ru-RU" sz="2400" dirty="0" smtClean="0">
                <a:solidFill>
                  <a:srgbClr val="00B0F0"/>
                </a:solidFill>
              </a:rPr>
              <a:t>. </a:t>
            </a:r>
            <a:r>
              <a:rPr lang="ru-RU" sz="2400" dirty="0" smtClean="0">
                <a:solidFill>
                  <a:schemeClr val="bg1"/>
                </a:solidFill>
              </a:rPr>
              <a:t>Определяет действия предприятия-разработчика, которое разрабатывает принцип построения программного обеспечения и программный продукт. </a:t>
            </a:r>
          </a:p>
          <a:p>
            <a:pPr eaLnBrk="1" hangingPunct="1"/>
            <a:r>
              <a:rPr lang="ru-RU" sz="2400" i="1" dirty="0" smtClean="0">
                <a:solidFill>
                  <a:srgbClr val="00B0F0"/>
                </a:solidFill>
              </a:rPr>
              <a:t>Процесс эксплуатации</a:t>
            </a:r>
            <a:r>
              <a:rPr lang="ru-RU" sz="2400" dirty="0" smtClean="0">
                <a:solidFill>
                  <a:srgbClr val="00B0F0"/>
                </a:solidFill>
              </a:rPr>
              <a:t>.</a:t>
            </a:r>
            <a:r>
              <a:rPr lang="ru-RU" sz="2400" dirty="0" smtClean="0">
                <a:solidFill>
                  <a:schemeClr val="bg1"/>
                </a:solidFill>
              </a:rPr>
              <a:t> Определяет действия персонала эксплуатации, который обеспечивает обслуживание вычислительной системы в процессе </a:t>
            </a:r>
            <a:r>
              <a:rPr lang="ru-RU" sz="2400" dirty="0" err="1" smtClean="0">
                <a:solidFill>
                  <a:schemeClr val="bg1"/>
                </a:solidFill>
              </a:rPr>
              <a:t>еѐ </a:t>
            </a:r>
            <a:r>
              <a:rPr lang="ru-RU" sz="2400" dirty="0" smtClean="0">
                <a:solidFill>
                  <a:schemeClr val="bg1"/>
                </a:solidFill>
              </a:rPr>
              <a:t>функционирования в интересах пользователей. </a:t>
            </a:r>
          </a:p>
          <a:p>
            <a:r>
              <a:rPr lang="ru-RU" sz="2400" i="1" dirty="0" smtClean="0">
                <a:solidFill>
                  <a:srgbClr val="00B0F0"/>
                </a:solidFill>
              </a:rPr>
              <a:t>Процесс сопровождения</a:t>
            </a:r>
            <a:r>
              <a:rPr lang="ru-RU" sz="2400" dirty="0" smtClean="0">
                <a:solidFill>
                  <a:srgbClr val="00B0F0"/>
                </a:solidFill>
              </a:rPr>
              <a:t>.</a:t>
            </a:r>
            <a:r>
              <a:rPr lang="ru-RU" sz="2400" dirty="0" smtClean="0">
                <a:solidFill>
                  <a:schemeClr val="bg1"/>
                </a:solidFill>
              </a:rPr>
              <a:t> Определяет действия персонала  сопровождения, который обеспечивает инсталляцию и удаление программного продукта, его сопровождение, что представляет собой  поддержку текущего состояния и функциональную пригодность, а также действия по управлению модификациями. </a:t>
            </a:r>
          </a:p>
          <a:p>
            <a:pPr eaLnBrk="1" hangingPunct="1"/>
            <a:endParaRPr lang="ru-RU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0000"/>
            </a:gs>
            <a:gs pos="20000">
              <a:srgbClr val="000040"/>
            </a:gs>
            <a:gs pos="50000">
              <a:srgbClr val="400040"/>
            </a:gs>
            <a:gs pos="75000">
              <a:srgbClr val="8F0040"/>
            </a:gs>
            <a:gs pos="89999">
              <a:srgbClr val="F27300"/>
            </a:gs>
            <a:gs pos="100000">
              <a:srgbClr val="FFBF00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Заголовок 1"/>
          <p:cNvSpPr>
            <a:spLocks noGrp="1"/>
          </p:cNvSpPr>
          <p:nvPr>
            <p:ph type="title"/>
          </p:nvPr>
        </p:nvSpPr>
        <p:spPr>
          <a:xfrm>
            <a:off x="867697" y="1382763"/>
            <a:ext cx="10515600" cy="1325563"/>
          </a:xfrm>
        </p:spPr>
        <p:txBody>
          <a:bodyPr/>
          <a:lstStyle/>
          <a:p>
            <a:pPr eaLnBrk="1" hangingPunct="1"/>
            <a:r>
              <a:rPr lang="ru-RU" dirty="0" smtClean="0">
                <a:solidFill>
                  <a:schemeClr val="bg1"/>
                </a:solidFill>
              </a:rPr>
              <a:t>Модели жизненного цикла </a:t>
            </a:r>
          </a:p>
        </p:txBody>
      </p:sp>
      <p:sp>
        <p:nvSpPr>
          <p:cNvPr id="3" name="Текст 2">
            <a:extLst>
              <a:ext uri="{FF2B5EF4-FFF2-40B4-BE49-F238E27FC236}"/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81063" y="2546350"/>
            <a:ext cx="10515600" cy="3190773"/>
          </a:xfrm>
        </p:spPr>
        <p:txBody>
          <a:bodyPr rtlCol="0">
            <a:normAutofit/>
          </a:bodyPr>
          <a:lstStyle/>
          <a:p>
            <a:r>
              <a:rPr lang="ru-RU" sz="3900" i="1" dirty="0" smtClean="0">
                <a:solidFill>
                  <a:srgbClr val="00B0F0"/>
                </a:solidFill>
              </a:rPr>
              <a:t>Модель жизненного цикла</a:t>
            </a:r>
            <a:r>
              <a:rPr lang="ru-RU" sz="3900" dirty="0" smtClean="0">
                <a:solidFill>
                  <a:srgbClr val="00B0F0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– формализованная </a:t>
            </a:r>
            <a:r>
              <a:rPr lang="ru-RU" dirty="0" err="1" smtClean="0">
                <a:solidFill>
                  <a:schemeClr val="bg1"/>
                </a:solidFill>
              </a:rPr>
              <a:t>упрощѐнная </a:t>
            </a:r>
            <a:r>
              <a:rPr lang="ru-RU" dirty="0" smtClean="0">
                <a:solidFill>
                  <a:schemeClr val="bg1"/>
                </a:solidFill>
              </a:rPr>
              <a:t>структура, которая определяет последовательность выполнения практических этапов и их взаимосвязи на протяжении жизненного цикла программного средства. </a:t>
            </a:r>
          </a:p>
          <a:p>
            <a:r>
              <a:rPr lang="ru-RU" sz="3900" i="1" dirty="0" smtClean="0">
                <a:solidFill>
                  <a:srgbClr val="00B0F0"/>
                </a:solidFill>
              </a:rPr>
              <a:t>Этап</a:t>
            </a:r>
            <a:r>
              <a:rPr lang="ru-RU" dirty="0" smtClean="0">
                <a:solidFill>
                  <a:schemeClr val="bg1"/>
                </a:solidFill>
              </a:rPr>
              <a:t> представляет собой логически </a:t>
            </a:r>
            <a:r>
              <a:rPr lang="ru-RU" dirty="0" err="1" smtClean="0">
                <a:solidFill>
                  <a:schemeClr val="bg1"/>
                </a:solidFill>
              </a:rPr>
              <a:t>завершѐнную </a:t>
            </a:r>
            <a:r>
              <a:rPr lang="ru-RU" dirty="0" smtClean="0">
                <a:solidFill>
                  <a:schemeClr val="bg1"/>
                </a:solidFill>
              </a:rPr>
              <a:t>часть жизненного цикла. 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ru-RU" dirty="0"/>
          </a:p>
        </p:txBody>
      </p:sp>
      <p:pic>
        <p:nvPicPr>
          <p:cNvPr id="16388" name="Рисунок 3" descr="Изображение выглядит как текст, ноутбук, компьютер&#10;&#10;Автоматически созданное описание"/>
          <p:cNvPicPr>
            <a:picLocks noChangeAspect="1"/>
          </p:cNvPicPr>
          <p:nvPr/>
        </p:nvPicPr>
        <p:blipFill>
          <a:blip r:embed="rId2" cstate="print"/>
          <a:srcRect t="26189" b="26189"/>
          <a:stretch>
            <a:fillRect/>
          </a:stretch>
        </p:blipFill>
        <p:spPr bwMode="auto">
          <a:xfrm>
            <a:off x="2492477" y="265471"/>
            <a:ext cx="8155193" cy="1483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0000"/>
            </a:gs>
            <a:gs pos="20000">
              <a:srgbClr val="000040"/>
            </a:gs>
            <a:gs pos="50000">
              <a:srgbClr val="400040"/>
            </a:gs>
            <a:gs pos="75000">
              <a:srgbClr val="8F0040"/>
            </a:gs>
            <a:gs pos="89999">
              <a:srgbClr val="F27300"/>
            </a:gs>
            <a:gs pos="100000">
              <a:srgbClr val="FFBF00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>
            <a:extLst>
              <a:ext uri="{FF2B5EF4-FFF2-40B4-BE49-F238E27FC236}"/>
            </a:extLst>
          </p:cNvPr>
          <p:cNvSpPr/>
          <p:nvPr/>
        </p:nvSpPr>
        <p:spPr>
          <a:xfrm>
            <a:off x="625476" y="1690688"/>
            <a:ext cx="5288628" cy="438564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2" name="Заголовок 1">
            <a:extLst>
              <a:ext uri="{FF2B5EF4-FFF2-40B4-BE49-F238E27FC236}"/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599" y="295850"/>
            <a:ext cx="10522975" cy="1002008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4000" dirty="0" smtClean="0">
                <a:solidFill>
                  <a:schemeClr val="bg1"/>
                </a:solidFill>
              </a:rPr>
              <a:t>Водопадная модель жизненного цикла </a:t>
            </a:r>
            <a:endParaRPr lang="ru-RU" sz="4000" dirty="0">
              <a:solidFill>
                <a:schemeClr val="bg1"/>
              </a:solidFill>
            </a:endParaRPr>
          </a:p>
        </p:txBody>
      </p:sp>
      <p:sp>
        <p:nvSpPr>
          <p:cNvPr id="11" name="Объект 10">
            <a:extLst>
              <a:ext uri="{FF2B5EF4-FFF2-40B4-BE49-F238E27FC236}"/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70438" cy="4351338"/>
          </a:xfrm>
        </p:spPr>
        <p:txBody>
          <a:bodyPr rtlCol="0">
            <a:normAutofit/>
          </a:bodyPr>
          <a:lstStyle/>
          <a:p>
            <a:r>
              <a:rPr lang="ru-RU" dirty="0" smtClean="0">
                <a:solidFill>
                  <a:srgbClr val="461E64"/>
                </a:solidFill>
              </a:rPr>
              <a:t>Водопадная модель </a:t>
            </a:r>
            <a:r>
              <a:rPr lang="ru-RU" i="1" dirty="0" smtClean="0">
                <a:solidFill>
                  <a:schemeClr val="bg1"/>
                </a:solidFill>
              </a:rPr>
              <a:t>(</a:t>
            </a:r>
            <a:r>
              <a:rPr lang="ru-RU" i="1" dirty="0" err="1" smtClean="0">
                <a:solidFill>
                  <a:schemeClr val="bg1"/>
                </a:solidFill>
              </a:rPr>
              <a:t>waterfall</a:t>
            </a:r>
            <a:r>
              <a:rPr lang="ru-RU" i="1" dirty="0" smtClean="0">
                <a:solidFill>
                  <a:schemeClr val="bg1"/>
                </a:solidFill>
              </a:rPr>
              <a:t> </a:t>
            </a:r>
            <a:r>
              <a:rPr lang="ru-RU" i="1" dirty="0" err="1" smtClean="0">
                <a:solidFill>
                  <a:schemeClr val="bg1"/>
                </a:solidFill>
              </a:rPr>
              <a:t>model</a:t>
            </a:r>
            <a:r>
              <a:rPr lang="ru-RU" i="1" dirty="0" smtClean="0">
                <a:solidFill>
                  <a:schemeClr val="bg1"/>
                </a:solidFill>
              </a:rPr>
              <a:t>)</a:t>
            </a:r>
            <a:r>
              <a:rPr lang="ru-RU" dirty="0" smtClean="0">
                <a:solidFill>
                  <a:schemeClr val="bg1"/>
                </a:solidFill>
              </a:rPr>
              <a:t> является классической моделью жизненного цикла. Эта модель предполагает, что переход к следующему этапу осуществляется только после полного завершения работ предыдущего этапа. 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Picture 13753"/>
          <p:cNvPicPr/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445045" y="1578077"/>
            <a:ext cx="5368413" cy="4616246"/>
          </a:xfrm>
          <a:prstGeom prst="rect">
            <a:avLst/>
          </a:prstGeom>
          <a:solidFill>
            <a:srgbClr val="FF9900"/>
          </a:solidFill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Объект 4"/>
          <p:cNvSpPr>
            <a:spLocks noGrp="1"/>
          </p:cNvSpPr>
          <p:nvPr>
            <p:ph sz="half" idx="1"/>
          </p:nvPr>
        </p:nvSpPr>
        <p:spPr>
          <a:xfrm>
            <a:off x="528482" y="336038"/>
            <a:ext cx="11004755" cy="4351338"/>
          </a:xfrm>
        </p:spPr>
        <p:txBody>
          <a:bodyPr/>
          <a:lstStyle/>
          <a:p>
            <a:r>
              <a:rPr lang="ru-RU" sz="2400" i="1" dirty="0" smtClean="0">
                <a:solidFill>
                  <a:srgbClr val="00B0F0"/>
                </a:solidFill>
              </a:rPr>
              <a:t>Системный анализ</a:t>
            </a:r>
            <a:r>
              <a:rPr lang="ru-RU" sz="2400" dirty="0" smtClean="0">
                <a:solidFill>
                  <a:srgbClr val="00B0F0"/>
                </a:solidFill>
              </a:rPr>
              <a:t> </a:t>
            </a:r>
            <a:r>
              <a:rPr lang="ru-RU" sz="2400" dirty="0" smtClean="0">
                <a:solidFill>
                  <a:schemeClr val="bg1"/>
                </a:solidFill>
              </a:rPr>
              <a:t>определяет назначение создаваемого программного продукта, персонал, программную и аппаратную части, чтобы оценить требуемые трудозатраты, составить план проектных работ и определить риски. </a:t>
            </a:r>
          </a:p>
          <a:p>
            <a:r>
              <a:rPr lang="ru-RU" sz="2400" i="1" dirty="0" smtClean="0">
                <a:solidFill>
                  <a:srgbClr val="00B0F0"/>
                </a:solidFill>
              </a:rPr>
              <a:t>Анализ требований</a:t>
            </a:r>
            <a:r>
              <a:rPr lang="ru-RU" sz="2400" dirty="0" smtClean="0">
                <a:solidFill>
                  <a:srgbClr val="00B0F0"/>
                </a:solidFill>
              </a:rPr>
              <a:t> </a:t>
            </a:r>
            <a:r>
              <a:rPr lang="ru-RU" sz="2400" dirty="0" smtClean="0">
                <a:solidFill>
                  <a:schemeClr val="bg1"/>
                </a:solidFill>
              </a:rPr>
              <a:t>определяет функции программного обеспечения для планирования проекта. </a:t>
            </a:r>
          </a:p>
          <a:p>
            <a:r>
              <a:rPr lang="ru-RU" sz="2400" i="1" dirty="0" smtClean="0">
                <a:solidFill>
                  <a:srgbClr val="00B0F0"/>
                </a:solidFill>
              </a:rPr>
              <a:t>Проектирование</a:t>
            </a:r>
            <a:r>
              <a:rPr lang="ru-RU" sz="2400" dirty="0" smtClean="0">
                <a:solidFill>
                  <a:schemeClr val="bg1"/>
                </a:solidFill>
              </a:rPr>
              <a:t> </a:t>
            </a:r>
            <a:r>
              <a:rPr lang="ru-RU" sz="2400" dirty="0" err="1" smtClean="0">
                <a:solidFill>
                  <a:schemeClr val="bg1"/>
                </a:solidFill>
              </a:rPr>
              <a:t>создаѐт </a:t>
            </a:r>
            <a:r>
              <a:rPr lang="ru-RU" sz="2400" dirty="0" smtClean="0">
                <a:solidFill>
                  <a:schemeClr val="bg1"/>
                </a:solidFill>
              </a:rPr>
              <a:t>архитектуру программного средства с </a:t>
            </a:r>
            <a:r>
              <a:rPr lang="ru-RU" sz="2400" dirty="0" err="1" smtClean="0">
                <a:solidFill>
                  <a:schemeClr val="bg1"/>
                </a:solidFill>
              </a:rPr>
              <a:t>учѐтом </a:t>
            </a:r>
            <a:r>
              <a:rPr lang="ru-RU" sz="2400" dirty="0" smtClean="0">
                <a:solidFill>
                  <a:schemeClr val="bg1"/>
                </a:solidFill>
              </a:rPr>
              <a:t>требуемого качества. </a:t>
            </a:r>
          </a:p>
          <a:p>
            <a:r>
              <a:rPr lang="ru-RU" sz="2400" i="1" dirty="0" smtClean="0">
                <a:solidFill>
                  <a:srgbClr val="00B0F0"/>
                </a:solidFill>
              </a:rPr>
              <a:t>Реализация</a:t>
            </a:r>
            <a:r>
              <a:rPr lang="ru-RU" sz="2400" dirty="0" smtClean="0">
                <a:solidFill>
                  <a:schemeClr val="bg1"/>
                </a:solidFill>
              </a:rPr>
              <a:t> состоит в переводе результатов проектирования в тексты выбранных языков программирования и баз данных с последующей реализацией при помощи соответствующих инструментальных средств. </a:t>
            </a:r>
          </a:p>
          <a:p>
            <a:r>
              <a:rPr lang="ru-RU" sz="2400" i="1" dirty="0" smtClean="0">
                <a:solidFill>
                  <a:srgbClr val="00B0F0"/>
                </a:solidFill>
              </a:rPr>
              <a:t>Тестирование</a:t>
            </a:r>
            <a:r>
              <a:rPr lang="ru-RU" sz="2400" dirty="0" smtClean="0">
                <a:solidFill>
                  <a:schemeClr val="bg1"/>
                </a:solidFill>
              </a:rPr>
              <a:t> определяет дефекты в реализации с целью их исправления, чтобы повысить качество программного продукта.  </a:t>
            </a:r>
          </a:p>
          <a:p>
            <a:r>
              <a:rPr lang="ru-RU" sz="2400" i="1" dirty="0" smtClean="0">
                <a:solidFill>
                  <a:srgbClr val="00B0F0"/>
                </a:solidFill>
              </a:rPr>
              <a:t>Сопровождение</a:t>
            </a:r>
            <a:r>
              <a:rPr lang="ru-RU" sz="2400" dirty="0" smtClean="0">
                <a:solidFill>
                  <a:schemeClr val="bg1"/>
                </a:solidFill>
              </a:rPr>
              <a:t> заключается в исправлении ошибок эксплуатации, адаптации продукта к изменениям внешней среды и, возможно, его совершенствованию по требованиям заказчика или пользователей. Этот этап имеет отношение к существующей системе, но не к разработке новой. </a:t>
            </a:r>
          </a:p>
          <a:p>
            <a:endParaRPr lang="ru-RU" sz="2400" dirty="0" smtClean="0">
              <a:solidFill>
                <a:schemeClr val="bg1"/>
              </a:solidFill>
            </a:endParaRPr>
          </a:p>
          <a:p>
            <a:pPr eaLnBrk="1" hangingPunct="1"/>
            <a:endParaRPr lang="ru-RU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0000"/>
            </a:gs>
            <a:gs pos="20000">
              <a:srgbClr val="000040"/>
            </a:gs>
            <a:gs pos="50000">
              <a:srgbClr val="400040"/>
            </a:gs>
            <a:gs pos="75000">
              <a:srgbClr val="8F0040"/>
            </a:gs>
            <a:gs pos="89999">
              <a:srgbClr val="F27300"/>
            </a:gs>
            <a:gs pos="100000">
              <a:srgbClr val="FFBF00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 descr="Изображение выглядит как текст, человек&#10;&#10;Автоматически созданное описание">
            <a:extLst>
              <a:ext uri="{FF2B5EF4-FFF2-40B4-BE49-F238E27FC236}"/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 cstate="print"/>
          <a:stretch>
            <a:fillRect/>
          </a:stretch>
        </p:blipFill>
        <p:spPr>
          <a:xfrm>
            <a:off x="0" y="-260350"/>
            <a:ext cx="12269788" cy="7142163"/>
          </a:xfrm>
          <a:effectLst>
            <a:outerShdw blurRad="215900" dist="50800" dir="5400000" algn="ctr" rotWithShape="0">
              <a:srgbClr val="000000"/>
            </a:outerShdw>
          </a:effectLst>
        </p:spPr>
      </p:pic>
      <p:sp>
        <p:nvSpPr>
          <p:cNvPr id="9" name="Прямоугольник 8">
            <a:extLst>
              <a:ext uri="{FF2B5EF4-FFF2-40B4-BE49-F238E27FC236}"/>
            </a:extLst>
          </p:cNvPr>
          <p:cNvSpPr/>
          <p:nvPr/>
        </p:nvSpPr>
        <p:spPr>
          <a:xfrm>
            <a:off x="648928" y="0"/>
            <a:ext cx="5110779" cy="5900738"/>
          </a:xfrm>
          <a:prstGeom prst="rect">
            <a:avLst/>
          </a:prstGeom>
          <a:solidFill>
            <a:schemeClr val="bg2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4340" name="Объект 10"/>
          <p:cNvSpPr txBox="1">
            <a:spLocks/>
          </p:cNvSpPr>
          <p:nvPr/>
        </p:nvSpPr>
        <p:spPr bwMode="auto">
          <a:xfrm>
            <a:off x="985479" y="210881"/>
            <a:ext cx="4464050" cy="276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ru-RU" sz="2400" b="1" dirty="0" smtClean="0"/>
              <a:t>Преимущества применения водопадной модели: </a:t>
            </a:r>
          </a:p>
          <a:p>
            <a:endParaRPr lang="ru-RU" sz="2000" dirty="0" smtClean="0"/>
          </a:p>
          <a:p>
            <a:r>
              <a:rPr lang="ru-RU" sz="2000" dirty="0" smtClean="0"/>
              <a:t>− на каждом этапе формируется законченный набор проектной документации, отвечающий критериям полноты и согласованности; </a:t>
            </a:r>
          </a:p>
          <a:p>
            <a:pPr>
              <a:buFontTx/>
              <a:buChar char="-"/>
            </a:pPr>
            <a:endParaRPr lang="ru-RU" sz="2000" dirty="0" smtClean="0"/>
          </a:p>
          <a:p>
            <a:r>
              <a:rPr lang="ru-RU" sz="2400" dirty="0" smtClean="0"/>
              <a:t>− </a:t>
            </a:r>
            <a:r>
              <a:rPr lang="ru-RU" sz="2000" dirty="0" smtClean="0"/>
              <a:t>выполняемые в логической последовательности этапы работ позволяют планировать сроки завершения всех работ и соответствующие затраты. 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</a:pPr>
            <a:endParaRPr lang="ru-RU" sz="2400" dirty="0">
              <a:latin typeface="Calibri" pitchFamily="34" charset="0"/>
            </a:endParaRPr>
          </a:p>
        </p:txBody>
      </p:sp>
      <p:sp>
        <p:nvSpPr>
          <p:cNvPr id="7" name="Прямоугольник 6">
            <a:extLst>
              <a:ext uri="{FF2B5EF4-FFF2-40B4-BE49-F238E27FC236}"/>
            </a:extLst>
          </p:cNvPr>
          <p:cNvSpPr/>
          <p:nvPr/>
        </p:nvSpPr>
        <p:spPr>
          <a:xfrm>
            <a:off x="6626940" y="0"/>
            <a:ext cx="5110779" cy="5900738"/>
          </a:xfrm>
          <a:prstGeom prst="rect">
            <a:avLst/>
          </a:prstGeom>
          <a:solidFill>
            <a:schemeClr val="bg2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8" name="Объект 10"/>
          <p:cNvSpPr txBox="1">
            <a:spLocks/>
          </p:cNvSpPr>
          <p:nvPr/>
        </p:nvSpPr>
        <p:spPr bwMode="auto">
          <a:xfrm>
            <a:off x="6904498" y="186301"/>
            <a:ext cx="4464050" cy="276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ru-RU" sz="2400" b="1" dirty="0" smtClean="0"/>
              <a:t>Недостатки водопадной модели:</a:t>
            </a:r>
          </a:p>
          <a:p>
            <a:endParaRPr lang="ru-RU" sz="2000" dirty="0" smtClean="0"/>
          </a:p>
          <a:p>
            <a:r>
              <a:rPr lang="ru-RU" sz="2000" dirty="0" smtClean="0"/>
              <a:t>− неприспособленность к изменениям требований к проекту;</a:t>
            </a:r>
          </a:p>
          <a:p>
            <a:r>
              <a:rPr lang="ru-RU" sz="2000" dirty="0" smtClean="0"/>
              <a:t> </a:t>
            </a:r>
          </a:p>
          <a:p>
            <a:r>
              <a:rPr lang="ru-RU" sz="2000" dirty="0" smtClean="0"/>
              <a:t>− существенное запаздывание с получением результата; </a:t>
            </a:r>
          </a:p>
          <a:p>
            <a:endParaRPr lang="ru-RU" sz="2000" dirty="0" smtClean="0"/>
          </a:p>
          <a:p>
            <a:pPr marL="228600" indent="-228600">
              <a:lnSpc>
                <a:spcPct val="90000"/>
              </a:lnSpc>
              <a:spcBef>
                <a:spcPts val="1000"/>
              </a:spcBef>
            </a:pPr>
            <a:r>
              <a:rPr lang="ru-RU" sz="2400" dirty="0" smtClean="0"/>
              <a:t>− </a:t>
            </a:r>
            <a:r>
              <a:rPr lang="ru-RU" sz="2000" dirty="0" smtClean="0"/>
              <a:t>длительный период создания системы, который может привести к тому, что реализация проекта морально устареет одновременно с утверждением. 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</a:pPr>
            <a:endParaRPr lang="ru-RU" sz="2400" dirty="0">
              <a:latin typeface="Calibri" pitchFamily="34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>
            <a:extLst>
              <a:ext uri="{FF2B5EF4-FFF2-40B4-BE49-F238E27FC236}"/>
            </a:extLst>
          </p:cNvPr>
          <p:cNvSpPr/>
          <p:nvPr/>
        </p:nvSpPr>
        <p:spPr>
          <a:xfrm>
            <a:off x="625476" y="1690688"/>
            <a:ext cx="5288628" cy="438564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2" name="Заголовок 1">
            <a:extLst>
              <a:ext uri="{FF2B5EF4-FFF2-40B4-BE49-F238E27FC236}"/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599" y="295850"/>
            <a:ext cx="10522975" cy="1002008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4000" dirty="0" smtClean="0">
                <a:solidFill>
                  <a:schemeClr val="bg1"/>
                </a:solidFill>
              </a:rPr>
              <a:t>Спиральная модель жизненного цикла</a:t>
            </a:r>
            <a:endParaRPr lang="ru-RU" sz="4000" dirty="0">
              <a:solidFill>
                <a:schemeClr val="bg1"/>
              </a:solidFill>
            </a:endParaRPr>
          </a:p>
        </p:txBody>
      </p:sp>
      <p:sp>
        <p:nvSpPr>
          <p:cNvPr id="11" name="Объект 10">
            <a:extLst>
              <a:ext uri="{FF2B5EF4-FFF2-40B4-BE49-F238E27FC236}"/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70438" cy="4351338"/>
          </a:xfrm>
        </p:spPr>
        <p:txBody>
          <a:bodyPr rtlCol="0">
            <a:normAutofit lnSpcReduction="10000"/>
          </a:bodyPr>
          <a:lstStyle/>
          <a:p>
            <a:r>
              <a:rPr lang="ru-RU" sz="3200" dirty="0" smtClean="0">
                <a:solidFill>
                  <a:srgbClr val="002060"/>
                </a:solidFill>
              </a:rPr>
              <a:t>Спиральная модель </a:t>
            </a:r>
            <a:r>
              <a:rPr lang="ru-RU" i="1" dirty="0" smtClean="0">
                <a:solidFill>
                  <a:schemeClr val="bg1"/>
                </a:solidFill>
              </a:rPr>
              <a:t>(</a:t>
            </a:r>
            <a:r>
              <a:rPr lang="ru-RU" i="1" dirty="0" err="1" smtClean="0">
                <a:solidFill>
                  <a:schemeClr val="bg1"/>
                </a:solidFill>
              </a:rPr>
              <a:t>spiral</a:t>
            </a:r>
            <a:r>
              <a:rPr lang="ru-RU" i="1" dirty="0" smtClean="0">
                <a:solidFill>
                  <a:schemeClr val="bg1"/>
                </a:solidFill>
              </a:rPr>
              <a:t> </a:t>
            </a:r>
            <a:r>
              <a:rPr lang="ru-RU" i="1" dirty="0" err="1" smtClean="0">
                <a:solidFill>
                  <a:schemeClr val="bg1"/>
                </a:solidFill>
              </a:rPr>
              <a:t>model</a:t>
            </a:r>
            <a:r>
              <a:rPr lang="ru-RU" i="1" dirty="0" smtClean="0">
                <a:solidFill>
                  <a:schemeClr val="bg1"/>
                </a:solidFill>
              </a:rPr>
              <a:t>)</a:t>
            </a:r>
            <a:r>
              <a:rPr lang="ru-RU" dirty="0" smtClean="0">
                <a:solidFill>
                  <a:schemeClr val="bg1"/>
                </a:solidFill>
              </a:rPr>
              <a:t> жизненного цикла, которая предполагает повторение одинаковой последовательности действий более одного раза. Каждая итерация (виток спирали) завершается выпуском новой версии </a:t>
            </a:r>
            <a:r>
              <a:rPr lang="ru-RU" dirty="0" err="1" smtClean="0">
                <a:solidFill>
                  <a:schemeClr val="bg1"/>
                </a:solidFill>
              </a:rPr>
              <a:t>полняемого</a:t>
            </a:r>
            <a:r>
              <a:rPr lang="ru-RU" dirty="0" smtClean="0">
                <a:solidFill>
                  <a:schemeClr val="bg1"/>
                </a:solidFill>
              </a:rPr>
              <a:t> программного обеспечения. 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Picture 1397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86052" y="2060012"/>
            <a:ext cx="5152871" cy="3175666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Красный и фиолетовый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812</TotalTime>
  <Words>555</Words>
  <Application>Microsoft Office PowerPoint</Application>
  <PresentationFormat>Произвольный</PresentationFormat>
  <Paragraphs>62</Paragraphs>
  <Slides>12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Тема Office</vt:lpstr>
      <vt:lpstr>Слайд 1</vt:lpstr>
      <vt:lpstr> </vt:lpstr>
      <vt:lpstr>    Жизненный цикл (software life cycle) – это совокупность процессов (software process), которая связана с последовательным изменением состояния программного обеспечения от формирования исходных требований к нему до полного изъятия его из эксплуатации.   </vt:lpstr>
      <vt:lpstr>Основные процессы жизненного цикла </vt:lpstr>
      <vt:lpstr>Модели жизненного цикла </vt:lpstr>
      <vt:lpstr>Водопадная модель жизненного цикла </vt:lpstr>
      <vt:lpstr>Слайд 7</vt:lpstr>
      <vt:lpstr>Слайд 8</vt:lpstr>
      <vt:lpstr>Спиральная модель жизненного цикла</vt:lpstr>
      <vt:lpstr>Слайд 10</vt:lpstr>
      <vt:lpstr>Слайд 11</vt:lpstr>
      <vt:lpstr>Слайд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 Obstinate</dc:creator>
  <cp:lastModifiedBy>Андрей</cp:lastModifiedBy>
  <cp:revision>16</cp:revision>
  <dcterms:created xsi:type="dcterms:W3CDTF">2021-11-30T17:36:27Z</dcterms:created>
  <dcterms:modified xsi:type="dcterms:W3CDTF">2023-01-18T05:06:44Z</dcterms:modified>
</cp:coreProperties>
</file>