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85" r:id="rId3"/>
    <p:sldId id="278" r:id="rId4"/>
    <p:sldId id="279" r:id="rId5"/>
    <p:sldId id="280" r:id="rId6"/>
    <p:sldId id="259" r:id="rId7"/>
    <p:sldId id="257" r:id="rId8"/>
    <p:sldId id="258" r:id="rId9"/>
    <p:sldId id="260" r:id="rId10"/>
    <p:sldId id="261" r:id="rId11"/>
    <p:sldId id="262" r:id="rId12"/>
    <p:sldId id="265" r:id="rId13"/>
    <p:sldId id="266" r:id="rId14"/>
    <p:sldId id="283" r:id="rId15"/>
    <p:sldId id="263" r:id="rId16"/>
    <p:sldId id="264" r:id="rId17"/>
    <p:sldId id="267" r:id="rId18"/>
    <p:sldId id="269" r:id="rId19"/>
    <p:sldId id="284" r:id="rId20"/>
    <p:sldId id="28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оловок" id="{20B124A2-37EF-470A-8622-F6D442146C09}">
          <p14:sldIdLst>
            <p14:sldId id="256"/>
          </p14:sldIdLst>
        </p14:section>
        <p14:section name="Раздел оглавления" id="{37416B42-992F-400C-9401-934E2FEE98F9}">
          <p14:sldIdLst>
            <p14:sldId id="285"/>
          </p14:sldIdLst>
        </p14:section>
        <p14:section name="Постановка задачи" id="{5C0C81E0-FA70-46B9-AC71-A446E33ADAE4}">
          <p14:sldIdLst>
            <p14:sldId id="278"/>
            <p14:sldId id="279"/>
          </p14:sldIdLst>
        </p14:section>
        <p14:section name="Измерение относительного сопротивления" id="{D29238E9-8686-4614-ACE4-931F18431491}">
          <p14:sldIdLst>
            <p14:sldId id="280"/>
            <p14:sldId id="259"/>
            <p14:sldId id="257"/>
            <p14:sldId id="258"/>
            <p14:sldId id="260"/>
            <p14:sldId id="261"/>
            <p14:sldId id="262"/>
          </p14:sldIdLst>
        </p14:section>
        <p14:section name="Сравнение результатов" id="{70F9013E-1095-44D2-811C-A573DFC7553F}">
          <p14:sldIdLst>
            <p14:sldId id="265"/>
            <p14:sldId id="266"/>
            <p14:sldId id="283"/>
          </p14:sldIdLst>
        </p14:section>
        <p14:section name="Использование пирометра" id="{3DBFD04A-660C-4321-B39B-3A2DC87CC246}">
          <p14:sldIdLst>
            <p14:sldId id="263"/>
            <p14:sldId id="264"/>
            <p14:sldId id="267"/>
            <p14:sldId id="269"/>
            <p14:sldId id="284"/>
          </p14:sldIdLst>
        </p14:section>
        <p14:section name="Приложения" id="{BF8B384F-80C3-420E-8936-B91DBFF39C94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0C8AB-7CFE-4458-9936-4436D17D4E99}" type="datetimeFigureOut">
              <a:rPr lang="ru-RU" smtClean="0"/>
              <a:t>14.01.2025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AF2EF-8068-4744-8613-E4D050006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AF2EF-8068-4744-8613-E4D05000641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AF2EF-8068-4744-8613-E4D05000641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62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AF2EF-8068-4744-8613-E4D05000641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82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AF2EF-8068-4744-8613-E4D05000641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5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9843-4F2E-43C1-B64D-2BE14DA68C12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98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B3F5-DAC5-4F1D-82E8-B19E65884EBA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27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764D-1372-4C51-8488-EA56A36E5D66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2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97A6-DF08-4F43-B7E1-302D6F842F69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89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04AA-78BD-47B8-AF64-37CF894A8FDD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72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2EB2-6A6D-45B0-9EEC-BD3CE25E2571}" type="datetime1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25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87CC-84A4-42DF-8A1E-D8521A332D13}" type="datetime1">
              <a:rPr lang="ru-RU" smtClean="0"/>
              <a:t>14.01.2025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710-8337-4236-A3B5-BBB70CE4AB78}" type="datetime1">
              <a:rPr lang="ru-RU" smtClean="0"/>
              <a:t>14.01.2025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2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712D-05AD-4F59-976F-E7613CC977C2}" type="datetime1">
              <a:rPr lang="ru-RU" smtClean="0"/>
              <a:t>14.01.2025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90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DA4-9F32-4ED2-B9C9-7CAEEC70C485}" type="datetime1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50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FCA-A3FD-4EFA-B054-758F77D708F7}" type="datetime1">
              <a:rPr lang="ru-RU" smtClean="0"/>
              <a:t>14.01.2025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83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327EA-C640-4A9D-914A-FEC7F8B4BB60}" type="datetime1">
              <a:rPr lang="ru-RU" smtClean="0"/>
              <a:t>14.01.2025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74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20.xml"/><Relationship Id="rId5" Type="http://schemas.openxmlformats.org/officeDocument/2006/relationships/image" Target="../media/image4.png"/><Relationship Id="rId10" Type="http://schemas.openxmlformats.org/officeDocument/2006/relationships/slide" Target="slide15.xml"/><Relationship Id="rId4" Type="http://schemas.openxmlformats.org/officeDocument/2006/relationships/image" Target="../media/image3.png"/><Relationship Id="rId9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Результаты экспериментов с вольфрамовой нитью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Октябрь-ноябрь 2024</a:t>
            </a:r>
          </a:p>
        </p:txBody>
      </p:sp>
    </p:spTree>
    <p:extLst>
      <p:ext uri="{BB962C8B-B14F-4D97-AF65-F5344CB8AC3E}">
        <p14:creationId xmlns:p14="http://schemas.microsoft.com/office/powerpoint/2010/main" val="3949379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40" y="1130968"/>
            <a:ext cx="7309840" cy="559050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вольт-амперной характеристике</a:t>
                </a: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10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>
                    <a:lumMod val="65000"/>
                  </a:schemeClr>
                </a:solidFill>
              </a:rPr>
              <a:t>Измерение относительного сопротивления</a:t>
            </a:r>
          </a:p>
        </p:txBody>
      </p:sp>
    </p:spTree>
    <p:extLst>
      <p:ext uri="{BB962C8B-B14F-4D97-AF65-F5344CB8AC3E}">
        <p14:creationId xmlns:p14="http://schemas.microsoft.com/office/powerpoint/2010/main" val="73060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40" y="1136077"/>
            <a:ext cx="7303160" cy="558539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зависимости сопротивления от тока</a:t>
                </a: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11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>
                    <a:lumMod val="65000"/>
                  </a:schemeClr>
                </a:solidFill>
              </a:rPr>
              <a:t>Измерение относительного сопротивления</a:t>
            </a:r>
          </a:p>
        </p:txBody>
      </p:sp>
    </p:spTree>
    <p:extLst>
      <p:ext uri="{BB962C8B-B14F-4D97-AF65-F5344CB8AC3E}">
        <p14:creationId xmlns:p14="http://schemas.microsoft.com/office/powerpoint/2010/main" val="65394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Сравнение моделирования и эксперимента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412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𝑎𝑚𝑏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300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116 мкм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Экспериментальная температура была получена из измерения сопротивления небольшого участка проволоки (</a:t>
                </a:r>
                <a:r>
                  <a:rPr lang="en-US" dirty="0"/>
                  <a:t>~ 3 cm</a:t>
                </a:r>
                <a:r>
                  <a:rPr lang="ru-RU" dirty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41276"/>
              </a:xfrm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43092"/>
            <a:ext cx="10021699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89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896" y="1136077"/>
            <a:ext cx="7297504" cy="558107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тока от температуры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13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>
                    <a:lumMod val="65000"/>
                  </a:schemeClr>
                </a:solidFill>
              </a:rPr>
              <a:t>Сравнение моделирования и эксперимента</a:t>
            </a:r>
          </a:p>
        </p:txBody>
      </p:sp>
    </p:spTree>
    <p:extLst>
      <p:ext uri="{BB962C8B-B14F-4D97-AF65-F5344CB8AC3E}">
        <p14:creationId xmlns:p14="http://schemas.microsoft.com/office/powerpoint/2010/main" val="286003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B4A8D-8CFF-48A3-AFC8-1875B2443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373956-2FE5-492F-846C-7BEF81D6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Хотя эксперимент вкупе с теоретической формулой</a:t>
            </a:r>
            <a:r>
              <a:rPr lang="en-US" dirty="0"/>
              <a:t> (</a:t>
            </a:r>
            <a:r>
              <a:rPr lang="ru-RU" dirty="0"/>
              <a:t>приложение 1</a:t>
            </a:r>
            <a:r>
              <a:rPr lang="en-US" dirty="0"/>
              <a:t>)</a:t>
            </a:r>
            <a:r>
              <a:rPr lang="ru-RU" dirty="0"/>
              <a:t> дал довольно близкий результат к моделированию, остаются непонятными границы применимости этой формулы и правдоподобность моделированных результатов.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FFE2A9-C3B8-4E56-872F-017C286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BDAE0AB-5BA8-4940-8B15-138083B3EF50}"/>
              </a:ext>
            </a:extLst>
          </p:cNvPr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>
                    <a:lumMod val="65000"/>
                  </a:schemeClr>
                </a:solidFill>
              </a:rPr>
              <a:t>Сравнение моделирования и эксперимента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Ссылка на слайд 6">
                <a:extLst>
                  <a:ext uri="{FF2B5EF4-FFF2-40B4-BE49-F238E27FC236}">
                    <a16:creationId xmlns:a16="http://schemas.microsoft.com/office/drawing/2014/main" id="{03AF962D-6A9D-4758-84A2-AFCBF12035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7456699"/>
                  </p:ext>
                </p:extLst>
              </p:nvPr>
            </p:nvGraphicFramePr>
            <p:xfrm>
              <a:off x="933061" y="4001294"/>
              <a:ext cx="3048000" cy="1714500"/>
            </p:xfrm>
            <a:graphic>
              <a:graphicData uri="http://schemas.microsoft.com/office/powerpoint/2016/slidezoom">
                <pslz:sldZm>
                  <pslz:sldZmObj sldId="281" cId="737520653">
                    <pslz:zmPr id="{94E54C4C-523C-4C37-86C4-207001CCED60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Ссылка на слайд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3AF962D-6A9D-4758-84A2-AFCBF12035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33061" y="4001294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544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Использование пирометра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Следующим методом является использование пирометра для оценки температуры вольфрамовой проволоки.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Построение зависимости температуры, показываемой пирометром, от значения </a:t>
                </a:r>
                <a:r>
                  <a:rPr lang="en-US" dirty="0"/>
                  <a:t>emissivity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u-RU" dirty="0"/>
                  <a:t> используемого материала позволит точнее калибровать пирометр.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Предложенная модель хоть и не обоснована теоретически, но позволяет с большой точностью аппроксимировать полученные экспериментальные данные.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947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74" y="1136077"/>
            <a:ext cx="7993604" cy="558486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температуры от </a:t>
            </a:r>
            <a:r>
              <a:rPr lang="en-US" dirty="0"/>
              <a:t>emissivity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16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>
                    <a:lumMod val="65000"/>
                  </a:schemeClr>
                </a:solidFill>
              </a:rPr>
              <a:t>Использование пирометра</a:t>
            </a:r>
          </a:p>
        </p:txBody>
      </p:sp>
    </p:spTree>
    <p:extLst>
      <p:ext uri="{BB962C8B-B14F-4D97-AF65-F5344CB8AC3E}">
        <p14:creationId xmlns:p14="http://schemas.microsoft.com/office/powerpoint/2010/main" val="3585793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Калибровка пирометра по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Попытка измерять реальную температуру с помощью пирометра.</a:t>
                </a:r>
              </a:p>
              <a:p>
                <a:pPr marL="0" indent="0">
                  <a:buNone/>
                </a:pPr>
                <a:r>
                  <a:rPr lang="ru-RU" dirty="0"/>
                  <a:t>Основная проблема – пирометр измеряет объекты, размеры которых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 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мм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наша нить была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116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мкм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17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>
                    <a:lumMod val="65000"/>
                  </a:schemeClr>
                </a:solidFill>
              </a:rPr>
              <a:t>Использование пирометра</a:t>
            </a:r>
          </a:p>
        </p:txBody>
      </p:sp>
    </p:spTree>
    <p:extLst>
      <p:ext uri="{BB962C8B-B14F-4D97-AF65-F5344CB8AC3E}">
        <p14:creationId xmlns:p14="http://schemas.microsoft.com/office/powerpoint/2010/main" val="136907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896" y="1136077"/>
            <a:ext cx="7297504" cy="558107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1037983" cy="1325563"/>
              </a:xfrm>
            </p:spPr>
            <p:txBody>
              <a:bodyPr/>
              <a:lstStyle/>
              <a:p>
                <a:r>
                  <a:rPr lang="ru-RU" dirty="0"/>
                  <a:t>Зависимость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𝑟𝑒𝑎𝑙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от показаний пирометра</a:t>
                </a: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1037983" cy="1325563"/>
              </a:xfrm>
              <a:blipFill rotWithShape="0">
                <a:blip r:embed="rId3"/>
                <a:stretch>
                  <a:fillRect l="-22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18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>
                    <a:lumMod val="65000"/>
                  </a:schemeClr>
                </a:solidFill>
              </a:rPr>
              <a:t>Использование пирометра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244070" y="1890103"/>
                <a:ext cx="14762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ru-R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4070" y="1890103"/>
                <a:ext cx="147626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070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42BF8-48BA-4D2A-B147-9BAE0D84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Обсуждение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D59DE-530D-4203-992B-032CAD3C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Предложенная модель аппроксимации теоретической формулы зависимости температуры от тока данными пирометра вполне хорошо ложится, но вопрос корректности формулы для нашего случая остаётся открытым.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D2CCD5-1273-499B-98F9-13A2AD17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19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474386B-6DB4-4967-8443-01C5158051A8}"/>
              </a:ext>
            </a:extLst>
          </p:cNvPr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>
                    <a:lumMod val="65000"/>
                  </a:schemeClr>
                </a:solidFill>
              </a:rPr>
              <a:t>Использование пирометра</a:t>
            </a:r>
          </a:p>
        </p:txBody>
      </p:sp>
    </p:spTree>
    <p:extLst>
      <p:ext uri="{BB962C8B-B14F-4D97-AF65-F5344CB8AC3E}">
        <p14:creationId xmlns:p14="http://schemas.microsoft.com/office/powerpoint/2010/main" val="405981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6C70A-B1C5-4A82-A77C-9A54E1254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Оглавление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A3B7AE-000B-4B83-BF8B-8B734C83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Интерактивное оглавление 5">
                <a:extLst>
                  <a:ext uri="{FF2B5EF4-FFF2-40B4-BE49-F238E27FC236}">
                    <a16:creationId xmlns:a16="http://schemas.microsoft.com/office/drawing/2014/main" id="{E07B6ADD-57F3-4930-847A-B99846D48A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2931664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5C0C81E0-FA70-46B9-AC71-A446E33ADAE4}">
                    <psuz:zmPr id="{9E3F9755-3E9B-43C7-B954-2EC375BE164D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29238E9-8686-4614-ACE4-931F18431491}">
                    <psuz:zmPr id="{F6D62357-4D61-4608-9807-2D9532B4D521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0F9013E-1095-44D2-811C-A573DFC7553F}">
                    <psuz:zmPr id="{EE6910E6-E9EA-4D96-8AD0-3D0CECC6574E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6953441" y="342010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DBFD04A-660C-4321-B39B-3A2DC87CC246}">
                    <psuz:zmPr id="{F2DA807E-82C0-4A08-8163-5A79E96C9A83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07479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F8B384F-80C3-420E-8936-B91DBFF39C94}">
                    <psuz:zmPr id="{7B0F23CC-3232-4675-84B3-F83A99F7547A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80460" y="2234819"/>
                          <a:ext cx="3154680" cy="1774508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Интерактивное оглавление 5">
                <a:extLst>
                  <a:ext uri="{FF2B5EF4-FFF2-40B4-BE49-F238E27FC236}">
                    <a16:creationId xmlns:a16="http://schemas.microsoft.com/office/drawing/2014/main" id="{E07B6ADD-57F3-4930-847A-B99846D48A87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7" name="Рисунок 7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45679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Рисунок 8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8660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Рисунок 9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91641" y="2167635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0" name="Рисунок 10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679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11" name="Рисунок 11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8660" y="4060444"/>
                  <a:ext cx="3154680" cy="1774508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68465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Приложение 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20</a:t>
            </a:fld>
            <a:endParaRPr lang="ru-RU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CBB4448-DFD2-460F-81A5-C32D2C0B7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6043" y="2178729"/>
            <a:ext cx="4232240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8E76A50-A116-4EEE-B530-C9888221224D}"/>
              </a:ext>
            </a:extLst>
          </p:cNvPr>
          <p:cNvSpPr/>
          <p:nvPr/>
        </p:nvSpPr>
        <p:spPr>
          <a:xfrm>
            <a:off x="4753919" y="4422529"/>
            <a:ext cx="5120173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Источник: База данных пакета </a:t>
            </a:r>
            <a:r>
              <a:rPr lang="en-US" dirty="0"/>
              <a:t>COMSOL</a:t>
            </a:r>
            <a:endParaRPr lang="ru-RU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78C2D37-4B34-4762-B68E-C5BD0BECA049}"/>
              </a:ext>
            </a:extLst>
          </p:cNvPr>
          <p:cNvSpPr txBox="1"/>
          <p:nvPr/>
        </p:nvSpPr>
        <p:spPr>
          <a:xfrm>
            <a:off x="4753919" y="2516514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Для модели с постоянным удельным</a:t>
            </a:r>
          </a:p>
          <a:p>
            <a:r>
              <a:rPr lang="ru-RU" dirty="0"/>
              <a:t> сопротивлением использовалось значение 5.507*10</a:t>
            </a:r>
            <a:r>
              <a:rPr lang="en-US" baseline="30000" dirty="0"/>
              <a:t>-8</a:t>
            </a:r>
            <a:r>
              <a:rPr lang="en-US" dirty="0"/>
              <a:t> </a:t>
            </a:r>
            <a:r>
              <a:rPr lang="ru-RU" dirty="0"/>
              <a:t>Ом*м, для линеаризованной модели – линейная аппроксимация табличных данных.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D1365-1886-4750-AF3D-A185E12EEF51}"/>
              </a:ext>
            </a:extLst>
          </p:cNvPr>
          <p:cNvSpPr txBox="1"/>
          <p:nvPr/>
        </p:nvSpPr>
        <p:spPr>
          <a:xfrm>
            <a:off x="838200" y="1380710"/>
            <a:ext cx="975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Теоретическая зависимость удельного сопротивления вольфрамовой проволоки от температуры</a:t>
            </a:r>
          </a:p>
        </p:txBody>
      </p:sp>
    </p:spTree>
    <p:extLst>
      <p:ext uri="{BB962C8B-B14F-4D97-AF65-F5344CB8AC3E}">
        <p14:creationId xmlns:p14="http://schemas.microsoft.com/office/powerpoint/2010/main" val="737520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исследования характеристик вольфрамового катода возникла необходимость точного измерения температуры его острия.</a:t>
                </a:r>
              </a:p>
              <a:p>
                <a:pPr marL="0" indent="0">
                  <a:buNone/>
                </a:pPr>
                <a:r>
                  <a:rPr lang="ru-RU" dirty="0"/>
                  <a:t>Сначала решим более простую задачу – измерим температуру вольфрамовой нити с</a:t>
                </a:r>
                <a:r>
                  <a:rPr lang="en-US" dirty="0"/>
                  <a:t> </a:t>
                </a:r>
                <a:r>
                  <a:rPr lang="ru-RU" dirty="0"/>
                  <a:t>диаметром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поперечного сечения около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116 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м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к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м</m:t>
                    </m:r>
                  </m:oMath>
                </a14:m>
                <a:r>
                  <a:rPr lang="ru-RU" dirty="0"/>
                  <a:t>, настолько длинной, что в окрестности её центра отсутствует градиент температур.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80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Предлагаемые методы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ru-RU" dirty="0"/>
                  <a:t>Измерение относительного сопротивления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сопротивление равномерно нагретого участка нити при комнатной температуре.</a:t>
                </a:r>
              </a:p>
              <a:p>
                <a:pPr marL="514350" indent="-514350">
                  <a:buAutoNum type="arabicPeriod"/>
                </a:pPr>
                <a:r>
                  <a:rPr lang="ru-RU" dirty="0"/>
                  <a:t>Использование пирометра с окном фокусировки диаметра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мм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514350" indent="-514350"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420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>
                    <a:lumMod val="65000"/>
                  </a:schemeClr>
                </a:solidFill>
              </a:rPr>
              <a:t>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413880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Измерение относительного сопротивления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Этот метод подразумевает использование моделирования и последующего теоретического расчёта зависимости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для равномерно нагретой вольфрамовой нити</a:t>
                </a:r>
                <a:r>
                  <a:rPr lang="en-US" dirty="0"/>
                  <a:t>. </a:t>
                </a:r>
                <a:r>
                  <a:rPr lang="ru-RU" dirty="0"/>
                  <a:t>Расчётная формула приведена в Приложении 1.</a:t>
                </a:r>
              </a:p>
              <a:p>
                <a:pPr marL="0" indent="0">
                  <a:buNone/>
                </a:pPr>
                <a:r>
                  <a:rPr lang="ru-RU" dirty="0"/>
                  <a:t>При измерении относительного сопротивления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ru-RU" dirty="0"/>
                  <a:t>основной проблемой является точное определение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сопротивления при комнатной температуре. Даже небольшое отклонение от реальной величины даст большую погрешность расчётной температуры.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022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Калибровка </a:t>
            </a:r>
            <a:r>
              <a:rPr lang="en-US" dirty="0"/>
              <a:t>KORAD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Была выполнена калибровка измерений </a:t>
                </a:r>
                <a:r>
                  <a:rPr lang="en-US" dirty="0"/>
                  <a:t>KORAD KWR103 </a:t>
                </a:r>
                <a:r>
                  <a:rPr lang="ru-RU" dirty="0"/>
                  <a:t>по току и напряжению. Калибровка позволила более точно определить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, так как показания для малых значений тока и напряжения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~ 10 мА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~ 10 мВ</m:t>
                    </m:r>
                  </m:oMath>
                </a14:m>
                <a:r>
                  <a:rPr lang="ru-RU" dirty="0"/>
                  <a:t>) сильно отличаются от реальных.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38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>
                    <a:lumMod val="65000"/>
                  </a:schemeClr>
                </a:solidFill>
              </a:rPr>
              <a:t>Измерение относительного сопротивления</a:t>
            </a:r>
          </a:p>
        </p:txBody>
      </p:sp>
    </p:spTree>
    <p:extLst>
      <p:ext uri="{BB962C8B-B14F-4D97-AF65-F5344CB8AC3E}">
        <p14:creationId xmlns:p14="http://schemas.microsoft.com/office/powerpoint/2010/main" val="116302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55" y="1136077"/>
            <a:ext cx="7299489" cy="558259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Калибровка </a:t>
            </a:r>
            <a:r>
              <a:rPr lang="en-US" dirty="0"/>
              <a:t>KORAD </a:t>
            </a:r>
            <a:r>
              <a:rPr lang="ru-RU" dirty="0"/>
              <a:t>по току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7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>
                    <a:lumMod val="65000"/>
                  </a:schemeClr>
                </a:solidFill>
              </a:rPr>
              <a:t>Измерение относительного сопротивления</a:t>
            </a:r>
          </a:p>
        </p:txBody>
      </p:sp>
    </p:spTree>
    <p:extLst>
      <p:ext uri="{BB962C8B-B14F-4D97-AF65-F5344CB8AC3E}">
        <p14:creationId xmlns:p14="http://schemas.microsoft.com/office/powerpoint/2010/main" val="115942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3" y="1136077"/>
            <a:ext cx="7121234" cy="544626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Калибровка </a:t>
            </a:r>
            <a:r>
              <a:rPr lang="en-US" dirty="0"/>
              <a:t>KORAD </a:t>
            </a:r>
            <a:r>
              <a:rPr lang="ru-RU" dirty="0"/>
              <a:t>по напряжению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8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>
                    <a:lumMod val="65000"/>
                  </a:schemeClr>
                </a:solidFill>
              </a:rPr>
              <a:t>Измерение относительного сопротивления</a:t>
            </a:r>
          </a:p>
        </p:txBody>
      </p:sp>
    </p:spTree>
    <p:extLst>
      <p:ext uri="{BB962C8B-B14F-4D97-AF65-F5344CB8AC3E}">
        <p14:creationId xmlns:p14="http://schemas.microsoft.com/office/powerpoint/2010/main" val="174762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Определение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После калибровки </a:t>
                </a:r>
                <a:r>
                  <a:rPr lang="en-US" dirty="0"/>
                  <a:t>KORAD </a:t>
                </a:r>
                <a:r>
                  <a:rPr lang="ru-RU" dirty="0"/>
                  <a:t>была измерена ВАХ вольфрамовой нити, а затем посчитана зависимость сопротивления от тока. По этим графикам возможно определить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17" t="-238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bg1">
                    <a:lumMod val="65000"/>
                  </a:schemeClr>
                </a:solidFill>
              </a:rPr>
              <a:t>Измерение относительного сопротивления</a:t>
            </a:r>
          </a:p>
        </p:txBody>
      </p:sp>
    </p:spTree>
    <p:extLst>
      <p:ext uri="{BB962C8B-B14F-4D97-AF65-F5344CB8AC3E}">
        <p14:creationId xmlns:p14="http://schemas.microsoft.com/office/powerpoint/2010/main" val="3790399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1860</TotalTime>
  <Words>510</Words>
  <Application>Microsoft Office PowerPoint</Application>
  <PresentationFormat>Широкоэкранный</PresentationFormat>
  <Paragraphs>85</Paragraphs>
  <Slides>20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Tw Cen MT</vt:lpstr>
      <vt:lpstr>Тема Office</vt:lpstr>
      <vt:lpstr>Результаты экспериментов с вольфрамовой нитью</vt:lpstr>
      <vt:lpstr>Оглавление</vt:lpstr>
      <vt:lpstr>Постановка задачи</vt:lpstr>
      <vt:lpstr>Предлагаемые методы</vt:lpstr>
      <vt:lpstr>Измерение относительного сопротивления</vt:lpstr>
      <vt:lpstr>Калибровка KORAD</vt:lpstr>
      <vt:lpstr>Калибровка KORAD по току</vt:lpstr>
      <vt:lpstr>Калибровка KORAD по напряжению</vt:lpstr>
      <vt:lpstr>Определение R_0</vt:lpstr>
      <vt:lpstr>R_0 по вольт-амперной характеристике</vt:lpstr>
      <vt:lpstr>R_0 по зависимости сопротивления от тока</vt:lpstr>
      <vt:lpstr>Сравнение моделирования и эксперимента</vt:lpstr>
      <vt:lpstr>Зависимость тока от температуры</vt:lpstr>
      <vt:lpstr>Обсуждение результатов</vt:lpstr>
      <vt:lpstr>Использование пирометра</vt:lpstr>
      <vt:lpstr>Зависимость температуры от emissivity</vt:lpstr>
      <vt:lpstr>Калибровка пирометра по T_real</vt:lpstr>
      <vt:lpstr>Зависимость T_real от показаний пирометра</vt:lpstr>
      <vt:lpstr>Обсуждение результатов</vt:lpstr>
      <vt:lpstr>Приложение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Лектор</dc:creator>
  <cp:lastModifiedBy>Глеб Луговцов</cp:lastModifiedBy>
  <cp:revision>30</cp:revision>
  <dcterms:created xsi:type="dcterms:W3CDTF">2024-11-06T09:37:16Z</dcterms:created>
  <dcterms:modified xsi:type="dcterms:W3CDTF">2025-01-14T16:54:07Z</dcterms:modified>
</cp:coreProperties>
</file>