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Динамика выручки ЧТУП "Стальгранд"</c:v>
                </c:pt>
              </c:strCache>
            </c:strRef>
          </c:tx>
          <c:spPr>
            <a:ln w="571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57150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2031.98</c:v>
                </c:pt>
                <c:pt idx="1">
                  <c:v>2596.25</c:v>
                </c:pt>
                <c:pt idx="2">
                  <c:v>3566.21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91-45F3-96EF-29750105B77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6276944"/>
        <c:axId val="346277272"/>
      </c:lineChart>
      <c:catAx>
        <c:axId val="346276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6277272"/>
        <c:crosses val="autoZero"/>
        <c:auto val="1"/>
        <c:lblAlgn val="ctr"/>
        <c:lblOffset val="100"/>
        <c:noMultiLvlLbl val="0"/>
      </c:catAx>
      <c:valAx>
        <c:axId val="346277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6276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 b="1"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ln w="571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57150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1698.72</c:v>
                </c:pt>
                <c:pt idx="1">
                  <c:v>2193.83</c:v>
                </c:pt>
                <c:pt idx="2">
                  <c:v>3038.35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E5-46A1-82D3-7BE096C9C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2420912"/>
        <c:axId val="552415336"/>
      </c:lineChart>
      <c:catAx>
        <c:axId val="55242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2415336"/>
        <c:crosses val="autoZero"/>
        <c:auto val="1"/>
        <c:lblAlgn val="ctr"/>
        <c:lblOffset val="100"/>
        <c:noMultiLvlLbl val="0"/>
      </c:catAx>
      <c:valAx>
        <c:axId val="552415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2420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 b="1"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Динамика прибыли от продаж ЧТУП "Стальгранд", тысяч рублей</c:v>
                </c:pt>
              </c:strCache>
            </c:strRef>
          </c:tx>
          <c:spPr>
            <a:ln w="571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57150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333.26</c:v>
                </c:pt>
                <c:pt idx="1">
                  <c:v>402.42</c:v>
                </c:pt>
                <c:pt idx="2">
                  <c:v>527.86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E5-438B-8CAC-B4A3C54BE20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53909992"/>
        <c:axId val="553910648"/>
      </c:lineChart>
      <c:catAx>
        <c:axId val="553909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3910648"/>
        <c:crosses val="autoZero"/>
        <c:auto val="1"/>
        <c:lblAlgn val="ctr"/>
        <c:lblOffset val="100"/>
        <c:noMultiLvlLbl val="0"/>
      </c:catAx>
      <c:valAx>
        <c:axId val="553910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3909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 b="1"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40A3-F7CF-4680-8B81-055AD680599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F712-B7B6-48A5-9E26-10731D743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41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40A3-F7CF-4680-8B81-055AD680599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F712-B7B6-48A5-9E26-10731D743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45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40A3-F7CF-4680-8B81-055AD680599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F712-B7B6-48A5-9E26-10731D743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28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40A3-F7CF-4680-8B81-055AD680599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F712-B7B6-48A5-9E26-10731D743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00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40A3-F7CF-4680-8B81-055AD680599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F712-B7B6-48A5-9E26-10731D743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20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40A3-F7CF-4680-8B81-055AD680599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F712-B7B6-48A5-9E26-10731D743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32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40A3-F7CF-4680-8B81-055AD680599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F712-B7B6-48A5-9E26-10731D743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18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40A3-F7CF-4680-8B81-055AD680599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F712-B7B6-48A5-9E26-10731D743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8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40A3-F7CF-4680-8B81-055AD680599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F712-B7B6-48A5-9E26-10731D743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4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40A3-F7CF-4680-8B81-055AD680599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F712-B7B6-48A5-9E26-10731D743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51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40A3-F7CF-4680-8B81-055AD680599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F712-B7B6-48A5-9E26-10731D743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45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40A3-F7CF-4680-8B81-055AD680599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0F712-B7B6-48A5-9E26-10731D743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15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330181"/>
            <a:ext cx="9144000" cy="2387600"/>
          </a:xfrm>
        </p:spPr>
        <p:txBody>
          <a:bodyPr>
            <a:noAutofit/>
          </a:bodyPr>
          <a:lstStyle/>
          <a:p>
            <a:r>
              <a:rPr lang="ru-RU" sz="4400" dirty="0" smtClean="0"/>
              <a:t>Дипломный проект на тему «Веб-приложение для работы с клиентами (на примере проекта ЧТУП </a:t>
            </a:r>
            <a:r>
              <a:rPr lang="en-US" sz="4400" dirty="0" smtClean="0"/>
              <a:t>“</a:t>
            </a:r>
            <a:r>
              <a:rPr lang="ru-RU" sz="4400" dirty="0" err="1" smtClean="0"/>
              <a:t>Стальгранд</a:t>
            </a:r>
            <a:r>
              <a:rPr lang="en-US" sz="4400" dirty="0" smtClean="0"/>
              <a:t>”</a:t>
            </a:r>
            <a:r>
              <a:rPr lang="ru-RU" sz="4400" dirty="0" smtClean="0"/>
              <a:t>)»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17366"/>
          </a:xfrm>
        </p:spPr>
        <p:txBody>
          <a:bodyPr>
            <a:normAutofit/>
          </a:bodyPr>
          <a:lstStyle/>
          <a:p>
            <a:pPr algn="r"/>
            <a:endParaRPr lang="ru-RU" dirty="0" smtClean="0"/>
          </a:p>
          <a:p>
            <a:pPr algn="r"/>
            <a:endParaRPr lang="ru-RU" dirty="0" smtClean="0"/>
          </a:p>
          <a:p>
            <a:pPr algn="r"/>
            <a:r>
              <a:rPr lang="ru-RU" dirty="0" smtClean="0"/>
              <a:t>Студент: Ремнёв Г. А.</a:t>
            </a:r>
          </a:p>
          <a:p>
            <a:pPr algn="r"/>
            <a:r>
              <a:rPr lang="ru-RU" dirty="0" smtClean="0"/>
              <a:t>Научный руководитель: Цыганков В. 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90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215672" y="625644"/>
            <a:ext cx="9885209" cy="56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0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>
            <a:biLevel thresh="75000"/>
          </a:blip>
          <a:srcRect l="1330" t="-277"/>
          <a:stretch/>
        </p:blipFill>
        <p:spPr bwMode="auto">
          <a:xfrm>
            <a:off x="1205215" y="641685"/>
            <a:ext cx="9778727" cy="54871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78665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Затраты на разработку приложения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568900"/>
              </p:ext>
            </p:extLst>
          </p:nvPr>
        </p:nvGraphicFramePr>
        <p:xfrm>
          <a:off x="1499937" y="2037344"/>
          <a:ext cx="9192125" cy="392935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245499">
                  <a:extLst>
                    <a:ext uri="{9D8B030D-6E8A-4147-A177-3AD203B41FA5}">
                      <a16:colId xmlns:a16="http://schemas.microsoft.com/office/drawing/2014/main" val="3923712316"/>
                    </a:ext>
                  </a:extLst>
                </a:gridCol>
                <a:gridCol w="1946626">
                  <a:extLst>
                    <a:ext uri="{9D8B030D-6E8A-4147-A177-3AD203B41FA5}">
                      <a16:colId xmlns:a16="http://schemas.microsoft.com/office/drawing/2014/main" val="3050247627"/>
                    </a:ext>
                  </a:extLst>
                </a:gridCol>
              </a:tblGrid>
              <a:tr h="6176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Статья затрат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Сумма, руб.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7995488"/>
                  </a:ext>
                </a:extLst>
              </a:tr>
              <a:tr h="617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Основная заработная плата команды разработчиков</a:t>
                      </a:r>
                      <a:endParaRPr lang="ru-RU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4560,0</a:t>
                      </a:r>
                      <a:endParaRPr lang="ru-RU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6158649"/>
                  </a:ext>
                </a:extLst>
              </a:tr>
              <a:tr h="617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Дополнительная заработная плата команды разработчиков</a:t>
                      </a:r>
                      <a:endParaRPr lang="ru-RU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456,0</a:t>
                      </a:r>
                      <a:endParaRPr lang="ru-RU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7103151"/>
                  </a:ext>
                </a:extLst>
              </a:tr>
              <a:tr h="617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Отчисления на социальные нужды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1755,6</a:t>
                      </a:r>
                      <a:endParaRPr lang="ru-RU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770502"/>
                  </a:ext>
                </a:extLst>
              </a:tr>
              <a:tr h="617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Прочие затраты</a:t>
                      </a:r>
                      <a:endParaRPr lang="ru-RU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456,0</a:t>
                      </a:r>
                      <a:endParaRPr lang="ru-RU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3410098"/>
                  </a:ext>
                </a:extLst>
              </a:tr>
              <a:tr h="617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Итого затраты на разработку</a:t>
                      </a:r>
                      <a:endParaRPr lang="ru-RU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7227,0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3314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769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и инструменты для разработки веб-приложения для работы с клиентами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lvl="0" indent="-514350" fontAlgn="base"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Серверная часть</a:t>
            </a:r>
            <a:r>
              <a:rPr lang="en-US" dirty="0"/>
              <a:t>: </a:t>
            </a:r>
            <a:r>
              <a:rPr lang="en-US" dirty="0" err="1"/>
              <a:t>AdoptOpenJDK</a:t>
            </a:r>
            <a:r>
              <a:rPr lang="en-US" dirty="0"/>
              <a:t>, Grails, Groovy, Java, Hibernate</a:t>
            </a:r>
            <a:r>
              <a:rPr lang="en-US" dirty="0" smtClean="0"/>
              <a:t>. </a:t>
            </a:r>
            <a:endParaRPr lang="ru-RU" dirty="0" smtClean="0">
              <a:effectLst/>
            </a:endParaRPr>
          </a:p>
          <a:p>
            <a:pPr marL="514350" lvl="0" indent="-514350" fontAlgn="base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СУБД: H2 Database, PostgreSQL. </a:t>
            </a:r>
            <a:endParaRPr lang="ru-RU" dirty="0" smtClean="0">
              <a:effectLst/>
            </a:endParaRPr>
          </a:p>
          <a:p>
            <a:pPr marL="514350" lvl="0" indent="-514350" fontAlgn="base"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Клиентская часть</a:t>
            </a:r>
            <a:r>
              <a:rPr lang="en-US" dirty="0"/>
              <a:t>: JavaScript (ES-6), HTML5, CSS3, React, React Router DOM, React Bootstrap, React </a:t>
            </a:r>
            <a:r>
              <a:rPr lang="en-US" dirty="0" err="1"/>
              <a:t>FontAwesome</a:t>
            </a:r>
            <a:r>
              <a:rPr lang="en-US" dirty="0"/>
              <a:t>, </a:t>
            </a:r>
            <a:r>
              <a:rPr lang="en-US" dirty="0" err="1"/>
              <a:t>npm</a:t>
            </a:r>
            <a:r>
              <a:rPr lang="en-US" dirty="0"/>
              <a:t>. </a:t>
            </a:r>
            <a:endParaRPr lang="ru-RU" dirty="0" smtClean="0">
              <a:effectLst/>
            </a:endParaRPr>
          </a:p>
          <a:p>
            <a:pPr marL="514350" lvl="0" indent="-514350" fontAlgn="base">
              <a:spcAft>
                <a:spcPts val="1200"/>
              </a:spcAft>
              <a:buFont typeface="+mj-lt"/>
              <a:buAutoNum type="arabicPeriod"/>
            </a:pPr>
            <a:r>
              <a:rPr lang="en-US" dirty="0" err="1"/>
              <a:t>Архитектура</a:t>
            </a:r>
            <a:r>
              <a:rPr lang="en-US" dirty="0"/>
              <a:t> </a:t>
            </a:r>
            <a:r>
              <a:rPr lang="en-US" dirty="0" err="1"/>
              <a:t>приложения</a:t>
            </a:r>
            <a:r>
              <a:rPr lang="en-US" dirty="0"/>
              <a:t>: SPA, REST, AJAX, JWT, Inversion of Control, Convention over Configuration. </a:t>
            </a:r>
            <a:endParaRPr lang="ru-RU" dirty="0" smtClean="0">
              <a:effectLst/>
            </a:endParaRPr>
          </a:p>
          <a:p>
            <a:pPr marL="514350" lvl="0" indent="-514350" fontAlgn="base">
              <a:spcAft>
                <a:spcPts val="1200"/>
              </a:spcAft>
              <a:buFont typeface="+mj-lt"/>
              <a:buAutoNum type="arabicPeriod"/>
            </a:pPr>
            <a:r>
              <a:rPr lang="en-US" dirty="0" err="1"/>
              <a:t>Платформы</a:t>
            </a:r>
            <a:r>
              <a:rPr lang="en-US" dirty="0"/>
              <a:t>: GitHub Pages, </a:t>
            </a:r>
            <a:r>
              <a:rPr lang="en-US" dirty="0" err="1"/>
              <a:t>Heroku</a:t>
            </a:r>
            <a:r>
              <a:rPr lang="en-US" dirty="0"/>
              <a:t>. </a:t>
            </a:r>
            <a:endParaRPr lang="ru-RU" dirty="0" smtClean="0">
              <a:effectLst/>
            </a:endParaRPr>
          </a:p>
          <a:p>
            <a:pPr marL="514350" lvl="0" indent="-514350" fontAlgn="base">
              <a:spcAft>
                <a:spcPts val="1200"/>
              </a:spcAft>
              <a:buFont typeface="+mj-lt"/>
              <a:buAutoNum type="arabicPeriod"/>
            </a:pPr>
            <a:r>
              <a:rPr lang="en-US" dirty="0" err="1"/>
              <a:t>Ситема</a:t>
            </a:r>
            <a:r>
              <a:rPr lang="en-US" dirty="0"/>
              <a:t> </a:t>
            </a:r>
            <a:r>
              <a:rPr lang="en-US" dirty="0" err="1"/>
              <a:t>контроля</a:t>
            </a:r>
            <a:r>
              <a:rPr lang="en-US" dirty="0"/>
              <a:t> </a:t>
            </a:r>
            <a:r>
              <a:rPr lang="en-US" dirty="0" err="1"/>
              <a:t>версий</a:t>
            </a:r>
            <a:r>
              <a:rPr lang="en-US" dirty="0"/>
              <a:t>: </a:t>
            </a:r>
            <a:r>
              <a:rPr lang="en-US" dirty="0" err="1"/>
              <a:t>git</a:t>
            </a:r>
            <a:r>
              <a:rPr lang="en-US" dirty="0"/>
              <a:t>. </a:t>
            </a:r>
            <a:endParaRPr lang="ru-RU" dirty="0" smtClean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53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C:\Users\chris\AppData\Local\Microsoft\Windows\INetCache\Content.MSO\4331A07B.tmp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101" y="513348"/>
            <a:ext cx="9395459" cy="5872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7163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C:\Users\chris\AppData\Local\Microsoft\Windows\INetCache\Content.MSO\59708B41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101" y="517052"/>
            <a:ext cx="9395459" cy="5872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034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C:\Users\chris\AppData\Local\Microsoft\Windows\INetCache\Content.MSO\17BA541D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102" y="517541"/>
            <a:ext cx="9395458" cy="58718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25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Цель, объект и предмет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цель</a:t>
            </a:r>
            <a:r>
              <a:rPr lang="ru-RU" dirty="0" smtClean="0"/>
              <a:t> исследования — </a:t>
            </a:r>
            <a:r>
              <a:rPr lang="ru-RU" dirty="0"/>
              <a:t>разработка мероприятий по совершенствованию процесса работы с клиентами путем использования </a:t>
            </a:r>
            <a:r>
              <a:rPr lang="ru-RU" dirty="0" smtClean="0"/>
              <a:t>веб-технологий;</a:t>
            </a:r>
          </a:p>
          <a:p>
            <a:endParaRPr lang="ru-RU" dirty="0" smtClean="0"/>
          </a:p>
          <a:p>
            <a:r>
              <a:rPr lang="ru-RU" b="1" dirty="0"/>
              <a:t>о</a:t>
            </a:r>
            <a:r>
              <a:rPr lang="ru-RU" b="1" dirty="0" smtClean="0"/>
              <a:t>бъект</a:t>
            </a:r>
            <a:r>
              <a:rPr lang="ru-RU" dirty="0" smtClean="0"/>
              <a:t> исследования — частное </a:t>
            </a:r>
            <a:r>
              <a:rPr lang="ru-RU" dirty="0"/>
              <a:t>торговое унитарное предприятие “</a:t>
            </a:r>
            <a:r>
              <a:rPr lang="ru-RU" dirty="0" err="1"/>
              <a:t>Стальгранд</a:t>
            </a:r>
            <a:r>
              <a:rPr lang="ru-RU" dirty="0" smtClean="0"/>
              <a:t>”;</a:t>
            </a:r>
          </a:p>
          <a:p>
            <a:endParaRPr lang="ru-RU" dirty="0" smtClean="0"/>
          </a:p>
          <a:p>
            <a:r>
              <a:rPr lang="ru-RU" b="1" dirty="0"/>
              <a:t>п</a:t>
            </a:r>
            <a:r>
              <a:rPr lang="ru-RU" b="1" dirty="0" smtClean="0"/>
              <a:t>редмет</a:t>
            </a:r>
            <a:r>
              <a:rPr lang="ru-RU" dirty="0" smtClean="0"/>
              <a:t> </a:t>
            </a:r>
            <a:r>
              <a:rPr lang="ru-RU" dirty="0"/>
              <a:t>исследования —</a:t>
            </a:r>
            <a:r>
              <a:rPr lang="ru-RU" dirty="0" smtClean="0"/>
              <a:t> </a:t>
            </a:r>
            <a:r>
              <a:rPr lang="ru-RU" dirty="0"/>
              <a:t>разработка веб-приложения для работы с </a:t>
            </a:r>
            <a:r>
              <a:rPr lang="ru-RU" dirty="0" smtClean="0"/>
              <a:t>клиентами.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55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 дипломного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Сущность и характеристики автоматизированных систем управления работой с клиентами.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Анализ хозяйственной деятельности ЧТУП «</a:t>
            </a:r>
            <a:r>
              <a:rPr lang="ru-RU" dirty="0" err="1" smtClean="0"/>
              <a:t>Стальгранд</a:t>
            </a:r>
            <a:r>
              <a:rPr lang="ru-RU" dirty="0" smtClean="0"/>
              <a:t>».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Постановка задачи для разработки и программное решение веб-приложения для работы с клиентами.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87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Организационная структура управления предприятием</a:t>
            </a:r>
            <a:endParaRPr lang="ru-RU" dirty="0"/>
          </a:p>
        </p:txBody>
      </p:sp>
      <p:pic>
        <p:nvPicPr>
          <p:cNvPr id="4" name="Рисунок 3" descr="C:\Users\chris\iCloudDrive\University\Диплом-gr\Пояснительная записка\Организационная структура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155" y="1896476"/>
            <a:ext cx="7571690" cy="429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42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Динамика основных технико-экономических показателей </a:t>
            </a:r>
            <a:r>
              <a:rPr lang="ru-RU" dirty="0" smtClean="0"/>
              <a:t>за</a:t>
            </a:r>
            <a:r>
              <a:rPr lang="ru-RU" dirty="0"/>
              <a:t> </a:t>
            </a:r>
            <a:r>
              <a:rPr lang="ru-RU" dirty="0" smtClean="0"/>
              <a:t>2017–2019 </a:t>
            </a:r>
            <a:r>
              <a:rPr lang="ru-RU" dirty="0"/>
              <a:t>гг., в тысячах </a:t>
            </a:r>
            <a:r>
              <a:rPr lang="ru-RU" dirty="0" smtClean="0"/>
              <a:t>рублей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075596"/>
              </p:ext>
            </p:extLst>
          </p:nvPr>
        </p:nvGraphicFramePr>
        <p:xfrm>
          <a:off x="838203" y="1825625"/>
          <a:ext cx="10515595" cy="4696598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3902995">
                  <a:extLst>
                    <a:ext uri="{9D8B030D-6E8A-4147-A177-3AD203B41FA5}">
                      <a16:colId xmlns:a16="http://schemas.microsoft.com/office/drawing/2014/main" val="3108864767"/>
                    </a:ext>
                  </a:extLst>
                </a:gridCol>
                <a:gridCol w="1322520">
                  <a:extLst>
                    <a:ext uri="{9D8B030D-6E8A-4147-A177-3AD203B41FA5}">
                      <a16:colId xmlns:a16="http://schemas.microsoft.com/office/drawing/2014/main" val="1619354509"/>
                    </a:ext>
                  </a:extLst>
                </a:gridCol>
                <a:gridCol w="1322520">
                  <a:extLst>
                    <a:ext uri="{9D8B030D-6E8A-4147-A177-3AD203B41FA5}">
                      <a16:colId xmlns:a16="http://schemas.microsoft.com/office/drawing/2014/main" val="617485977"/>
                    </a:ext>
                  </a:extLst>
                </a:gridCol>
                <a:gridCol w="1322520">
                  <a:extLst>
                    <a:ext uri="{9D8B030D-6E8A-4147-A177-3AD203B41FA5}">
                      <a16:colId xmlns:a16="http://schemas.microsoft.com/office/drawing/2014/main" val="2577605712"/>
                    </a:ext>
                  </a:extLst>
                </a:gridCol>
                <a:gridCol w="1322520">
                  <a:extLst>
                    <a:ext uri="{9D8B030D-6E8A-4147-A177-3AD203B41FA5}">
                      <a16:colId xmlns:a16="http://schemas.microsoft.com/office/drawing/2014/main" val="4026537343"/>
                    </a:ext>
                  </a:extLst>
                </a:gridCol>
                <a:gridCol w="1322520">
                  <a:extLst>
                    <a:ext uri="{9D8B030D-6E8A-4147-A177-3AD203B41FA5}">
                      <a16:colId xmlns:a16="http://schemas.microsoft.com/office/drawing/2014/main" val="369347557"/>
                    </a:ext>
                  </a:extLst>
                </a:gridCol>
              </a:tblGrid>
              <a:tr h="12004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Наименование показателя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2017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2018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2019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Темп роста 2017–2018,  %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Темп роста, 2018–2019,  %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extLst>
                  <a:ext uri="{0D108BD9-81ED-4DB2-BD59-A6C34878D82A}">
                    <a16:rowId xmlns:a16="http://schemas.microsoft.com/office/drawing/2014/main" val="1542573645"/>
                  </a:ext>
                </a:extLst>
              </a:tr>
              <a:tr h="4801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Выручка от продажи продукции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2031,98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2596,25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3566,21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127,8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137,4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extLst>
                  <a:ext uri="{0D108BD9-81ED-4DB2-BD59-A6C34878D82A}">
                    <a16:rowId xmlns:a16="http://schemas.microsoft.com/office/drawing/2014/main" val="1637438320"/>
                  </a:ext>
                </a:extLst>
              </a:tr>
              <a:tr h="457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Себестоимость продаж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1698,72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2193,83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3038,35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129,1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138,5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extLst>
                  <a:ext uri="{0D108BD9-81ED-4DB2-BD59-A6C34878D82A}">
                    <a16:rowId xmlns:a16="http://schemas.microsoft.com/office/drawing/2014/main" val="136640282"/>
                  </a:ext>
                </a:extLst>
              </a:tr>
              <a:tr h="4801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Численность работников, чел.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27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34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49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125,9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144,1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extLst>
                  <a:ext uri="{0D108BD9-81ED-4DB2-BD59-A6C34878D82A}">
                    <a16:rowId xmlns:a16="http://schemas.microsoft.com/office/drawing/2014/main" val="3162886231"/>
                  </a:ext>
                </a:extLst>
              </a:tr>
              <a:tr h="457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Производительность труда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75,26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76,36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72,78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101,5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95,3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extLst>
                  <a:ext uri="{0D108BD9-81ED-4DB2-BD59-A6C34878D82A}">
                    <a16:rowId xmlns:a16="http://schemas.microsoft.com/office/drawing/2014/main" val="3854484397"/>
                  </a:ext>
                </a:extLst>
              </a:tr>
              <a:tr h="457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Уровень заработной платы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1,638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1,729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1,934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105,6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111,9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extLst>
                  <a:ext uri="{0D108BD9-81ED-4DB2-BD59-A6C34878D82A}">
                    <a16:rowId xmlns:a16="http://schemas.microsoft.com/office/drawing/2014/main" val="3221497965"/>
                  </a:ext>
                </a:extLst>
              </a:tr>
              <a:tr h="4801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Прибыль от продажи продукции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333,26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402,42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527,86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120,8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131,2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extLst>
                  <a:ext uri="{0D108BD9-81ED-4DB2-BD59-A6C34878D82A}">
                    <a16:rowId xmlns:a16="http://schemas.microsoft.com/office/drawing/2014/main" val="447853388"/>
                  </a:ext>
                </a:extLst>
              </a:tr>
              <a:tr h="4801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Рентабельность продаж,  %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16,4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15,5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14,8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94,5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95,5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61" marR="64961" marT="0" marB="0" anchor="ctr"/>
                </a:tc>
                <a:extLst>
                  <a:ext uri="{0D108BD9-81ED-4DB2-BD59-A6C34878D82A}">
                    <a16:rowId xmlns:a16="http://schemas.microsoft.com/office/drawing/2014/main" val="3431799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17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Динамика выручки ЧТУП «</a:t>
            </a:r>
            <a:r>
              <a:rPr lang="ru-RU" dirty="0" err="1"/>
              <a:t>Стальгранд</a:t>
            </a:r>
            <a:r>
              <a:rPr lang="ru-RU" dirty="0"/>
              <a:t>», тысяч рублей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112931"/>
              </p:ext>
            </p:extLst>
          </p:nvPr>
        </p:nvGraphicFramePr>
        <p:xfrm>
          <a:off x="838200" y="1825625"/>
          <a:ext cx="10515600" cy="4350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261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Динамика себестоимости ЧТУП «</a:t>
            </a:r>
            <a:r>
              <a:rPr lang="ru-RU" dirty="0" err="1"/>
              <a:t>Стальгранд</a:t>
            </a:r>
            <a:r>
              <a:rPr lang="ru-RU" dirty="0"/>
              <a:t>», тысяч рублей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5800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745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Динамика прибыли от продаж ЧТУП «</a:t>
            </a:r>
            <a:r>
              <a:rPr lang="ru-RU" dirty="0" err="1"/>
              <a:t>Стальгранд</a:t>
            </a:r>
            <a:r>
              <a:rPr lang="ru-RU" dirty="0"/>
              <a:t>», тысяч рублей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1113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895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027725"/>
              </p:ext>
            </p:extLst>
          </p:nvPr>
        </p:nvGraphicFramePr>
        <p:xfrm>
          <a:off x="529389" y="657726"/>
          <a:ext cx="11068041" cy="134056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3418">
                  <a:extLst>
                    <a:ext uri="{9D8B030D-6E8A-4147-A177-3AD203B41FA5}">
                      <a16:colId xmlns:a16="http://schemas.microsoft.com/office/drawing/2014/main" val="3963526338"/>
                    </a:ext>
                  </a:extLst>
                </a:gridCol>
                <a:gridCol w="2537739">
                  <a:extLst>
                    <a:ext uri="{9D8B030D-6E8A-4147-A177-3AD203B41FA5}">
                      <a16:colId xmlns:a16="http://schemas.microsoft.com/office/drawing/2014/main" val="3229199875"/>
                    </a:ext>
                  </a:extLst>
                </a:gridCol>
                <a:gridCol w="1466721">
                  <a:extLst>
                    <a:ext uri="{9D8B030D-6E8A-4147-A177-3AD203B41FA5}">
                      <a16:colId xmlns:a16="http://schemas.microsoft.com/office/drawing/2014/main" val="591738372"/>
                    </a:ext>
                  </a:extLst>
                </a:gridCol>
                <a:gridCol w="1466721">
                  <a:extLst>
                    <a:ext uri="{9D8B030D-6E8A-4147-A177-3AD203B41FA5}">
                      <a16:colId xmlns:a16="http://schemas.microsoft.com/office/drawing/2014/main" val="1426974220"/>
                    </a:ext>
                  </a:extLst>
                </a:gridCol>
                <a:gridCol w="1466721">
                  <a:extLst>
                    <a:ext uri="{9D8B030D-6E8A-4147-A177-3AD203B41FA5}">
                      <a16:colId xmlns:a16="http://schemas.microsoft.com/office/drawing/2014/main" val="2655452329"/>
                    </a:ext>
                  </a:extLst>
                </a:gridCol>
                <a:gridCol w="1466721">
                  <a:extLst>
                    <a:ext uri="{9D8B030D-6E8A-4147-A177-3AD203B41FA5}">
                      <a16:colId xmlns:a16="http://schemas.microsoft.com/office/drawing/2014/main" val="2553565690"/>
                    </a:ext>
                  </a:extLst>
                </a:gridCol>
              </a:tblGrid>
              <a:tr h="3396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Критерий </a:t>
                      </a:r>
                      <a:r>
                        <a:rPr lang="ru-RU" sz="1800" b="1" dirty="0" smtClean="0">
                          <a:effectLst/>
                        </a:rPr>
                        <a:t>сравнения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ЧТУП «</a:t>
                      </a:r>
                      <a:r>
                        <a:rPr lang="ru-RU" sz="1800" b="1" dirty="0" err="1">
                          <a:effectLst/>
                        </a:rPr>
                        <a:t>Стальгранд</a:t>
                      </a:r>
                      <a:r>
                        <a:rPr lang="ru-RU" sz="1800" b="1" dirty="0" smtClean="0">
                          <a:effectLst/>
                        </a:rPr>
                        <a:t>»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1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+mn-lt"/>
                          <a:cs typeface="+mn-cs"/>
                        </a:rPr>
                        <a:t>2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3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4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082605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Год создания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2010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2005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2018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2011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2006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7926123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Доставка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–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2266091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Оплата наличными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7578114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838546"/>
              </p:ext>
            </p:extLst>
          </p:nvPr>
        </p:nvGraphicFramePr>
        <p:xfrm>
          <a:off x="529389" y="1998291"/>
          <a:ext cx="11069051" cy="433651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3837">
                  <a:extLst>
                    <a:ext uri="{9D8B030D-6E8A-4147-A177-3AD203B41FA5}">
                      <a16:colId xmlns:a16="http://schemas.microsoft.com/office/drawing/2014/main" val="814153851"/>
                    </a:ext>
                  </a:extLst>
                </a:gridCol>
                <a:gridCol w="2537794">
                  <a:extLst>
                    <a:ext uri="{9D8B030D-6E8A-4147-A177-3AD203B41FA5}">
                      <a16:colId xmlns:a16="http://schemas.microsoft.com/office/drawing/2014/main" val="2251506278"/>
                    </a:ext>
                  </a:extLst>
                </a:gridCol>
                <a:gridCol w="1466855">
                  <a:extLst>
                    <a:ext uri="{9D8B030D-6E8A-4147-A177-3AD203B41FA5}">
                      <a16:colId xmlns:a16="http://schemas.microsoft.com/office/drawing/2014/main" val="2774623520"/>
                    </a:ext>
                  </a:extLst>
                </a:gridCol>
                <a:gridCol w="1466855">
                  <a:extLst>
                    <a:ext uri="{9D8B030D-6E8A-4147-A177-3AD203B41FA5}">
                      <a16:colId xmlns:a16="http://schemas.microsoft.com/office/drawing/2014/main" val="4059692363"/>
                    </a:ext>
                  </a:extLst>
                </a:gridCol>
                <a:gridCol w="1466855">
                  <a:extLst>
                    <a:ext uri="{9D8B030D-6E8A-4147-A177-3AD203B41FA5}">
                      <a16:colId xmlns:a16="http://schemas.microsoft.com/office/drawing/2014/main" val="1217374266"/>
                    </a:ext>
                  </a:extLst>
                </a:gridCol>
                <a:gridCol w="1466855">
                  <a:extLst>
                    <a:ext uri="{9D8B030D-6E8A-4147-A177-3AD203B41FA5}">
                      <a16:colId xmlns:a16="http://schemas.microsoft.com/office/drawing/2014/main" val="3076834233"/>
                    </a:ext>
                  </a:extLst>
                </a:gridCol>
              </a:tblGrid>
              <a:tr h="3335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Безналичная оплата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9880747"/>
                  </a:ext>
                </a:extLst>
              </a:tr>
              <a:tr h="3335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Оплата картой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0064192"/>
                  </a:ext>
                </a:extLst>
              </a:tr>
              <a:tr h="3335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Оплата онлайн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–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–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–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9072340"/>
                  </a:ext>
                </a:extLst>
              </a:tr>
              <a:tr h="3335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Оплата в рассрочку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–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–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–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4189998"/>
                  </a:ext>
                </a:extLst>
              </a:tr>
              <a:tr h="3273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Черный металлопрокат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–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–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–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8946448"/>
                  </a:ext>
                </a:extLst>
              </a:tr>
              <a:tr h="3396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Нерж. металлопрокат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–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–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6129303"/>
                  </a:ext>
                </a:extLst>
              </a:tr>
              <a:tr h="3335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Сварка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–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–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7356556"/>
                  </a:ext>
                </a:extLst>
              </a:tr>
              <a:tr h="3335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Резка металлопроката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7658650"/>
                  </a:ext>
                </a:extLst>
              </a:tr>
              <a:tr h="3335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Доставка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9642596"/>
                  </a:ext>
                </a:extLst>
              </a:tr>
              <a:tr h="3335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Система скидок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–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2464617"/>
                  </a:ext>
                </a:extLst>
              </a:tr>
              <a:tr h="3335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Онлайн-калькулятор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–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–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–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1068128"/>
                  </a:ext>
                </a:extLst>
              </a:tr>
              <a:tr h="3335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Прайс-лист на сайте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–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–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9736672"/>
                  </a:ext>
                </a:extLst>
              </a:tr>
              <a:tr h="3335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Подписка на рассылку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–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–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–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7903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1452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468</Words>
  <Application>Microsoft Office PowerPoint</Application>
  <PresentationFormat>Широкоэкранный</PresentationFormat>
  <Paragraphs>192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Дипломный проект на тему «Веб-приложение для работы с клиентами (на примере проекта ЧТУП “Стальгранд”)»</vt:lpstr>
      <vt:lpstr>Цель, объект и предмет исследования</vt:lpstr>
      <vt:lpstr>Содержание дипломного проекта</vt:lpstr>
      <vt:lpstr>Организационная структура управления предприятием</vt:lpstr>
      <vt:lpstr>Динамика основных технико-экономических показателей за 2017–2019 гг., в тысячах рублей</vt:lpstr>
      <vt:lpstr>Динамика выручки ЧТУП «Стальгранд», тысяч рублей</vt:lpstr>
      <vt:lpstr>Динамика себестоимости ЧТУП «Стальгранд», тысяч рублей</vt:lpstr>
      <vt:lpstr>Динамика прибыли от продаж ЧТУП «Стальгранд», тысяч рублей</vt:lpstr>
      <vt:lpstr>Презентация PowerPoint</vt:lpstr>
      <vt:lpstr>Презентация PowerPoint</vt:lpstr>
      <vt:lpstr>Презентация PowerPoint</vt:lpstr>
      <vt:lpstr>Затраты на разработку приложения</vt:lpstr>
      <vt:lpstr>Технологии и инструменты для разработки веб-приложения для работы с клиентами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на тему «Веб-приложение для работы с клиентами (на примере проекта ЧТУП “Стальгранд”)»</dc:title>
  <dc:creator>Кристина Ковалевич</dc:creator>
  <cp:lastModifiedBy>Кристина Ковалевич</cp:lastModifiedBy>
  <cp:revision>6</cp:revision>
  <dcterms:created xsi:type="dcterms:W3CDTF">2020-06-19T05:53:46Z</dcterms:created>
  <dcterms:modified xsi:type="dcterms:W3CDTF">2020-06-19T06:39:39Z</dcterms:modified>
</cp:coreProperties>
</file>