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a0a1da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a0a1da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>
                <a:solidFill>
                  <a:schemeClr val="dk1"/>
                </a:solidFill>
              </a:rPr>
              <a:t>количественный признак сортируется по возрастанию, и в дереве проверяются только те пороги, при которых целевой признак меняет значение. </a:t>
            </a:r>
            <a:endParaRPr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>
                <a:solidFill>
                  <a:schemeClr val="dk1"/>
                </a:solidFill>
              </a:rPr>
              <a:t>дополнительно, когда в данных много количественных признаков, и у каждого много уникальных значений, могут отбираться не все пороги, описанные выше, а только топ-N, дающих максимальный прирост все того же критерия. </a:t>
            </a:r>
            <a:endParaRPr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>
                <a:solidFill>
                  <a:schemeClr val="dk1"/>
                </a:solidFill>
              </a:rPr>
              <a:t>то есть, по сути, для каждого порога строится дерево глубины 1, считается насколько снизилась энтропия (или неопределенность Джини) и выбираются только лучшие пороги, с которыми стоит сравнивать количественный признак. 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a0a1daa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a0a1daa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a0a1daa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a0a1da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d12ba4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ed12ba4d8_0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a0a1daa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a0a1daa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0a1da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0a1da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78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>
                <a:solidFill>
                  <a:srgbClr val="222222"/>
                </a:solidFill>
              </a:rPr>
              <a:t>Разделяющая граница, построенная деревом решений, имеет свои ограничения (состоит из гиперплоскостей, перпендикулярных какой-то из координатной оси), и на практике дерево решений по качеству классификации уступает некоторым другим методам;</a:t>
            </a:r>
            <a:endParaRPr sz="1200">
              <a:solidFill>
                <a:srgbClr val="222222"/>
              </a:solidFill>
            </a:endParaRPr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То есть дерево решений делает константный прогноз для объектов, находящихся в признаковом пространстве вне параллелепипеда, охватывающего все объекты обучающей выборки. В нашем примере с желтыми и синими шариками это значит, что модель дает одинаковый прогноз для всех шариков с координатой &gt; 19 или &lt; 0.</a:t>
            </a:r>
            <a:endParaRPr sz="1600">
              <a:solidFill>
                <a:srgbClr val="333333"/>
              </a:solidFill>
            </a:endParaRPr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Модель умеет только интерполировать, но не экстраполировать -- за границами рассматриваевмого множетва хз что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a0a1daa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a0a1daa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a0a1da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a0a1da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a0a1daa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a0a1da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a0a1da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a0a1da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973cb2d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973cb2d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a0a1da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a0a1da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a0a1daa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a0a1daa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a0a1daa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a0a1daa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a0a1daa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a0a1daa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a0a1daa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5a0a1daa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a0a1daa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a0a1daa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5a0a1daa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5a0a1daa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a0a1da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a0a1da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a0a1da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a0a1da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Игра «20 вопросов»: один человек загадывает знаменитость, а второй отгадывает, задавая только закрытые вопросы («Да» или «Нет»)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Какой вопрос отгадывающий задаст первым? Такой, который сильнее всего уменьшит количество оставшихся вариантов.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Вопрос «Это Анджелина Джоли?» в случае ответа «Нет» оставит более 7 миллиардов вариантов для дальнейшего перебора.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А вот вопрос «Это женщина?» отсечет уже около половины знаменитостей. 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То есть, признак «пол» намного лучше разделяет выборку людей, чем признак «это Анджелина Джоли», «национальность-испанец» или «любит футбол».</a:t>
            </a:r>
            <a:endParaRPr sz="1600">
              <a:solidFill>
                <a:srgbClr val="33333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>
                <a:solidFill>
                  <a:srgbClr val="333333"/>
                </a:solidFill>
              </a:rPr>
              <a:t>Это интуитивно соответствует понятию прироста информации, основанного на энтропии.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a0a1da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a0a1da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a0a1da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a0a1da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a0a1da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a0a1da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a0a1daa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a0a1daa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a0a1da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a0a1da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49550" y="832475"/>
            <a:ext cx="83058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78125" y="2680325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TITLE_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днородный фон. Заголовок+текст">
  <p:cSld name="TITLE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днородный фон. Только заголовок">
  <p:cSld name="TITLE_2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днородный фон. Только текст">
  <p:cSld name="TITLE_2_1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270675" y="4839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ойной фон. Заголовок+дополнение+текст">
  <p:cSld name="TITLE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4554850" y="0"/>
            <a:ext cx="45909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7"/>
          <p:cNvSpPr/>
          <p:nvPr/>
        </p:nvSpPr>
        <p:spPr>
          <a:xfrm>
            <a:off x="4554850" y="0"/>
            <a:ext cx="4591200" cy="4645200"/>
          </a:xfrm>
          <a:prstGeom prst="rect">
            <a:avLst/>
          </a:prstGeom>
          <a:solidFill>
            <a:srgbClr val="E7E8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261150" y="283850"/>
            <a:ext cx="406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293550" y="3854700"/>
            <a:ext cx="40041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890550" y="481100"/>
            <a:ext cx="38781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  <a:defRPr>
                <a:solidFill>
                  <a:srgbClr val="333333"/>
                </a:solidFill>
              </a:defRPr>
            </a:lvl2pPr>
            <a:lvl3pPr indent="-304800" lvl="2" marL="13716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3pPr>
            <a:lvl4pPr indent="-304800" lvl="3" marL="1828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  <a:defRPr sz="1200">
                <a:solidFill>
                  <a:srgbClr val="333333"/>
                </a:solidFill>
              </a:defRPr>
            </a:lvl4pPr>
            <a:lvl5pPr indent="-304800" lvl="4" marL="22860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  <a:defRPr sz="1200">
                <a:solidFill>
                  <a:srgbClr val="333333"/>
                </a:solidFill>
              </a:defRPr>
            </a:lvl5pPr>
            <a:lvl6pPr indent="-304800" lvl="5" marL="27432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6pPr>
            <a:lvl7pPr indent="-304800" lvl="6" marL="32004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  <a:defRPr sz="1200">
                <a:solidFill>
                  <a:srgbClr val="333333"/>
                </a:solidFill>
              </a:defRPr>
            </a:lvl7pPr>
            <a:lvl8pPr indent="-304800" lvl="7" marL="36576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  <a:defRPr sz="1200">
                <a:solidFill>
                  <a:srgbClr val="333333"/>
                </a:solidFill>
              </a:defRPr>
            </a:lvl8pPr>
            <a:lvl9pPr indent="-304800" lvl="8" marL="4114800" rtl="0">
              <a:spcBef>
                <a:spcPts val="1200"/>
              </a:spcBef>
              <a:spcAft>
                <a:spcPts val="120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780700" y="4645075"/>
            <a:ext cx="107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AFAFAF"/>
                </a:solidFill>
              </a:rPr>
              <a:t>Tinkoff.ru</a:t>
            </a:r>
            <a:endParaRPr sz="1300">
              <a:solidFill>
                <a:srgbClr val="AFAFAF"/>
              </a:solidFill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09511" l="0" r="-19289" t="0"/>
          <a:stretch/>
        </p:blipFill>
        <p:spPr>
          <a:xfrm>
            <a:off x="375450" y="4772975"/>
            <a:ext cx="1331425" cy="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1750" y="0"/>
            <a:ext cx="91440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37">
          <p15:clr>
            <a:srgbClr val="EA4335"/>
          </p15:clr>
        </p15:guide>
        <p15:guide id="2" pos="552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hyperlink" Target="https://cindicator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esokolov/ml-course-hse/blob/master/2018-fall/lecture-notes/lecture08-ensembles.pdf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esokolov/ml-course-hse/blob/master/2018-fall/lecture-notes/lecture09-ensembles.pdf" TargetMode="External"/><Relationship Id="rId4" Type="http://schemas.openxmlformats.org/officeDocument/2006/relationships/hyperlink" Target="https://towardsdatascience.com/catboost-vs-light-gbm-vs-xgboost-5f93620723d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249550" y="832475"/>
            <a:ext cx="73725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Ансамбли</a:t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78125" y="2567975"/>
            <a:ext cx="76200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Tinkoff Generation</a:t>
            </a:r>
            <a:endParaRPr sz="2200"/>
          </a:p>
        </p:txBody>
      </p:sp>
      <p:sp>
        <p:nvSpPr>
          <p:cNvPr id="49" name="Google Shape;49;p11"/>
          <p:cNvSpPr txBox="1"/>
          <p:nvPr>
            <p:ph idx="2" type="subTitle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Лиза Корнеева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В популярных алгоритмах (ID3 и C4.5) используется принцип жадной максимизации прироста информации – на каждом шаге выбирается тот признак, при разделении по которому прирост информации оказывается наибольшим.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Дальше процедура повторяется рекурсивно, пока энтропия не окажется равной нулю или какой-то малой величине.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ru"/>
            </a:br>
            <a:r>
              <a:rPr lang="ru"/>
              <a:t>В разных алгоритмах применяются разные эвристики для "ранней остановки" или "отсечения", чтобы избежать построения переобученного дерева.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принцип построения дерева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177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Неопределенность Джини (Gini impurity)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Максимизацию этого критерия можно интерпретировать как максимизацию числа пар объектов одного класса, оказавшихся в одном поддереве. </a:t>
            </a:r>
            <a:endParaRPr/>
          </a:p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0500" lvl="0" marL="177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Ошибка классификации (misclassification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критерии качества разбиения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534" y="1393025"/>
            <a:ext cx="2188940" cy="8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416" y="3652927"/>
            <a:ext cx="2671166" cy="76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При прогнозировании количественного признака идея построения дерева остается та же, но меняется критерий качества: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 ℓ – число объектов в листе, y_i – значения целевого признака.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Минимизируя дисперсию вокруг среднего, мы ищем признаки, разбивающие выборку таким образом, что значения целевого признака в каждом листе примерно равны.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решений для регрессии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871" y="1713796"/>
            <a:ext cx="5466250" cy="135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8" y="-12"/>
            <a:ext cx="75533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максимальной глубины дерева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минимального числа объектов в листе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максимального количества листьев в дереве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Остановка в случае, если все объекты в листе относятся к одному классу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Требование, что функционал качества при дроблении улучшался как минимум на x процентов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можно остановиться?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70675" y="941150"/>
            <a:ext cx="41973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Плюсы</a:t>
            </a:r>
            <a:endParaRPr b="1"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Легко визуализировать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Интерпретируемые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Быстро учатся и прогнозируют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Не надо много данных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 деревьев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3075" y="941150"/>
            <a:ext cx="41973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Минусы</a:t>
            </a:r>
            <a:endParaRPr b="1"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Чувствительны к шумам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Разделяющая граница имеет ограничения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Проблема поиска оптимального дерева решений NP-полна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Переобучаются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Модель умеет только интерполировать, но не экстраполировать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Ансамбли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/>
              <a:t>Группа людей дает ответ точнее, нежели эксперт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Эксперимент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Девушка набила гигантскую банку m&amp;ms 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Спрашивала, сколько в банке конфет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В эксперименте участвовало 160 человек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Разные ответы от 400 до 50 000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Затем посчитали среднее</a:t>
            </a:r>
            <a:endParaRPr/>
          </a:p>
          <a:p>
            <a:pPr indent="-1905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Среднее оказалось равно 4515, что всего на 5 больше, чем реальное число конфет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Коллективный разум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Коллективный разум</a:t>
            </a:r>
            <a:endParaRPr sz="29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825" y="0"/>
            <a:ext cx="4537175" cy="46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https://cindicator.com/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Стекинг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4959" l="0" r="4242" t="8190"/>
          <a:stretch/>
        </p:blipFill>
        <p:spPr>
          <a:xfrm>
            <a:off x="2346025" y="487900"/>
            <a:ext cx="6797975" cy="38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Случайный лес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Бэггинг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3753" t="0"/>
          <a:stretch/>
        </p:blipFill>
        <p:spPr>
          <a:xfrm>
            <a:off x="2186375" y="506050"/>
            <a:ext cx="6957625" cy="39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270675" y="941150"/>
            <a:ext cx="58554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Бэггинг позволяет объединить несмещенные, но чувствительные к обучающей выборке алгоритмы в несмещенную композицию с низкой дисперсией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Деревья могут достигать нулевую ошибку на любой выборке (низкое смещение)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Деревья легко переобучаются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Делаем рандомизацию по двум направлениям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Подвыборка объектов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В каждой вершине разбиение ищется по подмножеству признаков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chemeClr val="hlink"/>
                </a:solidFill>
                <a:hlinkClick r:id="rId3"/>
              </a:rPr>
              <a:t>https://github.com/esokolov/ml-course-hse/blob/master/2018-fall/lecture-notes/lecture08-ensembles.pdf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Случайный лес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375" y="531125"/>
            <a:ext cx="3116627" cy="30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Бустинг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6921" l="2180" r="5832" t="8353"/>
          <a:stretch/>
        </p:blipFill>
        <p:spPr>
          <a:xfrm>
            <a:off x="2101225" y="522100"/>
            <a:ext cx="7042776" cy="36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регрессию – хотим построить итоговый алгоритм как сумму базовых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Строим первый базовый алгоритм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Считаем остатки – расстояния от нашего ответа до реального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Если прибавить эти остатки к ответам построенного алгоритма, то он не будет допускать ошибок на обучающей выборке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Строим следующий алгоритм так, чтобы ответы были близки к остаткам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сложных моделей изменения </a:t>
            </a:r>
            <a:r>
              <a:rPr lang="ru"/>
              <a:t>ответов</a:t>
            </a:r>
            <a:r>
              <a:rPr lang="ru"/>
              <a:t> делают учитывая </a:t>
            </a:r>
            <a:r>
              <a:rPr b="1" lang="ru"/>
              <a:t>градиент функции потерь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Известные алгоритмы: </a:t>
            </a:r>
            <a:r>
              <a:rPr lang="ru"/>
              <a:t>lightGBM, </a:t>
            </a:r>
            <a:r>
              <a:rPr lang="ru"/>
              <a:t>xgboost, </a:t>
            </a:r>
            <a:r>
              <a:rPr lang="ru"/>
              <a:t>catboost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3"/>
              </a:rPr>
              <a:t>https://github.com/esokolov/ml-course-hse/blob/master/2018-fall/lecture-notes/lecture09-ensembles.pdf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linkClick r:id="rId4"/>
              </a:rPr>
              <a:t>https://towardsdatascience.com/catboost-vs-light-gbm-vs-xgboost-5f93620723db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 вокруг нас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5" y="1093938"/>
            <a:ext cx="4443673" cy="34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12990" l="0" r="11126" t="0"/>
          <a:stretch/>
        </p:blipFill>
        <p:spPr>
          <a:xfrm>
            <a:off x="4628625" y="1314250"/>
            <a:ext cx="4505025" cy="2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и</a:t>
            </a:r>
            <a:r>
              <a:rPr lang="ru"/>
              <a:t>гру «20 вопросов»: один человек загадывает знаменитость, а второй отгадывает, задавая только закрытые вопросы («Да» или «Нет»)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Вопрос «Это Анджелина Джоли?» в случае ответа «Нет» оставит более 7 миллиардов вариантов для дальнейшего перебора.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А вот вопрос «Это женщина?» отсечет уже около половины знаменитостей.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Признак «пол» намного лучше разделяет выборку людей, чем «это Анджелина Джоли»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интуитивно соответствует понятию </a:t>
            </a:r>
            <a:r>
              <a:rPr b="1" lang="ru"/>
              <a:t>прироста информации</a:t>
            </a:r>
            <a:r>
              <a:rPr lang="ru"/>
              <a:t>, основанного на </a:t>
            </a:r>
            <a:r>
              <a:rPr b="1" lang="ru"/>
              <a:t>энтропии</a:t>
            </a:r>
            <a:r>
              <a:rPr lang="ru"/>
              <a:t>.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построить оптимальное дерево?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Интуитивно, энтропия соответствует степени хаоса в системе.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выше энтропия, тем менее упорядочена система и наоборот.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где p_i – вероятности нахождения системы в i-ом состоянии.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построить оптимальное дерево?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502" y="1890175"/>
            <a:ext cx="3831000" cy="16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Будем предсказывать цвет шарика по его координате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9 синих шариков и 11 желтых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мы наудачу вытащили шарик, то он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с вероятностью p_1 = 9/20 будет синим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с вероятностью p_2 = 11/20 – желтым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Энтропия состояния S0 = −(9/20) * log2(9/20) − (11/20)*log2(11/20) ≈ 1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 построения дерева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1416045"/>
            <a:ext cx="58293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28988" y="568300"/>
            <a:ext cx="41343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правой группе оказалось 7 шаров, из которых 1 синий и 6 желтых.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S2 = −(1/7) * log2(1/7) − (6/7) * log2(6/7) ≈ 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80600" y="568300"/>
            <a:ext cx="44484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/>
              <a:t>В левой группе оказалось 13 шаров, из которых 8 синих и 5 желтых.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S1 = −(5/13) * log2(5/13) − (8/13) * log2(8/13) ≈ 0.96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781" y="146759"/>
            <a:ext cx="5804437" cy="21264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80588" y="3923725"/>
            <a:ext cx="83088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/>
              <a:t>Как видим, энтропия уменьшилась в обеих группах по сравнению с начальным состоянием, хоть в левой и не сильно.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Поскольку энтропия – по сути степень хаоса в системе, уменьшение энтропии называют приростом информации.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Формально прирост информации при разбиении выборки по признаку Q (в нашем примере это признак «x ≤ 12») определяется как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/>
              <a:t>где q – число групп после разбиения, N_i – число элементов выборки, у которых признак Q имеет i-ое значение.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Прирост информации </a:t>
            </a:r>
            <a:r>
              <a:rPr lang="ru"/>
              <a:t>(information gain)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38" y="2378381"/>
            <a:ext cx="34099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нашем случае после разделения получилось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две группы (q = 2)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одна из 13 элементов (N_1 = 13)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вторая – из 7 (N_2 = 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Прирост информации получился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Получается, разделив шарики на две группы по признаку «координата меньше либо равна 12», мы уже получили более упорядоченную систему, чем в начале.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261150" y="283850"/>
            <a:ext cx="8507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Прирост информации в нашем примере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925" y="2624141"/>
            <a:ext cx="52768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инькофф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