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80" r:id="rId3"/>
    <p:sldId id="292" r:id="rId4"/>
    <p:sldId id="291" r:id="rId5"/>
    <p:sldId id="281" r:id="rId6"/>
    <p:sldId id="282" r:id="rId7"/>
    <p:sldId id="283" r:id="rId8"/>
    <p:sldId id="286" r:id="rId9"/>
    <p:sldId id="288" r:id="rId10"/>
    <p:sldId id="287" r:id="rId11"/>
    <p:sldId id="285" r:id="rId12"/>
    <p:sldId id="289" r:id="rId13"/>
    <p:sldId id="290" r:id="rId14"/>
    <p:sldId id="294" r:id="rId15"/>
    <p:sldId id="293" r:id="rId16"/>
  </p:sldIdLst>
  <p:sldSz cx="9144000" cy="5143500" type="screen16x9"/>
  <p:notesSz cx="6858000" cy="9144000"/>
  <p:embeddedFontLst>
    <p:embeddedFont>
      <p:font typeface="Helvetica" panose="020B0604020202030204" pitchFamily="34" charset="0"/>
      <p:regular r:id="rId18"/>
      <p:bold r:id="rId19"/>
      <p:italic r:id="rId20"/>
      <p:boldItalic r:id="rId21"/>
    </p:embeddedFont>
    <p:embeddedFont>
      <p:font typeface="Cambria" panose="02040503050406030204" pitchFamily="18" charset="0"/>
      <p:regular r:id="rId22"/>
      <p:bold r:id="rId23"/>
      <p:italic r:id="rId24"/>
      <p:boldItalic r:id="rId25"/>
    </p:embeddedFont>
    <p:embeddedFont>
      <p:font typeface="Cambria Math" panose="02040503050406030204" pitchFamily="18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BE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08" autoAdjust="0"/>
  </p:normalViewPr>
  <p:slideViewPr>
    <p:cSldViewPr snapToGrid="0">
      <p:cViewPr varScale="1">
        <p:scale>
          <a:sx n="148" d="100"/>
          <a:sy n="148" d="100"/>
        </p:scale>
        <p:origin x="45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In one sentence,</a:t>
            </a:r>
            <a:r>
              <a:rPr lang="en" baseline="0" dirty="0" smtClean="0"/>
              <a:t> t</a:t>
            </a:r>
            <a:r>
              <a:rPr lang="en" dirty="0" smtClean="0"/>
              <a:t>his paper proposes a new deep learning model to find joint embeddings of images and text combined. </a:t>
            </a:r>
            <a:endParaRPr lang="e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861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7406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9998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2176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5246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5133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8735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7895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4368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1045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0182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6880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BA406-93EB-4AC4-86E0-B96C8357A3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65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2943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20.png"/><Relationship Id="rId1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12" Type="http://schemas.openxmlformats.org/officeDocument/2006/relationships/image" Target="../media/image15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11" Type="http://schemas.openxmlformats.org/officeDocument/2006/relationships/image" Target="../media/image210.png"/><Relationship Id="rId15" Type="http://schemas.openxmlformats.org/officeDocument/2006/relationships/image" Target="../media/image25.png"/><Relationship Id="rId10" Type="http://schemas.openxmlformats.org/officeDocument/2006/relationships/image" Target="../media/image37.png"/><Relationship Id="rId19" Type="http://schemas.openxmlformats.org/officeDocument/2006/relationships/image" Target="../media/image29.png"/><Relationship Id="rId4" Type="http://schemas.openxmlformats.org/officeDocument/2006/relationships/image" Target="../media/image4.png"/><Relationship Id="rId9" Type="http://schemas.openxmlformats.org/officeDocument/2006/relationships/image" Target="../media/image36.png"/><Relationship Id="rId1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12" Type="http://schemas.openxmlformats.org/officeDocument/2006/relationships/image" Target="../media/image5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11" Type="http://schemas.openxmlformats.org/officeDocument/2006/relationships/image" Target="../media/image220.png"/><Relationship Id="rId5" Type="http://schemas.openxmlformats.org/officeDocument/2006/relationships/image" Target="../media/image13.png"/><Relationship Id="rId15" Type="http://schemas.openxmlformats.org/officeDocument/2006/relationships/image" Target="../media/image25.png"/><Relationship Id="rId10" Type="http://schemas.openxmlformats.org/officeDocument/2006/relationships/image" Target="../media/image15.png"/><Relationship Id="rId19" Type="http://schemas.openxmlformats.org/officeDocument/2006/relationships/image" Target="../media/image29.png"/><Relationship Id="rId4" Type="http://schemas.openxmlformats.org/officeDocument/2006/relationships/image" Target="../media/image4.png"/><Relationship Id="rId9" Type="http://schemas.openxmlformats.org/officeDocument/2006/relationships/image" Target="../media/image2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298253" y="759738"/>
            <a:ext cx="8520600" cy="179772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Learning Grounded Meaning Representations with </a:t>
            </a:r>
            <a:r>
              <a:rPr lang="en-US" sz="3200" dirty="0" smtClean="0"/>
              <a:t>Autoencoders</a:t>
            </a:r>
            <a:br>
              <a:rPr lang="en-US" sz="32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2000" i="1" dirty="0"/>
              <a:t>Carina </a:t>
            </a:r>
            <a:r>
              <a:rPr lang="en-US" sz="2000" i="1" dirty="0" err="1"/>
              <a:t>Silberer</a:t>
            </a:r>
            <a:r>
              <a:rPr lang="en-US" sz="2000" i="1" dirty="0"/>
              <a:t> and </a:t>
            </a:r>
            <a:r>
              <a:rPr lang="en-US" sz="2000" i="1" dirty="0" err="1"/>
              <a:t>Mirella</a:t>
            </a:r>
            <a:r>
              <a:rPr lang="en-US" sz="2000" i="1" dirty="0"/>
              <a:t> </a:t>
            </a:r>
            <a:r>
              <a:rPr lang="en-US" sz="2000" i="1" dirty="0" err="1"/>
              <a:t>Lapata</a:t>
            </a:r>
            <a:endParaRPr lang="en" sz="2000" i="1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2770323" y="2796989"/>
            <a:ext cx="3838200" cy="51098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Helvetica" panose="020B0604020202030204" pitchFamily="34" charset="0"/>
              </a:rPr>
              <a:t>Presenter: </a:t>
            </a:r>
            <a:r>
              <a:rPr lang="en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Helvetica" panose="020B0604020202030204" pitchFamily="34" charset="0"/>
              </a:rPr>
              <a:t>Naveen Madapana</a:t>
            </a:r>
            <a:endParaRPr lang="en" sz="1600" i="1" dirty="0">
              <a:solidFill>
                <a:schemeClr val="accent4">
                  <a:lumMod val="40000"/>
                  <a:lumOff val="60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0" y="4782590"/>
            <a:ext cx="6486524" cy="362956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CS – 590 : Machine Learning for Natural Language Processing</a:t>
            </a:r>
            <a:endParaRPr lang="en-US" sz="1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6486524" y="4782589"/>
            <a:ext cx="2657475" cy="362957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</a:rPr>
              <a:t>Purdue University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8253" y="3630705"/>
            <a:ext cx="8520600" cy="921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A new learning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model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that uses autoencoders to </a:t>
            </a:r>
            <a:r>
              <a:rPr lang="en-US" i="1" dirty="0" smtClean="0">
                <a:latin typeface="Cambria" panose="02040503050406030204" pitchFamily="18" charset="0"/>
              </a:rPr>
              <a:t>joint embeddings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of images and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text.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 txBox="1">
            <a:spLocks/>
          </p:cNvSpPr>
          <p:nvPr/>
        </p:nvSpPr>
        <p:spPr>
          <a:xfrm>
            <a:off x="0" y="4782590"/>
            <a:ext cx="4419600" cy="362956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</a:rPr>
              <a:t>CS – 590 : </a:t>
            </a:r>
            <a:r>
              <a:rPr lang="en-US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Paper Presentation</a:t>
            </a:r>
            <a:endParaRPr lang="en-US" sz="1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Footer Placeholder 3"/>
          <p:cNvSpPr txBox="1">
            <a:spLocks/>
          </p:cNvSpPr>
          <p:nvPr/>
        </p:nvSpPr>
        <p:spPr>
          <a:xfrm>
            <a:off x="4419600" y="4779891"/>
            <a:ext cx="2657475" cy="362957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</a:rPr>
              <a:t>Purdue University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7077075" y="4777193"/>
            <a:ext cx="2066925" cy="355824"/>
          </a:xfrm>
          <a:solidFill>
            <a:schemeClr val="bg1">
              <a:lumMod val="90000"/>
              <a:lumOff val="10000"/>
            </a:schemeClr>
          </a:solidFill>
        </p:spPr>
        <p:txBody>
          <a:bodyPr/>
          <a:lstStyle/>
          <a:p>
            <a:pPr lvl="0" algn="ctr">
              <a:spcBef>
                <a:spcPts val="0"/>
              </a:spcBef>
              <a:buNone/>
            </a:pPr>
            <a:r>
              <a:rPr lang="en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Page </a:t>
            </a:r>
            <a:r>
              <a:rPr lang="en" sz="1600" dirty="0" smtClean="0">
                <a:solidFill>
                  <a:schemeClr val="bg1">
                    <a:lumMod val="25000"/>
                    <a:lumOff val="75000"/>
                  </a:schemeClr>
                </a:solidFill>
                <a:latin typeface="Cambria" panose="02040503050406030204" pitchFamily="18" charset="0"/>
              </a:rPr>
              <a:t>|</a:t>
            </a:r>
            <a:r>
              <a:rPr lang="en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fld id="{00000000-1234-1234-1234-123412341234}" type="slidenum">
              <a:rPr lang="en" sz="1600" smtClean="0">
                <a:solidFill>
                  <a:schemeClr val="tx1"/>
                </a:solidFill>
                <a:latin typeface="Cambria" panose="02040503050406030204" pitchFamily="18" charset="0"/>
              </a:rPr>
              <a:pPr lvl="0" algn="ctr">
                <a:spcBef>
                  <a:spcPts val="0"/>
                </a:spcBef>
                <a:buNone/>
              </a:pPr>
              <a:t>10</a:t>
            </a:fld>
            <a:endParaRPr lang="en" sz="1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514867" y="70359"/>
            <a:ext cx="6158921" cy="7024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200" dirty="0" smtClean="0">
                <a:latin typeface="Cambria" panose="02040503050406030204" pitchFamily="18" charset="0"/>
              </a:rPr>
              <a:t>Visual and Textual Neighbors </a:t>
            </a:r>
            <a:endParaRPr lang="en-US" sz="3200" dirty="0">
              <a:latin typeface="Cambria" panose="020405030504060302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7491" y="1406481"/>
            <a:ext cx="8693671" cy="2341992"/>
            <a:chOff x="247491" y="846645"/>
            <a:chExt cx="8693671" cy="23419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491" y="846645"/>
              <a:ext cx="8693671" cy="2341992"/>
            </a:xfrm>
            <a:prstGeom prst="rect">
              <a:avLst/>
            </a:prstGeom>
          </p:spPr>
        </p:pic>
        <p:sp>
          <p:nvSpPr>
            <p:cNvPr id="8" name="Rounded Rectangle 7"/>
            <p:cNvSpPr/>
            <p:nvPr/>
          </p:nvSpPr>
          <p:spPr>
            <a:xfrm>
              <a:off x="447869" y="1693306"/>
              <a:ext cx="7781731" cy="228800"/>
            </a:xfrm>
            <a:prstGeom prst="roundRect">
              <a:avLst>
                <a:gd name="adj" fmla="val 37057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632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 txBox="1">
            <a:spLocks/>
          </p:cNvSpPr>
          <p:nvPr/>
        </p:nvSpPr>
        <p:spPr>
          <a:xfrm>
            <a:off x="0" y="4782590"/>
            <a:ext cx="4419600" cy="362956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</a:rPr>
              <a:t>CS – 590 : </a:t>
            </a:r>
            <a:r>
              <a:rPr lang="en-US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Paper Presentation</a:t>
            </a:r>
            <a:endParaRPr lang="en-US" sz="1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Footer Placeholder 3"/>
          <p:cNvSpPr txBox="1">
            <a:spLocks/>
          </p:cNvSpPr>
          <p:nvPr/>
        </p:nvSpPr>
        <p:spPr>
          <a:xfrm>
            <a:off x="4419600" y="4779891"/>
            <a:ext cx="2657475" cy="362957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</a:rPr>
              <a:t>Purdue University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7077075" y="4777193"/>
            <a:ext cx="2066925" cy="355824"/>
          </a:xfrm>
          <a:solidFill>
            <a:schemeClr val="bg1">
              <a:lumMod val="90000"/>
              <a:lumOff val="10000"/>
            </a:schemeClr>
          </a:solidFill>
        </p:spPr>
        <p:txBody>
          <a:bodyPr/>
          <a:lstStyle/>
          <a:p>
            <a:pPr lvl="0" algn="ctr">
              <a:spcBef>
                <a:spcPts val="0"/>
              </a:spcBef>
              <a:buNone/>
            </a:pPr>
            <a:r>
              <a:rPr lang="en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Page </a:t>
            </a:r>
            <a:r>
              <a:rPr lang="en" sz="1600" dirty="0" smtClean="0">
                <a:solidFill>
                  <a:schemeClr val="bg1">
                    <a:lumMod val="25000"/>
                    <a:lumOff val="75000"/>
                  </a:schemeClr>
                </a:solidFill>
                <a:latin typeface="Cambria" panose="02040503050406030204" pitchFamily="18" charset="0"/>
              </a:rPr>
              <a:t>|</a:t>
            </a:r>
            <a:r>
              <a:rPr lang="en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fld id="{00000000-1234-1234-1234-123412341234}" type="slidenum">
              <a:rPr lang="en" sz="1600" smtClean="0">
                <a:solidFill>
                  <a:schemeClr val="tx1"/>
                </a:solidFill>
                <a:latin typeface="Cambria" panose="02040503050406030204" pitchFamily="18" charset="0"/>
              </a:rPr>
              <a:pPr lvl="0" algn="ctr">
                <a:spcBef>
                  <a:spcPts val="0"/>
                </a:spcBef>
                <a:buNone/>
              </a:pPr>
              <a:t>11</a:t>
            </a:fld>
            <a:endParaRPr lang="en" sz="1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514867" y="70359"/>
            <a:ext cx="6158921" cy="7024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200" dirty="0" smtClean="0">
                <a:latin typeface="Cambria" panose="02040503050406030204" pitchFamily="18" charset="0"/>
              </a:rPr>
              <a:t>Experiments and Evaluation</a:t>
            </a:r>
            <a:endParaRPr lang="en-US" sz="32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 txBox="1">
                <a:spLocks/>
              </p:cNvSpPr>
              <p:nvPr/>
            </p:nvSpPr>
            <p:spPr>
              <a:xfrm>
                <a:off x="309388" y="876301"/>
                <a:ext cx="8552223" cy="36004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Cambria" panose="02040503050406030204" pitchFamily="18" charset="0"/>
                  </a:rPr>
                  <a:t>Word Similarity task </a:t>
                </a:r>
              </a:p>
              <a:p>
                <a:pPr marL="457200" indent="-4572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Cambria" panose="02040503050406030204" pitchFamily="18" charset="0"/>
                  </a:rPr>
                  <a:t>Given two words (airplane and truck)</a:t>
                </a:r>
              </a:p>
              <a:p>
                <a:pPr marL="457200" indent="-4572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Cambria" panose="02040503050406030204" pitchFamily="18" charset="0"/>
                  </a:rPr>
                  <a:t>How similar they are in terms of </a:t>
                </a:r>
                <a:r>
                  <a:rPr lang="en-US" i="1" u="sng" dirty="0" smtClean="0">
                    <a:latin typeface="Cambria" panose="02040503050406030204" pitchFamily="18" charset="0"/>
                  </a:rPr>
                  <a:t>visual</a:t>
                </a:r>
                <a:r>
                  <a:rPr lang="en-US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Cambria" panose="02040503050406030204" pitchFamily="18" charset="0"/>
                  </a:rPr>
                  <a:t> and </a:t>
                </a:r>
                <a:r>
                  <a:rPr lang="en-US" i="1" u="sng" dirty="0" smtClean="0">
                    <a:latin typeface="Cambria" panose="02040503050406030204" pitchFamily="18" charset="0"/>
                  </a:rPr>
                  <a:t>semantic</a:t>
                </a:r>
                <a:r>
                  <a:rPr lang="en-US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Cambria" panose="02040503050406030204" pitchFamily="18" charset="0"/>
                  </a:rPr>
                  <a:t> similarity</a:t>
                </a:r>
              </a:p>
              <a:p>
                <a:pPr marL="457200" indent="-4572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Cambria" panose="02040503050406030204" pitchFamily="18" charset="0"/>
                  </a:rPr>
                  <a:t>Metrics : Correlation with human predictions </a:t>
                </a:r>
              </a:p>
              <a:p>
                <a:pPr marL="457200" indent="-4572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i="1" dirty="0">
                  <a:latin typeface="Cambria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3200" i="1" dirty="0" smtClean="0">
                    <a:latin typeface="Cambria" panose="02040503050406030204" pitchFamily="18" charset="0"/>
                  </a:rPr>
                  <a:t>Spearman's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3200" i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88" y="876301"/>
                <a:ext cx="8552223" cy="3600450"/>
              </a:xfrm>
              <a:prstGeom prst="rect">
                <a:avLst/>
              </a:prstGeom>
              <a:blipFill>
                <a:blip r:embed="rId3"/>
                <a:stretch>
                  <a:fillRect l="-998" t="-1356" b="-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15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 txBox="1">
            <a:spLocks/>
          </p:cNvSpPr>
          <p:nvPr/>
        </p:nvSpPr>
        <p:spPr>
          <a:xfrm>
            <a:off x="0" y="4782590"/>
            <a:ext cx="4419600" cy="362956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</a:rPr>
              <a:t>CS – 590 : </a:t>
            </a:r>
            <a:r>
              <a:rPr lang="en-US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Paper Presentation</a:t>
            </a:r>
            <a:endParaRPr lang="en-US" sz="1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Footer Placeholder 3"/>
          <p:cNvSpPr txBox="1">
            <a:spLocks/>
          </p:cNvSpPr>
          <p:nvPr/>
        </p:nvSpPr>
        <p:spPr>
          <a:xfrm>
            <a:off x="4419600" y="4779891"/>
            <a:ext cx="2657475" cy="362957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</a:rPr>
              <a:t>Purdue University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7077075" y="4777193"/>
            <a:ext cx="2066925" cy="355824"/>
          </a:xfrm>
          <a:solidFill>
            <a:schemeClr val="bg1">
              <a:lumMod val="90000"/>
              <a:lumOff val="10000"/>
            </a:schemeClr>
          </a:solidFill>
        </p:spPr>
        <p:txBody>
          <a:bodyPr/>
          <a:lstStyle/>
          <a:p>
            <a:pPr lvl="0" algn="ctr">
              <a:spcBef>
                <a:spcPts val="0"/>
              </a:spcBef>
              <a:buNone/>
            </a:pPr>
            <a:r>
              <a:rPr lang="en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Page </a:t>
            </a:r>
            <a:r>
              <a:rPr lang="en" sz="1600" dirty="0" smtClean="0">
                <a:solidFill>
                  <a:schemeClr val="bg1">
                    <a:lumMod val="25000"/>
                    <a:lumOff val="75000"/>
                  </a:schemeClr>
                </a:solidFill>
                <a:latin typeface="Cambria" panose="02040503050406030204" pitchFamily="18" charset="0"/>
              </a:rPr>
              <a:t>|</a:t>
            </a:r>
            <a:r>
              <a:rPr lang="en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fld id="{00000000-1234-1234-1234-123412341234}" type="slidenum">
              <a:rPr lang="en" sz="1600" smtClean="0">
                <a:solidFill>
                  <a:schemeClr val="tx1"/>
                </a:solidFill>
                <a:latin typeface="Cambria" panose="02040503050406030204" pitchFamily="18" charset="0"/>
              </a:rPr>
              <a:pPr lvl="0" algn="ctr">
                <a:spcBef>
                  <a:spcPts val="0"/>
                </a:spcBef>
                <a:buNone/>
              </a:pPr>
              <a:t>12</a:t>
            </a:fld>
            <a:endParaRPr lang="en" sz="1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514867" y="70359"/>
            <a:ext cx="6158921" cy="7024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200" dirty="0" smtClean="0">
                <a:latin typeface="Cambria" panose="02040503050406030204" pitchFamily="18" charset="0"/>
              </a:rPr>
              <a:t>Visual and Semantic Similarity</a:t>
            </a:r>
            <a:endParaRPr lang="en-US" sz="1600" i="1" dirty="0"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139" y="1069667"/>
            <a:ext cx="3890764" cy="3410688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09114" y="2307863"/>
            <a:ext cx="2151697" cy="7024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i="1" dirty="0" smtClean="0">
                <a:latin typeface="Cambria" panose="02040503050406030204" pitchFamily="18" charset="0"/>
              </a:rPr>
              <a:t>Human Annotated</a:t>
            </a:r>
            <a:endParaRPr lang="en-US" sz="1600" i="1" dirty="0">
              <a:latin typeface="Cambria" panose="020405030504060302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04457" y="1483567"/>
            <a:ext cx="3517642" cy="298580"/>
          </a:xfrm>
          <a:prstGeom prst="roundRect">
            <a:avLst>
              <a:gd name="adj" fmla="val 3705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976700" y="2509808"/>
            <a:ext cx="3517642" cy="298580"/>
          </a:xfrm>
          <a:prstGeom prst="roundRect">
            <a:avLst>
              <a:gd name="adj" fmla="val 3705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976700" y="2808388"/>
            <a:ext cx="3517642" cy="296837"/>
          </a:xfrm>
          <a:prstGeom prst="roundRect">
            <a:avLst>
              <a:gd name="adj" fmla="val 3705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5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 txBox="1">
            <a:spLocks/>
          </p:cNvSpPr>
          <p:nvPr/>
        </p:nvSpPr>
        <p:spPr>
          <a:xfrm>
            <a:off x="0" y="4782590"/>
            <a:ext cx="4419600" cy="362956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</a:rPr>
              <a:t>CS – 590 : </a:t>
            </a:r>
            <a:r>
              <a:rPr lang="en-US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Paper Presentation</a:t>
            </a:r>
            <a:endParaRPr lang="en-US" sz="1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Footer Placeholder 3"/>
          <p:cNvSpPr txBox="1">
            <a:spLocks/>
          </p:cNvSpPr>
          <p:nvPr/>
        </p:nvSpPr>
        <p:spPr>
          <a:xfrm>
            <a:off x="4419600" y="4779891"/>
            <a:ext cx="2657475" cy="362957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</a:rPr>
              <a:t>Purdue University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7077075" y="4777193"/>
            <a:ext cx="2066925" cy="355824"/>
          </a:xfrm>
          <a:solidFill>
            <a:schemeClr val="bg1">
              <a:lumMod val="90000"/>
              <a:lumOff val="10000"/>
            </a:schemeClr>
          </a:solidFill>
        </p:spPr>
        <p:txBody>
          <a:bodyPr/>
          <a:lstStyle/>
          <a:p>
            <a:pPr lvl="0" algn="ctr">
              <a:spcBef>
                <a:spcPts val="0"/>
              </a:spcBef>
              <a:buNone/>
            </a:pPr>
            <a:r>
              <a:rPr lang="en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Page </a:t>
            </a:r>
            <a:r>
              <a:rPr lang="en" sz="1600" dirty="0" smtClean="0">
                <a:solidFill>
                  <a:schemeClr val="bg1">
                    <a:lumMod val="25000"/>
                    <a:lumOff val="75000"/>
                  </a:schemeClr>
                </a:solidFill>
                <a:latin typeface="Cambria" panose="02040503050406030204" pitchFamily="18" charset="0"/>
              </a:rPr>
              <a:t>|</a:t>
            </a:r>
            <a:r>
              <a:rPr lang="en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fld id="{00000000-1234-1234-1234-123412341234}" type="slidenum">
              <a:rPr lang="en" sz="1600" smtClean="0">
                <a:solidFill>
                  <a:schemeClr val="tx1"/>
                </a:solidFill>
                <a:latin typeface="Cambria" panose="02040503050406030204" pitchFamily="18" charset="0"/>
              </a:rPr>
              <a:pPr lvl="0" algn="ctr">
                <a:spcBef>
                  <a:spcPts val="0"/>
                </a:spcBef>
                <a:buNone/>
              </a:pPr>
              <a:t>13</a:t>
            </a:fld>
            <a:endParaRPr lang="en" sz="1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970" y="1428156"/>
            <a:ext cx="2529636" cy="247080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958324" y="951499"/>
            <a:ext cx="4129489" cy="3424120"/>
            <a:chOff x="624046" y="990797"/>
            <a:chExt cx="4129489" cy="342412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046" y="990797"/>
              <a:ext cx="4129489" cy="3424120"/>
            </a:xfrm>
            <a:prstGeom prst="rect">
              <a:avLst/>
            </a:prstGeom>
          </p:spPr>
        </p:pic>
        <p:sp>
          <p:nvSpPr>
            <p:cNvPr id="8" name="Rounded Rectangle 7"/>
            <p:cNvSpPr/>
            <p:nvPr/>
          </p:nvSpPr>
          <p:spPr>
            <a:xfrm>
              <a:off x="728023" y="1623526"/>
              <a:ext cx="4025512" cy="270461"/>
            </a:xfrm>
            <a:prstGeom prst="roundRect">
              <a:avLst>
                <a:gd name="adj" fmla="val 37057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28023" y="1893986"/>
              <a:ext cx="4025512" cy="246888"/>
            </a:xfrm>
            <a:prstGeom prst="roundRect">
              <a:avLst>
                <a:gd name="adj" fmla="val 37057"/>
              </a:avLst>
            </a:prstGeom>
            <a:noFill/>
            <a:ln>
              <a:solidFill>
                <a:schemeClr val="bg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28023" y="2135517"/>
              <a:ext cx="4025512" cy="246888"/>
            </a:xfrm>
            <a:prstGeom prst="roundRect">
              <a:avLst>
                <a:gd name="adj" fmla="val 37057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412298" y="766427"/>
            <a:ext cx="1224869" cy="547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Human Performance</a:t>
            </a:r>
            <a:endParaRPr lang="en-US" i="1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2298" y="1739550"/>
            <a:ext cx="1224869" cy="547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Inputs to AE</a:t>
            </a:r>
            <a:endParaRPr lang="en-US" i="1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2298" y="2938886"/>
            <a:ext cx="1224869" cy="547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Proposed</a:t>
            </a:r>
            <a:endParaRPr lang="en-US" i="1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cxnSp>
        <p:nvCxnSpPr>
          <p:cNvPr id="17" name="Straight Arrow Connector 16"/>
          <p:cNvCxnSpPr>
            <a:stCxn id="8" idx="1"/>
            <a:endCxn id="14" idx="3"/>
          </p:cNvCxnSpPr>
          <p:nvPr/>
        </p:nvCxnSpPr>
        <p:spPr>
          <a:xfrm flipH="1" flipV="1">
            <a:off x="1637167" y="1040093"/>
            <a:ext cx="425134" cy="67936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1"/>
            <a:endCxn id="15" idx="3"/>
          </p:cNvCxnSpPr>
          <p:nvPr/>
        </p:nvCxnSpPr>
        <p:spPr>
          <a:xfrm flipH="1">
            <a:off x="1637167" y="1978132"/>
            <a:ext cx="425134" cy="35084"/>
          </a:xfrm>
          <a:prstGeom prst="straightConnector1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1"/>
            <a:endCxn id="16" idx="3"/>
          </p:cNvCxnSpPr>
          <p:nvPr/>
        </p:nvCxnSpPr>
        <p:spPr>
          <a:xfrm flipH="1">
            <a:off x="1637167" y="2219663"/>
            <a:ext cx="425134" cy="99288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112054" y="132100"/>
            <a:ext cx="1224869" cy="547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Semantic Similarity</a:t>
            </a:r>
            <a:endParaRPr lang="en-US" i="1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19600" y="129152"/>
            <a:ext cx="1224869" cy="547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Visual Similarity</a:t>
            </a:r>
            <a:endParaRPr lang="en-US" i="1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724488" y="610467"/>
            <a:ext cx="138002" cy="47593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7" idx="2"/>
          </p:cNvCxnSpPr>
          <p:nvPr/>
        </p:nvCxnSpPr>
        <p:spPr>
          <a:xfrm flipH="1" flipV="1">
            <a:off x="5032035" y="676484"/>
            <a:ext cx="277083" cy="40427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782925" y="235257"/>
            <a:ext cx="1544020" cy="813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 smtClean="0">
                <a:solidFill>
                  <a:schemeClr val="tx1"/>
                </a:solidFill>
                <a:latin typeface="Helvetica" panose="020B0604020202030204" pitchFamily="34" charset="0"/>
              </a:rPr>
              <a:t>Text – T </a:t>
            </a:r>
          </a:p>
          <a:p>
            <a:pPr algn="ctr"/>
            <a:endParaRPr lang="en-US" b="0" i="0" dirty="0" smtClean="0">
              <a:solidFill>
                <a:schemeClr val="tx1"/>
              </a:solidFill>
              <a:latin typeface="Helvetica" panose="020B0604020202030204" pitchFamily="34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Helvetica" panose="020B0604020202030204" pitchFamily="34" charset="0"/>
              </a:rPr>
              <a:t>Visual – V </a:t>
            </a:r>
            <a:endParaRPr lang="en-US" i="1" dirty="0">
              <a:solidFill>
                <a:schemeClr val="tx1"/>
              </a:solidFill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31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 txBox="1">
            <a:spLocks/>
          </p:cNvSpPr>
          <p:nvPr/>
        </p:nvSpPr>
        <p:spPr>
          <a:xfrm>
            <a:off x="0" y="4782590"/>
            <a:ext cx="4419600" cy="362956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</a:rPr>
              <a:t>CS – 590 : </a:t>
            </a:r>
            <a:r>
              <a:rPr lang="en-US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Paper Presentation</a:t>
            </a:r>
            <a:endParaRPr lang="en-US" sz="1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Footer Placeholder 3"/>
          <p:cNvSpPr txBox="1">
            <a:spLocks/>
          </p:cNvSpPr>
          <p:nvPr/>
        </p:nvSpPr>
        <p:spPr>
          <a:xfrm>
            <a:off x="4419600" y="4779891"/>
            <a:ext cx="2657475" cy="362957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</a:rPr>
              <a:t>Purdue University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7077075" y="4777193"/>
            <a:ext cx="2066925" cy="355824"/>
          </a:xfrm>
          <a:solidFill>
            <a:schemeClr val="bg1">
              <a:lumMod val="90000"/>
              <a:lumOff val="10000"/>
            </a:schemeClr>
          </a:solidFill>
        </p:spPr>
        <p:txBody>
          <a:bodyPr/>
          <a:lstStyle/>
          <a:p>
            <a:pPr lvl="0" algn="ctr">
              <a:spcBef>
                <a:spcPts val="0"/>
              </a:spcBef>
              <a:buNone/>
            </a:pPr>
            <a:r>
              <a:rPr lang="en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Page </a:t>
            </a:r>
            <a:r>
              <a:rPr lang="en" sz="1600" dirty="0" smtClean="0">
                <a:solidFill>
                  <a:schemeClr val="bg1">
                    <a:lumMod val="25000"/>
                    <a:lumOff val="75000"/>
                  </a:schemeClr>
                </a:solidFill>
                <a:latin typeface="Cambria" panose="02040503050406030204" pitchFamily="18" charset="0"/>
              </a:rPr>
              <a:t>|</a:t>
            </a:r>
            <a:r>
              <a:rPr lang="en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fld id="{00000000-1234-1234-1234-123412341234}" type="slidenum">
              <a:rPr lang="en" sz="1600" smtClean="0">
                <a:solidFill>
                  <a:schemeClr val="tx1"/>
                </a:solidFill>
                <a:latin typeface="Cambria" panose="02040503050406030204" pitchFamily="18" charset="0"/>
              </a:rPr>
              <a:pPr lvl="0" algn="ctr">
                <a:spcBef>
                  <a:spcPts val="0"/>
                </a:spcBef>
                <a:buNone/>
              </a:pPr>
              <a:t>14</a:t>
            </a:fld>
            <a:endParaRPr lang="en" sz="1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01893" y="4395674"/>
            <a:ext cx="2151529" cy="302559"/>
            <a:chOff x="5943599" y="3825688"/>
            <a:chExt cx="2151529" cy="302559"/>
          </a:xfrm>
        </p:grpSpPr>
        <p:sp>
          <p:nvSpPr>
            <p:cNvPr id="3" name="Rounded Rectangle 2"/>
            <p:cNvSpPr/>
            <p:nvPr/>
          </p:nvSpPr>
          <p:spPr>
            <a:xfrm>
              <a:off x="5943599" y="3825688"/>
              <a:ext cx="2151529" cy="30255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6102456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428093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753730" y="3879474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109786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435423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761060" y="3879474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431745" y="3769344"/>
            <a:ext cx="1491824" cy="302559"/>
            <a:chOff x="5943600" y="3825688"/>
            <a:chExt cx="1491824" cy="302559"/>
          </a:xfrm>
        </p:grpSpPr>
        <p:sp>
          <p:nvSpPr>
            <p:cNvPr id="19" name="Rounded Rectangle 18"/>
            <p:cNvSpPr/>
            <p:nvPr/>
          </p:nvSpPr>
          <p:spPr>
            <a:xfrm>
              <a:off x="5943600" y="3825688"/>
              <a:ext cx="1491824" cy="30255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02456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28093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753730" y="3879474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109786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590309" y="3138448"/>
            <a:ext cx="1161972" cy="302559"/>
            <a:chOff x="5943600" y="3825688"/>
            <a:chExt cx="1161972" cy="302559"/>
          </a:xfrm>
        </p:grpSpPr>
        <p:sp>
          <p:nvSpPr>
            <p:cNvPr id="27" name="Rounded Rectangle 26"/>
            <p:cNvSpPr/>
            <p:nvPr/>
          </p:nvSpPr>
          <p:spPr>
            <a:xfrm>
              <a:off x="5943600" y="3825688"/>
              <a:ext cx="1161972" cy="30255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102456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428093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753730" y="3879474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Arrow Connector 6"/>
          <p:cNvCxnSpPr>
            <a:stCxn id="3" idx="0"/>
            <a:endCxn id="19" idx="2"/>
          </p:cNvCxnSpPr>
          <p:nvPr/>
        </p:nvCxnSpPr>
        <p:spPr>
          <a:xfrm flipH="1" flipV="1">
            <a:off x="2177657" y="4071903"/>
            <a:ext cx="1" cy="32377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0"/>
            <a:endCxn id="27" idx="2"/>
          </p:cNvCxnSpPr>
          <p:nvPr/>
        </p:nvCxnSpPr>
        <p:spPr>
          <a:xfrm flipH="1" flipV="1">
            <a:off x="2171295" y="3441007"/>
            <a:ext cx="6362" cy="32833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1605498" y="4028093"/>
                <a:ext cx="604250" cy="4445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i="1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498" y="4028093"/>
                <a:ext cx="604250" cy="4445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1635886" y="3389670"/>
                <a:ext cx="604250" cy="4445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i="1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886" y="3389670"/>
                <a:ext cx="604250" cy="4445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8" name="Group 227"/>
          <p:cNvGrpSpPr/>
          <p:nvPr/>
        </p:nvGrpSpPr>
        <p:grpSpPr>
          <a:xfrm>
            <a:off x="2502744" y="2472261"/>
            <a:ext cx="1737490" cy="365495"/>
            <a:chOff x="2583432" y="2472261"/>
            <a:chExt cx="1737490" cy="365495"/>
          </a:xfrm>
        </p:grpSpPr>
        <p:sp>
          <p:nvSpPr>
            <p:cNvPr id="163" name="Rounded Rectangle 162"/>
            <p:cNvSpPr/>
            <p:nvPr/>
          </p:nvSpPr>
          <p:spPr>
            <a:xfrm>
              <a:off x="2583432" y="2472261"/>
              <a:ext cx="1737490" cy="365495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2735503" y="2575845"/>
              <a:ext cx="197491" cy="19498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3091559" y="2575846"/>
              <a:ext cx="197491" cy="19498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3417196" y="2575846"/>
              <a:ext cx="197491" cy="19498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3742833" y="2575845"/>
              <a:ext cx="197491" cy="19498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4035695" y="2575230"/>
              <a:ext cx="197491" cy="19498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4" name="Straight Arrow Connector 173"/>
          <p:cNvCxnSpPr>
            <a:stCxn id="27" idx="0"/>
            <a:endCxn id="163" idx="2"/>
          </p:cNvCxnSpPr>
          <p:nvPr/>
        </p:nvCxnSpPr>
        <p:spPr>
          <a:xfrm flipV="1">
            <a:off x="2171295" y="2837756"/>
            <a:ext cx="1200194" cy="30069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Rectangle 174"/>
              <p:cNvSpPr/>
              <p:nvPr/>
            </p:nvSpPr>
            <p:spPr>
              <a:xfrm>
                <a:off x="3112243" y="2863960"/>
                <a:ext cx="604250" cy="4445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i="1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5" name="Rectangle 1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243" y="2863960"/>
                <a:ext cx="604250" cy="4445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8" name="Straight Arrow Connector 197"/>
          <p:cNvCxnSpPr>
            <a:stCxn id="163" idx="0"/>
            <a:endCxn id="244" idx="2"/>
          </p:cNvCxnSpPr>
          <p:nvPr/>
        </p:nvCxnSpPr>
        <p:spPr>
          <a:xfrm flipH="1" flipV="1">
            <a:off x="2167373" y="1899493"/>
            <a:ext cx="1204116" cy="57276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Rectangle 200"/>
              <p:cNvSpPr/>
              <p:nvPr/>
            </p:nvSpPr>
            <p:spPr>
              <a:xfrm>
                <a:off x="3141508" y="2009264"/>
                <a:ext cx="604250" cy="4445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  <m:sup>
                          <m:r>
                            <a:rPr lang="en-US" b="0" i="1" dirty="0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i="1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1" name="Rectangle 2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508" y="2009264"/>
                <a:ext cx="604250" cy="4445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4" name="Group 223"/>
          <p:cNvGrpSpPr/>
          <p:nvPr/>
        </p:nvGrpSpPr>
        <p:grpSpPr>
          <a:xfrm>
            <a:off x="3371489" y="2837756"/>
            <a:ext cx="2260121" cy="1851702"/>
            <a:chOff x="3371489" y="2837756"/>
            <a:chExt cx="2260121" cy="1851702"/>
          </a:xfrm>
        </p:grpSpPr>
        <p:grpSp>
          <p:nvGrpSpPr>
            <p:cNvPr id="110" name="Group 109"/>
            <p:cNvGrpSpPr/>
            <p:nvPr/>
          </p:nvGrpSpPr>
          <p:grpSpPr>
            <a:xfrm>
              <a:off x="3480081" y="4386899"/>
              <a:ext cx="2151529" cy="302559"/>
              <a:chOff x="5943599" y="3825688"/>
              <a:chExt cx="2151529" cy="302559"/>
            </a:xfrm>
          </p:grpSpPr>
          <p:sp>
            <p:nvSpPr>
              <p:cNvPr id="144" name="Rounded Rectangle 143"/>
              <p:cNvSpPr/>
              <p:nvPr/>
            </p:nvSpPr>
            <p:spPr>
              <a:xfrm>
                <a:off x="5943599" y="3825688"/>
                <a:ext cx="2151529" cy="302559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6102456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6428093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6753730" y="3879474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7109786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7435423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7761060" y="3879474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809933" y="3760569"/>
              <a:ext cx="1491824" cy="302559"/>
              <a:chOff x="5943600" y="3825688"/>
              <a:chExt cx="1491824" cy="302559"/>
            </a:xfrm>
          </p:grpSpPr>
          <p:sp>
            <p:nvSpPr>
              <p:cNvPr id="139" name="Rounded Rectangle 138"/>
              <p:cNvSpPr/>
              <p:nvPr/>
            </p:nvSpPr>
            <p:spPr>
              <a:xfrm>
                <a:off x="5943600" y="3825688"/>
                <a:ext cx="1491824" cy="302559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6102456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6428093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6753730" y="3879474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7109786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3968497" y="3129673"/>
              <a:ext cx="1161972" cy="302559"/>
              <a:chOff x="5943600" y="3825688"/>
              <a:chExt cx="1161972" cy="302559"/>
            </a:xfrm>
          </p:grpSpPr>
          <p:sp>
            <p:nvSpPr>
              <p:cNvPr id="135" name="Rounded Rectangle 134"/>
              <p:cNvSpPr/>
              <p:nvPr/>
            </p:nvSpPr>
            <p:spPr>
              <a:xfrm>
                <a:off x="5943600" y="3825688"/>
                <a:ext cx="1161972" cy="302559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6102456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6428093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6753730" y="3879474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5" name="Straight Arrow Connector 114"/>
            <p:cNvCxnSpPr>
              <a:stCxn id="144" idx="0"/>
              <a:endCxn id="139" idx="2"/>
            </p:cNvCxnSpPr>
            <p:nvPr/>
          </p:nvCxnSpPr>
          <p:spPr>
            <a:xfrm flipH="1" flipV="1">
              <a:off x="4555845" y="4063128"/>
              <a:ext cx="1" cy="323771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39" idx="0"/>
              <a:endCxn id="135" idx="2"/>
            </p:cNvCxnSpPr>
            <p:nvPr/>
          </p:nvCxnSpPr>
          <p:spPr>
            <a:xfrm flipH="1" flipV="1">
              <a:off x="4549483" y="3432232"/>
              <a:ext cx="6362" cy="328337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4011150" y="3997796"/>
                  <a:ext cx="604250" cy="4445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i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150" y="3997796"/>
                  <a:ext cx="604250" cy="44458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/>
                <p:cNvSpPr/>
                <p:nvPr/>
              </p:nvSpPr>
              <p:spPr>
                <a:xfrm>
                  <a:off x="4016107" y="3395961"/>
                  <a:ext cx="604250" cy="4445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en-US" i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6107" y="3395961"/>
                  <a:ext cx="604250" cy="44458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Straight Arrow Connector 116"/>
            <p:cNvCxnSpPr>
              <a:stCxn id="135" idx="0"/>
              <a:endCxn id="163" idx="2"/>
            </p:cNvCxnSpPr>
            <p:nvPr/>
          </p:nvCxnSpPr>
          <p:spPr>
            <a:xfrm flipH="1" flipV="1">
              <a:off x="3371489" y="2837756"/>
              <a:ext cx="1177994" cy="291917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>
            <a:off x="1586387" y="1596934"/>
            <a:ext cx="1161972" cy="302559"/>
            <a:chOff x="5943600" y="3825688"/>
            <a:chExt cx="1161972" cy="302559"/>
          </a:xfrm>
        </p:grpSpPr>
        <p:sp>
          <p:nvSpPr>
            <p:cNvPr id="244" name="Rounded Rectangle 243"/>
            <p:cNvSpPr/>
            <p:nvPr/>
          </p:nvSpPr>
          <p:spPr>
            <a:xfrm>
              <a:off x="5943600" y="3825688"/>
              <a:ext cx="1161972" cy="30255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6102456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6428093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6753730" y="3879474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3964575" y="1588159"/>
            <a:ext cx="1161972" cy="302559"/>
            <a:chOff x="5943600" y="3825688"/>
            <a:chExt cx="1161972" cy="302559"/>
          </a:xfrm>
        </p:grpSpPr>
        <p:sp>
          <p:nvSpPr>
            <p:cNvPr id="249" name="Rounded Rectangle 248"/>
            <p:cNvSpPr/>
            <p:nvPr/>
          </p:nvSpPr>
          <p:spPr>
            <a:xfrm>
              <a:off x="5943600" y="3825688"/>
              <a:ext cx="1161972" cy="30255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6102456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/>
            <p:cNvSpPr/>
            <p:nvPr/>
          </p:nvSpPr>
          <p:spPr>
            <a:xfrm>
              <a:off x="6428093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/>
            <p:cNvSpPr/>
            <p:nvPr/>
          </p:nvSpPr>
          <p:spPr>
            <a:xfrm>
              <a:off x="6753730" y="3879474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4" name="Straight Arrow Connector 253"/>
          <p:cNvCxnSpPr>
            <a:stCxn id="163" idx="0"/>
            <a:endCxn id="249" idx="2"/>
          </p:cNvCxnSpPr>
          <p:nvPr/>
        </p:nvCxnSpPr>
        <p:spPr>
          <a:xfrm flipV="1">
            <a:off x="3371489" y="1890718"/>
            <a:ext cx="1174072" cy="58154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1421461" y="875742"/>
            <a:ext cx="1491824" cy="302559"/>
            <a:chOff x="5943600" y="3825688"/>
            <a:chExt cx="1491824" cy="302559"/>
          </a:xfrm>
        </p:grpSpPr>
        <p:sp>
          <p:nvSpPr>
            <p:cNvPr id="257" name="Rounded Rectangle 256"/>
            <p:cNvSpPr/>
            <p:nvPr/>
          </p:nvSpPr>
          <p:spPr>
            <a:xfrm>
              <a:off x="5943600" y="3825688"/>
              <a:ext cx="1491824" cy="30255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/>
            <p:cNvSpPr/>
            <p:nvPr/>
          </p:nvSpPr>
          <p:spPr>
            <a:xfrm>
              <a:off x="6102456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/>
            <p:cNvSpPr/>
            <p:nvPr/>
          </p:nvSpPr>
          <p:spPr>
            <a:xfrm>
              <a:off x="6428093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/>
            <p:cNvSpPr/>
            <p:nvPr/>
          </p:nvSpPr>
          <p:spPr>
            <a:xfrm>
              <a:off x="6753730" y="3879474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/>
            <p:cNvSpPr/>
            <p:nvPr/>
          </p:nvSpPr>
          <p:spPr>
            <a:xfrm>
              <a:off x="7109786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3799649" y="866967"/>
            <a:ext cx="1491824" cy="302559"/>
            <a:chOff x="5943600" y="3825688"/>
            <a:chExt cx="1491824" cy="302559"/>
          </a:xfrm>
        </p:grpSpPr>
        <p:sp>
          <p:nvSpPr>
            <p:cNvPr id="263" name="Rounded Rectangle 262"/>
            <p:cNvSpPr/>
            <p:nvPr/>
          </p:nvSpPr>
          <p:spPr>
            <a:xfrm>
              <a:off x="5943600" y="3825688"/>
              <a:ext cx="1491824" cy="30255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6102456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/>
            <p:cNvSpPr/>
            <p:nvPr/>
          </p:nvSpPr>
          <p:spPr>
            <a:xfrm>
              <a:off x="6428093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6753730" y="3879474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/>
            <p:cNvSpPr/>
            <p:nvPr/>
          </p:nvSpPr>
          <p:spPr>
            <a:xfrm>
              <a:off x="7109786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8" name="Straight Arrow Connector 267"/>
          <p:cNvCxnSpPr>
            <a:stCxn id="249" idx="0"/>
            <a:endCxn id="263" idx="2"/>
          </p:cNvCxnSpPr>
          <p:nvPr/>
        </p:nvCxnSpPr>
        <p:spPr>
          <a:xfrm flipV="1">
            <a:off x="4545561" y="1169526"/>
            <a:ext cx="0" cy="41863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>
            <a:stCxn id="244" idx="0"/>
            <a:endCxn id="257" idx="2"/>
          </p:cNvCxnSpPr>
          <p:nvPr/>
        </p:nvCxnSpPr>
        <p:spPr>
          <a:xfrm flipV="1">
            <a:off x="2167373" y="1178301"/>
            <a:ext cx="0" cy="41863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Rectangle 269"/>
              <p:cNvSpPr/>
              <p:nvPr/>
            </p:nvSpPr>
            <p:spPr>
              <a:xfrm>
                <a:off x="1612080" y="1188482"/>
                <a:ext cx="604250" cy="4445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  <m:sup>
                          <m:r>
                            <a:rPr lang="en-US" b="0" i="1" dirty="0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i="1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0" name="Rectangle 2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080" y="1188482"/>
                <a:ext cx="604250" cy="44458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Rectangle 270"/>
              <p:cNvSpPr/>
              <p:nvPr/>
            </p:nvSpPr>
            <p:spPr>
              <a:xfrm>
                <a:off x="3992301" y="1194773"/>
                <a:ext cx="604250" cy="4445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  <m:sup>
                          <m:r>
                            <a:rPr lang="en-US" b="0" i="1" dirty="0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i="1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1" name="Rectangle 2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301" y="1194773"/>
                <a:ext cx="604250" cy="44458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2" name="Group 271"/>
          <p:cNvGrpSpPr/>
          <p:nvPr/>
        </p:nvGrpSpPr>
        <p:grpSpPr>
          <a:xfrm>
            <a:off x="1091608" y="97890"/>
            <a:ext cx="2151529" cy="302559"/>
            <a:chOff x="5943599" y="3825688"/>
            <a:chExt cx="2151529" cy="302559"/>
          </a:xfrm>
        </p:grpSpPr>
        <p:sp>
          <p:nvSpPr>
            <p:cNvPr id="273" name="Rounded Rectangle 272"/>
            <p:cNvSpPr/>
            <p:nvPr/>
          </p:nvSpPr>
          <p:spPr>
            <a:xfrm>
              <a:off x="5943599" y="3825688"/>
              <a:ext cx="2151529" cy="30255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/>
            <p:cNvSpPr/>
            <p:nvPr/>
          </p:nvSpPr>
          <p:spPr>
            <a:xfrm>
              <a:off x="6102456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/>
            <p:cNvSpPr/>
            <p:nvPr/>
          </p:nvSpPr>
          <p:spPr>
            <a:xfrm>
              <a:off x="6428093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/>
            <p:cNvSpPr/>
            <p:nvPr/>
          </p:nvSpPr>
          <p:spPr>
            <a:xfrm>
              <a:off x="6753730" y="3879474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/>
            <p:cNvSpPr/>
            <p:nvPr/>
          </p:nvSpPr>
          <p:spPr>
            <a:xfrm>
              <a:off x="7109786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/>
            <p:cNvSpPr/>
            <p:nvPr/>
          </p:nvSpPr>
          <p:spPr>
            <a:xfrm>
              <a:off x="7435423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/>
            <p:cNvSpPr/>
            <p:nvPr/>
          </p:nvSpPr>
          <p:spPr>
            <a:xfrm>
              <a:off x="7761060" y="3879474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3469796" y="89115"/>
            <a:ext cx="2151529" cy="302559"/>
            <a:chOff x="5943599" y="3825688"/>
            <a:chExt cx="2151529" cy="302559"/>
          </a:xfrm>
        </p:grpSpPr>
        <p:sp>
          <p:nvSpPr>
            <p:cNvPr id="281" name="Rounded Rectangle 280"/>
            <p:cNvSpPr/>
            <p:nvPr/>
          </p:nvSpPr>
          <p:spPr>
            <a:xfrm>
              <a:off x="5943599" y="3825688"/>
              <a:ext cx="2151529" cy="30255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/>
            <p:cNvSpPr/>
            <p:nvPr/>
          </p:nvSpPr>
          <p:spPr>
            <a:xfrm>
              <a:off x="6102456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/>
            <p:nvPr/>
          </p:nvSpPr>
          <p:spPr>
            <a:xfrm>
              <a:off x="6428093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/>
            <p:cNvSpPr/>
            <p:nvPr/>
          </p:nvSpPr>
          <p:spPr>
            <a:xfrm>
              <a:off x="6753730" y="3879474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/>
            <p:cNvSpPr/>
            <p:nvPr/>
          </p:nvSpPr>
          <p:spPr>
            <a:xfrm>
              <a:off x="7109786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/>
            <p:cNvSpPr/>
            <p:nvPr/>
          </p:nvSpPr>
          <p:spPr>
            <a:xfrm>
              <a:off x="7435423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/>
            <p:cNvSpPr/>
            <p:nvPr/>
          </p:nvSpPr>
          <p:spPr>
            <a:xfrm>
              <a:off x="7761060" y="3879474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8" name="Straight Arrow Connector 287"/>
          <p:cNvCxnSpPr>
            <a:stCxn id="263" idx="0"/>
            <a:endCxn id="281" idx="2"/>
          </p:cNvCxnSpPr>
          <p:nvPr/>
        </p:nvCxnSpPr>
        <p:spPr>
          <a:xfrm flipV="1">
            <a:off x="4545561" y="391674"/>
            <a:ext cx="0" cy="47529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>
            <a:endCxn id="273" idx="2"/>
          </p:cNvCxnSpPr>
          <p:nvPr/>
        </p:nvCxnSpPr>
        <p:spPr>
          <a:xfrm flipV="1">
            <a:off x="2167373" y="400449"/>
            <a:ext cx="0" cy="46407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Rectangle 289"/>
              <p:cNvSpPr/>
              <p:nvPr/>
            </p:nvSpPr>
            <p:spPr>
              <a:xfrm>
                <a:off x="1597908" y="419946"/>
                <a:ext cx="604250" cy="4445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  <m:sup>
                          <m:r>
                            <a:rPr lang="en-US" b="0" i="1" dirty="0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i="1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0" name="Rectangle 2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908" y="419946"/>
                <a:ext cx="604250" cy="44458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Rectangle 290"/>
              <p:cNvSpPr/>
              <p:nvPr/>
            </p:nvSpPr>
            <p:spPr>
              <a:xfrm>
                <a:off x="3931061" y="426237"/>
                <a:ext cx="604250" cy="4445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sup>
                          <m:r>
                            <a:rPr lang="en-US" b="0" i="1" dirty="0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i="1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1" name="Rectangle 2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061" y="426237"/>
                <a:ext cx="604250" cy="44458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Rectangle 304"/>
              <p:cNvSpPr/>
              <p:nvPr/>
            </p:nvSpPr>
            <p:spPr>
              <a:xfrm>
                <a:off x="167976" y="4250383"/>
                <a:ext cx="923632" cy="547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i="1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5" name="Rectangle 3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76" y="4250383"/>
                <a:ext cx="923632" cy="547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Rectangle 305"/>
              <p:cNvSpPr/>
              <p:nvPr/>
            </p:nvSpPr>
            <p:spPr>
              <a:xfrm>
                <a:off x="171651" y="-33274"/>
                <a:ext cx="923632" cy="547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′,</m:t>
                      </m:r>
                      <m:r>
                        <a:rPr lang="en-US" b="0" i="1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′&gt;</m:t>
                      </m:r>
                    </m:oMath>
                  </m:oMathPara>
                </a14:m>
                <a:endParaRPr lang="en-US" i="1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6" name="Rectangle 3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51" y="-33274"/>
                <a:ext cx="923632" cy="547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9" name="Group 228"/>
          <p:cNvGrpSpPr/>
          <p:nvPr/>
        </p:nvGrpSpPr>
        <p:grpSpPr>
          <a:xfrm>
            <a:off x="4240234" y="700829"/>
            <a:ext cx="4828008" cy="2176469"/>
            <a:chOff x="4240234" y="700829"/>
            <a:chExt cx="4828008" cy="2176469"/>
          </a:xfrm>
        </p:grpSpPr>
        <p:cxnSp>
          <p:nvCxnSpPr>
            <p:cNvPr id="292" name="Straight Arrow Connector 291"/>
            <p:cNvCxnSpPr>
              <a:stCxn id="163" idx="3"/>
              <a:endCxn id="295" idx="1"/>
            </p:cNvCxnSpPr>
            <p:nvPr/>
          </p:nvCxnSpPr>
          <p:spPr>
            <a:xfrm>
              <a:off x="4240234" y="2655009"/>
              <a:ext cx="1081890" cy="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Rectangle 292"/>
                <p:cNvSpPr/>
                <p:nvPr/>
              </p:nvSpPr>
              <p:spPr>
                <a:xfrm>
                  <a:off x="4689849" y="2255255"/>
                  <a:ext cx="604250" cy="4445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oMath>
                    </m:oMathPara>
                  </a14:m>
                  <a:endParaRPr lang="en-US" i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3" name="Rectangle 2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9849" y="2255255"/>
                  <a:ext cx="604250" cy="44458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4" name="Group 293"/>
            <p:cNvGrpSpPr/>
            <p:nvPr/>
          </p:nvGrpSpPr>
          <p:grpSpPr>
            <a:xfrm>
              <a:off x="5322124" y="2472261"/>
              <a:ext cx="1754951" cy="365495"/>
              <a:chOff x="3310918" y="1508559"/>
              <a:chExt cx="1754951" cy="365495"/>
            </a:xfrm>
          </p:grpSpPr>
          <p:sp>
            <p:nvSpPr>
              <p:cNvPr id="295" name="Rounded Rectangle 294"/>
              <p:cNvSpPr/>
              <p:nvPr/>
            </p:nvSpPr>
            <p:spPr>
              <a:xfrm>
                <a:off x="3310918" y="1508559"/>
                <a:ext cx="1754951" cy="365495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/>
              <p:cNvSpPr/>
              <p:nvPr/>
            </p:nvSpPr>
            <p:spPr>
              <a:xfrm>
                <a:off x="3380263" y="1612144"/>
                <a:ext cx="197491" cy="194983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Oval 296"/>
              <p:cNvSpPr/>
              <p:nvPr/>
            </p:nvSpPr>
            <p:spPr>
              <a:xfrm>
                <a:off x="3705900" y="1612144"/>
                <a:ext cx="197491" cy="194983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4031537" y="1612143"/>
                <a:ext cx="197491" cy="194983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Oval 298"/>
              <p:cNvSpPr/>
              <p:nvPr/>
            </p:nvSpPr>
            <p:spPr>
              <a:xfrm>
                <a:off x="4387593" y="1612144"/>
                <a:ext cx="197491" cy="194983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Oval 299"/>
              <p:cNvSpPr/>
              <p:nvPr/>
            </p:nvSpPr>
            <p:spPr>
              <a:xfrm>
                <a:off x="4713230" y="1612144"/>
                <a:ext cx="197491" cy="194983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4" name="Rectangle 303"/>
                <p:cNvSpPr/>
                <p:nvPr/>
              </p:nvSpPr>
              <p:spPr>
                <a:xfrm>
                  <a:off x="7476092" y="2432718"/>
                  <a:ext cx="604250" cy="4445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𝐶𝑙𝑎𝑠𝑠</m:t>
                        </m:r>
                        <m:r>
                          <a:rPr lang="en-US" b="0" i="1" dirty="0" smtClean="0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𝐿𝑎𝑏𝑒𝑙𝑠</m:t>
                        </m:r>
                      </m:oMath>
                    </m:oMathPara>
                  </a14:m>
                  <a:endParaRPr lang="en-US" i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4" name="Rectangle 3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6092" y="2432718"/>
                  <a:ext cx="604250" cy="444580"/>
                </a:xfrm>
                <a:prstGeom prst="rect">
                  <a:avLst/>
                </a:prstGeom>
                <a:blipFill>
                  <a:blip r:embed="rId18"/>
                  <a:stretch>
                    <a:fillRect l="-46000" r="-36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" name="Rectangle 306"/>
                <p:cNvSpPr/>
                <p:nvPr/>
              </p:nvSpPr>
              <p:spPr>
                <a:xfrm>
                  <a:off x="5322124" y="700829"/>
                  <a:ext cx="3746118" cy="99174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0" i="0" dirty="0" smtClean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+mj-lt"/>
                    </a:rPr>
                    <a:t>Loss Function </a:t>
                  </a:r>
                  <a:r>
                    <a:rPr lang="en-US" dirty="0" smtClean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rPr>
                    <a:t>:</a:t>
                  </a:r>
                </a:p>
                <a:p>
                  <a:pPr algn="ctr"/>
                  <a:endParaRPr lang="en-US" i="1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4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4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4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4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4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4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𝑠𝑢𝑝𝑒𝑟𝑣𝑖𝑠𝑒𝑑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𝑙𝑜𝑠𝑠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𝑅𝑒𝑔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i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7" name="Rectangle 3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2124" y="700829"/>
                  <a:ext cx="3746118" cy="99174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978411" y="2928118"/>
            <a:ext cx="2429649" cy="1849075"/>
            <a:chOff x="978411" y="2928118"/>
            <a:chExt cx="2429649" cy="1849075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083168" y="2928118"/>
              <a:ext cx="2324892" cy="1849075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H="1">
              <a:off x="978411" y="3138448"/>
              <a:ext cx="2015150" cy="1638745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3414368" y="2863960"/>
            <a:ext cx="4644721" cy="1846305"/>
            <a:chOff x="986889" y="2843153"/>
            <a:chExt cx="4644721" cy="1846305"/>
          </a:xfrm>
        </p:grpSpPr>
        <p:grpSp>
          <p:nvGrpSpPr>
            <p:cNvPr id="134" name="Group 133"/>
            <p:cNvGrpSpPr/>
            <p:nvPr/>
          </p:nvGrpSpPr>
          <p:grpSpPr>
            <a:xfrm>
              <a:off x="3480081" y="4386899"/>
              <a:ext cx="2151529" cy="302559"/>
              <a:chOff x="5943599" y="3825688"/>
              <a:chExt cx="2151529" cy="302559"/>
            </a:xfrm>
          </p:grpSpPr>
          <p:sp>
            <p:nvSpPr>
              <p:cNvPr id="173" name="Rounded Rectangle 172"/>
              <p:cNvSpPr/>
              <p:nvPr/>
            </p:nvSpPr>
            <p:spPr>
              <a:xfrm>
                <a:off x="5943599" y="3825688"/>
                <a:ext cx="2151529" cy="302559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6102456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6428093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6753730" y="3879474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7109786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7435423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7761060" y="3879474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3809933" y="3760569"/>
              <a:ext cx="1491824" cy="302559"/>
              <a:chOff x="5943600" y="3825688"/>
              <a:chExt cx="1491824" cy="302559"/>
            </a:xfrm>
          </p:grpSpPr>
          <p:sp>
            <p:nvSpPr>
              <p:cNvPr id="162" name="Rounded Rectangle 161"/>
              <p:cNvSpPr/>
              <p:nvPr/>
            </p:nvSpPr>
            <p:spPr>
              <a:xfrm>
                <a:off x="5943600" y="3825688"/>
                <a:ext cx="1491824" cy="302559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6102456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6428093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6753730" y="3879474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7109786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3968497" y="3129673"/>
              <a:ext cx="1161972" cy="302559"/>
              <a:chOff x="5943600" y="3825688"/>
              <a:chExt cx="1161972" cy="302559"/>
            </a:xfrm>
          </p:grpSpPr>
          <p:sp>
            <p:nvSpPr>
              <p:cNvPr id="158" name="Rounded Rectangle 157"/>
              <p:cNvSpPr/>
              <p:nvPr/>
            </p:nvSpPr>
            <p:spPr>
              <a:xfrm>
                <a:off x="5943600" y="3825688"/>
                <a:ext cx="1161972" cy="302559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6102456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6428093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6753730" y="3879474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3" name="Straight Arrow Connector 152"/>
            <p:cNvCxnSpPr>
              <a:stCxn id="173" idx="0"/>
              <a:endCxn id="162" idx="2"/>
            </p:cNvCxnSpPr>
            <p:nvPr/>
          </p:nvCxnSpPr>
          <p:spPr>
            <a:xfrm flipH="1" flipV="1">
              <a:off x="4555845" y="4063128"/>
              <a:ext cx="1" cy="323771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62" idx="0"/>
              <a:endCxn id="158" idx="2"/>
            </p:cNvCxnSpPr>
            <p:nvPr/>
          </p:nvCxnSpPr>
          <p:spPr>
            <a:xfrm flipH="1" flipV="1">
              <a:off x="4549483" y="3432232"/>
              <a:ext cx="6362" cy="328337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Rectangle 154"/>
                <p:cNvSpPr/>
                <p:nvPr/>
              </p:nvSpPr>
              <p:spPr>
                <a:xfrm>
                  <a:off x="4011150" y="3997796"/>
                  <a:ext cx="604250" cy="4445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i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Rectangle 1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150" y="3997796"/>
                  <a:ext cx="604250" cy="44458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Rectangle 155"/>
                <p:cNvSpPr/>
                <p:nvPr/>
              </p:nvSpPr>
              <p:spPr>
                <a:xfrm>
                  <a:off x="4016107" y="3395961"/>
                  <a:ext cx="604250" cy="4445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en-US" i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Rectangle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6107" y="3395961"/>
                  <a:ext cx="604250" cy="44458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7" name="Straight Arrow Connector 156"/>
            <p:cNvCxnSpPr>
              <a:stCxn id="158" idx="0"/>
              <a:endCxn id="175" idx="0"/>
            </p:cNvCxnSpPr>
            <p:nvPr/>
          </p:nvCxnSpPr>
          <p:spPr>
            <a:xfrm flipH="1" flipV="1">
              <a:off x="986889" y="2843153"/>
              <a:ext cx="3562594" cy="28652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72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 txBox="1">
            <a:spLocks/>
          </p:cNvSpPr>
          <p:nvPr/>
        </p:nvSpPr>
        <p:spPr>
          <a:xfrm>
            <a:off x="0" y="4782590"/>
            <a:ext cx="4419600" cy="362956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</a:rPr>
              <a:t>CS – 590 : </a:t>
            </a:r>
            <a:r>
              <a:rPr lang="en-US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Paper Presentation</a:t>
            </a:r>
            <a:endParaRPr lang="en-US" sz="1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Footer Placeholder 3"/>
          <p:cNvSpPr txBox="1">
            <a:spLocks/>
          </p:cNvSpPr>
          <p:nvPr/>
        </p:nvSpPr>
        <p:spPr>
          <a:xfrm>
            <a:off x="4419600" y="4779891"/>
            <a:ext cx="2657475" cy="362957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</a:rPr>
              <a:t>Purdue University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7077075" y="4777193"/>
            <a:ext cx="2066925" cy="355824"/>
          </a:xfrm>
          <a:solidFill>
            <a:schemeClr val="bg1">
              <a:lumMod val="90000"/>
              <a:lumOff val="10000"/>
            </a:schemeClr>
          </a:solidFill>
        </p:spPr>
        <p:txBody>
          <a:bodyPr/>
          <a:lstStyle/>
          <a:p>
            <a:pPr lvl="0" algn="ctr">
              <a:spcBef>
                <a:spcPts val="0"/>
              </a:spcBef>
              <a:buNone/>
            </a:pPr>
            <a:r>
              <a:rPr lang="en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Page </a:t>
            </a:r>
            <a:r>
              <a:rPr lang="en" sz="1600" dirty="0" smtClean="0">
                <a:solidFill>
                  <a:schemeClr val="bg1">
                    <a:lumMod val="25000"/>
                    <a:lumOff val="75000"/>
                  </a:schemeClr>
                </a:solidFill>
                <a:latin typeface="Cambria" panose="02040503050406030204" pitchFamily="18" charset="0"/>
              </a:rPr>
              <a:t>|</a:t>
            </a:r>
            <a:r>
              <a:rPr lang="en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fld id="{00000000-1234-1234-1234-123412341234}" type="slidenum">
              <a:rPr lang="en" sz="1600" smtClean="0">
                <a:solidFill>
                  <a:schemeClr val="tx1"/>
                </a:solidFill>
                <a:latin typeface="Cambria" panose="02040503050406030204" pitchFamily="18" charset="0"/>
              </a:rPr>
              <a:pPr lvl="0" algn="ctr">
                <a:spcBef>
                  <a:spcPts val="0"/>
                </a:spcBef>
                <a:buNone/>
              </a:pPr>
              <a:t>15</a:t>
            </a:fld>
            <a:endParaRPr lang="en" sz="1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514867" y="70359"/>
            <a:ext cx="6158921" cy="7024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200" dirty="0" smtClean="0">
                <a:latin typeface="Cambria" panose="02040503050406030204" pitchFamily="18" charset="0"/>
              </a:rPr>
              <a:t>Conclusions</a:t>
            </a:r>
            <a:endParaRPr lang="en-US" sz="3200" dirty="0">
              <a:latin typeface="Cambria" panose="02040503050406030204" pitchFamily="18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09388" y="876301"/>
            <a:ext cx="8552223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Humans  differentiate very well between visual and textual similarity.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The chosen </a:t>
            </a:r>
            <a:r>
              <a:rPr lang="en-US" i="1" dirty="0">
                <a:latin typeface="Cambria" panose="02040503050406030204" pitchFamily="18" charset="0"/>
              </a:rPr>
              <a:t>baselines are not convincing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 because they are comparing against themselves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Cambria" panose="02040503050406030204" pitchFamily="18" charset="0"/>
              </a:rPr>
              <a:t>It is interesting to apply this technique with dynamic objects like gestures, speech and text combined. </a:t>
            </a:r>
            <a:endParaRPr lang="en-US" sz="2800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02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 txBox="1">
            <a:spLocks/>
          </p:cNvSpPr>
          <p:nvPr/>
        </p:nvSpPr>
        <p:spPr>
          <a:xfrm>
            <a:off x="0" y="4782590"/>
            <a:ext cx="4419600" cy="362956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</a:rPr>
              <a:t>CS – 590 : </a:t>
            </a:r>
            <a:r>
              <a:rPr lang="en-US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Paper Presentation</a:t>
            </a:r>
            <a:endParaRPr lang="en-US" sz="1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Footer Placeholder 3"/>
          <p:cNvSpPr txBox="1">
            <a:spLocks/>
          </p:cNvSpPr>
          <p:nvPr/>
        </p:nvSpPr>
        <p:spPr>
          <a:xfrm>
            <a:off x="4419600" y="4779891"/>
            <a:ext cx="2657475" cy="362957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</a:rPr>
              <a:t>Purdue University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7077075" y="4777193"/>
            <a:ext cx="2066925" cy="355824"/>
          </a:xfrm>
          <a:solidFill>
            <a:schemeClr val="bg1">
              <a:lumMod val="90000"/>
              <a:lumOff val="10000"/>
            </a:schemeClr>
          </a:solidFill>
        </p:spPr>
        <p:txBody>
          <a:bodyPr/>
          <a:lstStyle/>
          <a:p>
            <a:pPr lvl="0" algn="ctr">
              <a:spcBef>
                <a:spcPts val="0"/>
              </a:spcBef>
              <a:buNone/>
            </a:pPr>
            <a:r>
              <a:rPr lang="en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Page </a:t>
            </a:r>
            <a:r>
              <a:rPr lang="en" sz="1600" dirty="0" smtClean="0">
                <a:solidFill>
                  <a:schemeClr val="bg1">
                    <a:lumMod val="25000"/>
                    <a:lumOff val="75000"/>
                  </a:schemeClr>
                </a:solidFill>
                <a:latin typeface="Cambria" panose="02040503050406030204" pitchFamily="18" charset="0"/>
              </a:rPr>
              <a:t>|</a:t>
            </a:r>
            <a:r>
              <a:rPr lang="en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fld id="{00000000-1234-1234-1234-123412341234}" type="slidenum">
              <a:rPr lang="en" sz="1600" smtClean="0">
                <a:solidFill>
                  <a:schemeClr val="tx1"/>
                </a:solidFill>
                <a:latin typeface="Cambria" panose="02040503050406030204" pitchFamily="18" charset="0"/>
              </a:rPr>
              <a:pPr lvl="0" algn="ctr">
                <a:spcBef>
                  <a:spcPts val="0"/>
                </a:spcBef>
                <a:buNone/>
              </a:pPr>
              <a:t>2</a:t>
            </a:fld>
            <a:endParaRPr lang="en" sz="1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3" name="Content Placeholder 2"/>
          <p:cNvSpPr txBox="1">
            <a:spLocks/>
          </p:cNvSpPr>
          <p:nvPr/>
        </p:nvSpPr>
        <p:spPr>
          <a:xfrm>
            <a:off x="524435" y="2965076"/>
            <a:ext cx="8142194" cy="158675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Both image and text provide similar information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Is the information from the two modes </a:t>
            </a:r>
            <a:r>
              <a:rPr lang="en-US" i="1" dirty="0">
                <a:latin typeface="Cambria" panose="02040503050406030204" pitchFamily="18" charset="0"/>
              </a:rPr>
              <a:t>supplementary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 or </a:t>
            </a:r>
            <a:r>
              <a:rPr lang="en-US" i="1" dirty="0">
                <a:latin typeface="Cambria" panose="02040503050406030204" pitchFamily="18" charset="0"/>
              </a:rPr>
              <a:t>complementary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 ?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Is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the </a:t>
            </a:r>
            <a:r>
              <a:rPr lang="en-US" i="1" dirty="0">
                <a:latin typeface="Cambria" panose="02040503050406030204" pitchFamily="18" charset="0"/>
              </a:rPr>
              <a:t>image embedding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 and </a:t>
            </a:r>
            <a:r>
              <a:rPr lang="en-US" i="1" dirty="0">
                <a:latin typeface="Cambria" panose="02040503050406030204" pitchFamily="18" charset="0"/>
              </a:rPr>
              <a:t>word embedding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 same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?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Ideally,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they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should lie closer on a hyperplane.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Hypothesis : </a:t>
            </a:r>
            <a:r>
              <a:rPr lang="en-US" i="1" dirty="0" smtClean="0">
                <a:latin typeface="Cambria" panose="02040503050406030204" pitchFamily="18" charset="0"/>
              </a:rPr>
              <a:t>Joint embeddings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 provide more information. 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latin typeface="Cambria" panose="02040503050406030204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98427" y="226463"/>
            <a:ext cx="2023676" cy="2533637"/>
            <a:chOff x="698427" y="226463"/>
            <a:chExt cx="2023676" cy="253363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101" y="226463"/>
              <a:ext cx="1568329" cy="117562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427" y="1748262"/>
              <a:ext cx="2023676" cy="1011838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2985352" y="327447"/>
            <a:ext cx="5457020" cy="2334518"/>
            <a:chOff x="2985352" y="327447"/>
            <a:chExt cx="5457020" cy="2334518"/>
          </a:xfrm>
        </p:grpSpPr>
        <p:sp>
          <p:nvSpPr>
            <p:cNvPr id="52" name="Content Placeholder 2"/>
            <p:cNvSpPr txBox="1">
              <a:spLocks/>
            </p:cNvSpPr>
            <p:nvPr/>
          </p:nvSpPr>
          <p:spPr>
            <a:xfrm>
              <a:off x="2985352" y="327447"/>
              <a:ext cx="5388071" cy="89310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Cambria" panose="02040503050406030204" pitchFamily="18" charset="0"/>
                </a:rPr>
                <a:t>A park </a:t>
              </a:r>
              <a:r>
                <a: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Cambria" panose="02040503050406030204" pitchFamily="18" charset="0"/>
                </a:rPr>
                <a:t>with rides, games, and other forms of </a:t>
              </a:r>
              <a:r>
                <a:rPr lang="en-US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Cambria" panose="02040503050406030204" pitchFamily="18" charset="0"/>
                </a:rPr>
                <a:t>entertainment. [Amusement Part]</a:t>
              </a:r>
              <a:endPara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63" name="Content Placeholder 2"/>
            <p:cNvSpPr txBox="1">
              <a:spLocks/>
            </p:cNvSpPr>
            <p:nvPr/>
          </p:nvSpPr>
          <p:spPr>
            <a:xfrm>
              <a:off x="3054301" y="1768856"/>
              <a:ext cx="5388071" cy="89310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Cambria" panose="02040503050406030204" pitchFamily="18" charset="0"/>
                </a:rPr>
                <a:t>A military </a:t>
              </a:r>
              <a:r>
                <a: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Cambria" panose="02040503050406030204" pitchFamily="18" charset="0"/>
                </a:rPr>
                <a:t>facility that houses air personnel and equipment, and is used for training and </a:t>
              </a:r>
              <a:r>
                <a:rPr lang="en-US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Cambria" panose="02040503050406030204" pitchFamily="18" charset="0"/>
                </a:rPr>
                <a:t>other operations. [Air Base]</a:t>
              </a:r>
              <a:endPara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977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 txBox="1">
            <a:spLocks/>
          </p:cNvSpPr>
          <p:nvPr/>
        </p:nvSpPr>
        <p:spPr>
          <a:xfrm>
            <a:off x="0" y="4782590"/>
            <a:ext cx="4419600" cy="362956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</a:rPr>
              <a:t>CS – 590 : </a:t>
            </a:r>
            <a:r>
              <a:rPr lang="en-US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Paper Presentation</a:t>
            </a:r>
            <a:endParaRPr lang="en-US" sz="1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Footer Placeholder 3"/>
          <p:cNvSpPr txBox="1">
            <a:spLocks/>
          </p:cNvSpPr>
          <p:nvPr/>
        </p:nvSpPr>
        <p:spPr>
          <a:xfrm>
            <a:off x="4419600" y="4779891"/>
            <a:ext cx="2657475" cy="362957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</a:rPr>
              <a:t>Purdue University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7077075" y="4777193"/>
            <a:ext cx="2066925" cy="355824"/>
          </a:xfrm>
          <a:solidFill>
            <a:schemeClr val="bg1">
              <a:lumMod val="90000"/>
              <a:lumOff val="10000"/>
            </a:schemeClr>
          </a:solidFill>
        </p:spPr>
        <p:txBody>
          <a:bodyPr/>
          <a:lstStyle/>
          <a:p>
            <a:pPr lvl="0" algn="ctr">
              <a:spcBef>
                <a:spcPts val="0"/>
              </a:spcBef>
              <a:buNone/>
            </a:pPr>
            <a:r>
              <a:rPr lang="en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Page </a:t>
            </a:r>
            <a:r>
              <a:rPr lang="en" sz="1600" dirty="0" smtClean="0">
                <a:solidFill>
                  <a:schemeClr val="bg1">
                    <a:lumMod val="25000"/>
                    <a:lumOff val="75000"/>
                  </a:schemeClr>
                </a:solidFill>
                <a:latin typeface="Cambria" panose="02040503050406030204" pitchFamily="18" charset="0"/>
              </a:rPr>
              <a:t>|</a:t>
            </a:r>
            <a:r>
              <a:rPr lang="en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fld id="{00000000-1234-1234-1234-123412341234}" type="slidenum">
              <a:rPr lang="en" sz="1600" smtClean="0">
                <a:solidFill>
                  <a:schemeClr val="tx1"/>
                </a:solidFill>
                <a:latin typeface="Cambria" panose="02040503050406030204" pitchFamily="18" charset="0"/>
              </a:rPr>
              <a:pPr lvl="0" algn="ctr">
                <a:spcBef>
                  <a:spcPts val="0"/>
                </a:spcBef>
                <a:buNone/>
              </a:pPr>
              <a:t>3</a:t>
            </a:fld>
            <a:endParaRPr lang="en" sz="1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3" name="Content Placeholder 2"/>
          <p:cNvSpPr txBox="1">
            <a:spLocks/>
          </p:cNvSpPr>
          <p:nvPr/>
        </p:nvSpPr>
        <p:spPr>
          <a:xfrm>
            <a:off x="517711" y="900952"/>
            <a:ext cx="8142194" cy="3307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Naïve way to create joint embeddings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i="1" dirty="0" smtClean="0">
                <a:latin typeface="Cambria" panose="02040503050406030204" pitchFamily="18" charset="0"/>
              </a:rPr>
              <a:t>Fusing/concatenating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 the embeddings of text and images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Disjoint learning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Meaning representation is not grounded in multiple modalities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latin typeface="Cambria" panose="02040503050406030204" pitchFamily="18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Idea is to </a:t>
            </a:r>
            <a:r>
              <a:rPr lang="en-US" i="1" u="sng" dirty="0" smtClean="0">
                <a:latin typeface="Cambria" panose="02040503050406030204" pitchFamily="18" charset="0"/>
              </a:rPr>
              <a:t>jointly learn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 the embeddings using independently trained autoencoders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340139" y="0"/>
            <a:ext cx="6158921" cy="740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200" dirty="0" smtClean="0">
                <a:latin typeface="Cambria" panose="02040503050406030204" pitchFamily="18" charset="0"/>
              </a:rPr>
              <a:t>Some Insights</a:t>
            </a:r>
            <a:endParaRPr lang="en-US" sz="3200" i="1" dirty="0">
              <a:solidFill>
                <a:schemeClr val="accent4">
                  <a:lumMod val="40000"/>
                  <a:lumOff val="60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50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 txBox="1">
            <a:spLocks/>
          </p:cNvSpPr>
          <p:nvPr/>
        </p:nvSpPr>
        <p:spPr>
          <a:xfrm>
            <a:off x="0" y="4782590"/>
            <a:ext cx="4419600" cy="362956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</a:rPr>
              <a:t>CS – 590 : </a:t>
            </a:r>
            <a:r>
              <a:rPr lang="en-US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Paper Presentation</a:t>
            </a:r>
            <a:endParaRPr lang="en-US" sz="1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Footer Placeholder 3"/>
          <p:cNvSpPr txBox="1">
            <a:spLocks/>
          </p:cNvSpPr>
          <p:nvPr/>
        </p:nvSpPr>
        <p:spPr>
          <a:xfrm>
            <a:off x="4419600" y="4779891"/>
            <a:ext cx="2657475" cy="362957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</a:rPr>
              <a:t>Purdue University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7077075" y="4777193"/>
            <a:ext cx="2066925" cy="355824"/>
          </a:xfrm>
          <a:solidFill>
            <a:schemeClr val="bg1">
              <a:lumMod val="90000"/>
              <a:lumOff val="10000"/>
            </a:schemeClr>
          </a:solidFill>
        </p:spPr>
        <p:txBody>
          <a:bodyPr/>
          <a:lstStyle/>
          <a:p>
            <a:pPr lvl="0" algn="ctr">
              <a:spcBef>
                <a:spcPts val="0"/>
              </a:spcBef>
              <a:buNone/>
            </a:pPr>
            <a:r>
              <a:rPr lang="en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Page </a:t>
            </a:r>
            <a:r>
              <a:rPr lang="en" sz="1600" dirty="0" smtClean="0">
                <a:solidFill>
                  <a:schemeClr val="bg1">
                    <a:lumMod val="25000"/>
                    <a:lumOff val="75000"/>
                  </a:schemeClr>
                </a:solidFill>
                <a:latin typeface="Cambria" panose="02040503050406030204" pitchFamily="18" charset="0"/>
              </a:rPr>
              <a:t>|</a:t>
            </a:r>
            <a:r>
              <a:rPr lang="en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fld id="{00000000-1234-1234-1234-123412341234}" type="slidenum">
              <a:rPr lang="en" sz="1600" smtClean="0">
                <a:solidFill>
                  <a:schemeClr val="tx1"/>
                </a:solidFill>
                <a:latin typeface="Cambria" panose="02040503050406030204" pitchFamily="18" charset="0"/>
              </a:rPr>
              <a:pPr lvl="0" algn="ctr">
                <a:spcBef>
                  <a:spcPts val="0"/>
                </a:spcBef>
                <a:buNone/>
              </a:pPr>
              <a:t>4</a:t>
            </a:fld>
            <a:endParaRPr lang="en" sz="1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4982" y="1471150"/>
            <a:ext cx="5407372" cy="7024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200" dirty="0" smtClean="0">
                <a:latin typeface="Cambria" panose="02040503050406030204" pitchFamily="18" charset="0"/>
              </a:rPr>
              <a:t>Autoencoders</a:t>
            </a:r>
          </a:p>
          <a:p>
            <a:pPr>
              <a:lnSpc>
                <a:spcPct val="150000"/>
              </a:lnSpc>
            </a:pPr>
            <a:r>
              <a:rPr lang="en-US" sz="32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with </a:t>
            </a:r>
            <a:r>
              <a:rPr lang="en-US" sz="3200" i="1" u="sng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tied weights</a:t>
            </a:r>
            <a:endParaRPr lang="en-US" sz="3200" i="1" u="sng" dirty="0">
              <a:solidFill>
                <a:schemeClr val="accent4">
                  <a:lumMod val="40000"/>
                  <a:lumOff val="60000"/>
                </a:schemeClr>
              </a:solidFill>
              <a:latin typeface="Cambria" panose="02040503050406030204" pitchFamily="18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497054" y="530982"/>
            <a:ext cx="4117748" cy="3779411"/>
            <a:chOff x="4490330" y="315829"/>
            <a:chExt cx="4117748" cy="37794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5444567" y="3547908"/>
                  <a:ext cx="923632" cy="547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 smtClean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rPr>
                    <a:t>Input: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i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4567" y="3547908"/>
                  <a:ext cx="923632" cy="547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4490330" y="315829"/>
                  <a:ext cx="1968915" cy="547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 smtClean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rPr>
                    <a:t>Reconstructed Input: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i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0330" y="315829"/>
                  <a:ext cx="1968915" cy="547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1" name="Group 60"/>
            <p:cNvGrpSpPr/>
            <p:nvPr/>
          </p:nvGrpSpPr>
          <p:grpSpPr>
            <a:xfrm>
              <a:off x="6456549" y="438218"/>
              <a:ext cx="2151529" cy="3519703"/>
              <a:chOff x="6456549" y="438218"/>
              <a:chExt cx="2151529" cy="351970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6456549" y="3655362"/>
                <a:ext cx="2151529" cy="302559"/>
                <a:chOff x="5943599" y="3825688"/>
                <a:chExt cx="2151529" cy="302559"/>
              </a:xfrm>
            </p:grpSpPr>
            <p:sp>
              <p:nvSpPr>
                <p:cNvPr id="3" name="Rounded Rectangle 2"/>
                <p:cNvSpPr/>
                <p:nvPr/>
              </p:nvSpPr>
              <p:spPr>
                <a:xfrm>
                  <a:off x="5943599" y="3825688"/>
                  <a:ext cx="2151529" cy="30255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Oval 3"/>
                <p:cNvSpPr/>
                <p:nvPr/>
              </p:nvSpPr>
              <p:spPr>
                <a:xfrm>
                  <a:off x="6102456" y="3879475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6428093" y="3879475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6753730" y="3879474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7109786" y="3879475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7435423" y="3879475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761060" y="3879474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6786401" y="2847490"/>
                <a:ext cx="1491824" cy="302559"/>
                <a:chOff x="5943600" y="3825688"/>
                <a:chExt cx="1491824" cy="302559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5943600" y="3825688"/>
                  <a:ext cx="1491824" cy="30255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6102456" y="3879475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6428093" y="3879475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6753730" y="3879474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7109786" y="3879475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6944965" y="2028344"/>
                <a:ext cx="1161972" cy="302559"/>
                <a:chOff x="5943600" y="3825688"/>
                <a:chExt cx="1161972" cy="302559"/>
              </a:xfrm>
            </p:grpSpPr>
            <p:sp>
              <p:nvSpPr>
                <p:cNvPr id="27" name="Rounded Rectangle 26"/>
                <p:cNvSpPr/>
                <p:nvPr/>
              </p:nvSpPr>
              <p:spPr>
                <a:xfrm>
                  <a:off x="5943600" y="3825688"/>
                  <a:ext cx="1161972" cy="30255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6102456" y="3879475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6428093" y="3879475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6753730" y="3879474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6788868" y="1246159"/>
                <a:ext cx="1491824" cy="302559"/>
                <a:chOff x="5943600" y="3825688"/>
                <a:chExt cx="1491824" cy="302559"/>
              </a:xfrm>
            </p:grpSpPr>
            <p:sp>
              <p:nvSpPr>
                <p:cNvPr id="33" name="Rounded Rectangle 32"/>
                <p:cNvSpPr/>
                <p:nvPr/>
              </p:nvSpPr>
              <p:spPr>
                <a:xfrm>
                  <a:off x="5943600" y="3825688"/>
                  <a:ext cx="1491824" cy="30255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6102456" y="3879475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6428093" y="3879475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6753730" y="3879474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7109786" y="3879475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6456549" y="438218"/>
                <a:ext cx="2151529" cy="302559"/>
                <a:chOff x="5943599" y="3825688"/>
                <a:chExt cx="2151529" cy="302559"/>
              </a:xfrm>
            </p:grpSpPr>
            <p:sp>
              <p:nvSpPr>
                <p:cNvPr id="39" name="Rounded Rectangle 38"/>
                <p:cNvSpPr/>
                <p:nvPr/>
              </p:nvSpPr>
              <p:spPr>
                <a:xfrm>
                  <a:off x="5943599" y="3825688"/>
                  <a:ext cx="2151529" cy="30255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6102456" y="3879475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6428093" y="3879475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6753730" y="3879474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7109786" y="3879475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7435423" y="3879475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7761060" y="3879474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stCxn id="3" idx="0"/>
                <a:endCxn id="19" idx="2"/>
              </p:cNvCxnSpPr>
              <p:nvPr/>
            </p:nvCxnSpPr>
            <p:spPr>
              <a:xfrm flipH="1" flipV="1">
                <a:off x="7532313" y="3150049"/>
                <a:ext cx="1" cy="505313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19" idx="0"/>
                <a:endCxn id="27" idx="2"/>
              </p:cNvCxnSpPr>
              <p:nvPr/>
            </p:nvCxnSpPr>
            <p:spPr>
              <a:xfrm flipH="1" flipV="1">
                <a:off x="7525951" y="2330903"/>
                <a:ext cx="6362" cy="516587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27" idx="0"/>
                <a:endCxn id="33" idx="2"/>
              </p:cNvCxnSpPr>
              <p:nvPr/>
            </p:nvCxnSpPr>
            <p:spPr>
              <a:xfrm flipV="1">
                <a:off x="7525951" y="1548718"/>
                <a:ext cx="8829" cy="479626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33" idx="0"/>
                <a:endCxn id="39" idx="2"/>
              </p:cNvCxnSpPr>
              <p:nvPr/>
            </p:nvCxnSpPr>
            <p:spPr>
              <a:xfrm flipH="1" flipV="1">
                <a:off x="7532314" y="740777"/>
                <a:ext cx="2466" cy="505382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/>
                  <p:cNvSpPr/>
                  <p:nvPr/>
                </p:nvSpPr>
                <p:spPr>
                  <a:xfrm>
                    <a:off x="6990384" y="3152791"/>
                    <a:ext cx="604250" cy="4445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i="1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0384" y="3152791"/>
                    <a:ext cx="604250" cy="44458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/>
                  <p:cNvSpPr/>
                  <p:nvPr/>
                </p:nvSpPr>
                <p:spPr>
                  <a:xfrm>
                    <a:off x="6993073" y="2307359"/>
                    <a:ext cx="604250" cy="4445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en-US" i="1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Rectangl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3073" y="2307359"/>
                    <a:ext cx="604250" cy="44458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/>
                  <p:cNvSpPr/>
                  <p:nvPr/>
                </p:nvSpPr>
                <p:spPr>
                  <a:xfrm>
                    <a:off x="6971236" y="1590214"/>
                    <a:ext cx="604250" cy="4445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b="0" i="1" dirty="0" smtClean="0">
                                      <a:solidFill>
                                        <a:schemeClr val="accent4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 smtClean="0">
                                      <a:solidFill>
                                        <a:schemeClr val="accent4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solidFill>
                                        <a:schemeClr val="accent4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i="1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Rectangle 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1236" y="1590214"/>
                    <a:ext cx="604250" cy="44458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/>
                  <p:cNvSpPr/>
                  <p:nvPr/>
                </p:nvSpPr>
                <p:spPr>
                  <a:xfrm>
                    <a:off x="6999187" y="767827"/>
                    <a:ext cx="604250" cy="4445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b="0" i="1" dirty="0" smtClean="0">
                                      <a:solidFill>
                                        <a:schemeClr val="accent4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 smtClean="0">
                                      <a:solidFill>
                                        <a:schemeClr val="accent4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solidFill>
                                        <a:schemeClr val="accent4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i="1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Rectangl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9187" y="767827"/>
                    <a:ext cx="604250" cy="44458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7335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 txBox="1">
            <a:spLocks/>
          </p:cNvSpPr>
          <p:nvPr/>
        </p:nvSpPr>
        <p:spPr>
          <a:xfrm>
            <a:off x="0" y="4782590"/>
            <a:ext cx="4419600" cy="362956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</a:rPr>
              <a:t>CS – 590 : </a:t>
            </a:r>
            <a:r>
              <a:rPr lang="en-US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Paper Presentation</a:t>
            </a:r>
            <a:endParaRPr lang="en-US" sz="1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Footer Placeholder 3"/>
          <p:cNvSpPr txBox="1">
            <a:spLocks/>
          </p:cNvSpPr>
          <p:nvPr/>
        </p:nvSpPr>
        <p:spPr>
          <a:xfrm>
            <a:off x="4419600" y="4779891"/>
            <a:ext cx="2657475" cy="362957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</a:rPr>
              <a:t>Purdue University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7077075" y="4777193"/>
            <a:ext cx="2066925" cy="355824"/>
          </a:xfrm>
          <a:solidFill>
            <a:schemeClr val="bg1">
              <a:lumMod val="90000"/>
              <a:lumOff val="10000"/>
            </a:schemeClr>
          </a:solidFill>
        </p:spPr>
        <p:txBody>
          <a:bodyPr/>
          <a:lstStyle/>
          <a:p>
            <a:pPr lvl="0" algn="ctr">
              <a:spcBef>
                <a:spcPts val="0"/>
              </a:spcBef>
              <a:buNone/>
            </a:pPr>
            <a:r>
              <a:rPr lang="en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Page </a:t>
            </a:r>
            <a:r>
              <a:rPr lang="en" sz="1600" dirty="0" smtClean="0">
                <a:solidFill>
                  <a:schemeClr val="bg1">
                    <a:lumMod val="25000"/>
                    <a:lumOff val="75000"/>
                  </a:schemeClr>
                </a:solidFill>
                <a:latin typeface="Cambria" panose="02040503050406030204" pitchFamily="18" charset="0"/>
              </a:rPr>
              <a:t>|</a:t>
            </a:r>
            <a:r>
              <a:rPr lang="en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fld id="{00000000-1234-1234-1234-123412341234}" type="slidenum">
              <a:rPr lang="en" sz="1600" smtClean="0">
                <a:solidFill>
                  <a:schemeClr val="tx1"/>
                </a:solidFill>
                <a:latin typeface="Cambria" panose="02040503050406030204" pitchFamily="18" charset="0"/>
              </a:rPr>
              <a:pPr lvl="0" algn="ctr">
                <a:spcBef>
                  <a:spcPts val="0"/>
                </a:spcBef>
                <a:buNone/>
              </a:pPr>
              <a:t>5</a:t>
            </a:fld>
            <a:endParaRPr lang="en" sz="1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13309" y="188259"/>
            <a:ext cx="2670192" cy="4540541"/>
            <a:chOff x="1857813" y="133745"/>
            <a:chExt cx="2670192" cy="45405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2440315" y="4126954"/>
                  <a:ext cx="1494291" cy="547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u="sng" dirty="0" smtClean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rPr>
                    <a:t>Visual</a:t>
                  </a:r>
                  <a:r>
                    <a:rPr lang="en-US" i="1" dirty="0" smtClean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rPr>
                    <a:t> Input :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i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315" y="4126954"/>
                  <a:ext cx="1494291" cy="547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1857813" y="133745"/>
                  <a:ext cx="2670192" cy="547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 smtClean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rPr>
                    <a:t>Reconstructed Input :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i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813" y="133745"/>
                  <a:ext cx="2670192" cy="547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1" name="Group 60"/>
            <p:cNvGrpSpPr/>
            <p:nvPr/>
          </p:nvGrpSpPr>
          <p:grpSpPr>
            <a:xfrm>
              <a:off x="2117145" y="626476"/>
              <a:ext cx="2151529" cy="3519703"/>
              <a:chOff x="6456549" y="438218"/>
              <a:chExt cx="2151529" cy="351970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6456549" y="3655362"/>
                <a:ext cx="2151529" cy="302559"/>
                <a:chOff x="5943599" y="3825688"/>
                <a:chExt cx="2151529" cy="302559"/>
              </a:xfrm>
            </p:grpSpPr>
            <p:sp>
              <p:nvSpPr>
                <p:cNvPr id="3" name="Rounded Rectangle 2"/>
                <p:cNvSpPr/>
                <p:nvPr/>
              </p:nvSpPr>
              <p:spPr>
                <a:xfrm>
                  <a:off x="5943599" y="3825688"/>
                  <a:ext cx="2151529" cy="30255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Oval 3"/>
                <p:cNvSpPr/>
                <p:nvPr/>
              </p:nvSpPr>
              <p:spPr>
                <a:xfrm>
                  <a:off x="6102456" y="3879475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6428093" y="3879475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6753730" y="3879474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7109786" y="3879475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7435423" y="3879475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761060" y="3879474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6786401" y="2847490"/>
                <a:ext cx="1491824" cy="302559"/>
                <a:chOff x="5943600" y="3825688"/>
                <a:chExt cx="1491824" cy="302559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5943600" y="3825688"/>
                  <a:ext cx="1491824" cy="30255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6102456" y="3879475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6428093" y="3879475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6753730" y="3879474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7109786" y="3879475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6944965" y="2028344"/>
                <a:ext cx="1161972" cy="302559"/>
                <a:chOff x="5943600" y="3825688"/>
                <a:chExt cx="1161972" cy="302559"/>
              </a:xfrm>
            </p:grpSpPr>
            <p:sp>
              <p:nvSpPr>
                <p:cNvPr id="27" name="Rounded Rectangle 26"/>
                <p:cNvSpPr/>
                <p:nvPr/>
              </p:nvSpPr>
              <p:spPr>
                <a:xfrm>
                  <a:off x="5943600" y="3825688"/>
                  <a:ext cx="1161972" cy="30255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6102456" y="3879475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6428093" y="3879475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6753730" y="3879474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6788868" y="1246159"/>
                <a:ext cx="1491824" cy="302559"/>
                <a:chOff x="5943600" y="3825688"/>
                <a:chExt cx="1491824" cy="302559"/>
              </a:xfrm>
            </p:grpSpPr>
            <p:sp>
              <p:nvSpPr>
                <p:cNvPr id="33" name="Rounded Rectangle 32"/>
                <p:cNvSpPr/>
                <p:nvPr/>
              </p:nvSpPr>
              <p:spPr>
                <a:xfrm>
                  <a:off x="5943600" y="3825688"/>
                  <a:ext cx="1491824" cy="30255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6102456" y="3879475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6428093" y="3879475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6753730" y="3879474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7109786" y="3879475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6456549" y="438218"/>
                <a:ext cx="2151529" cy="302559"/>
                <a:chOff x="5943599" y="3825688"/>
                <a:chExt cx="2151529" cy="302559"/>
              </a:xfrm>
            </p:grpSpPr>
            <p:sp>
              <p:nvSpPr>
                <p:cNvPr id="39" name="Rounded Rectangle 38"/>
                <p:cNvSpPr/>
                <p:nvPr/>
              </p:nvSpPr>
              <p:spPr>
                <a:xfrm>
                  <a:off x="5943599" y="3825688"/>
                  <a:ext cx="2151529" cy="30255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6102456" y="3879475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6428093" y="3879475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6753730" y="3879474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7109786" y="3879475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7435423" y="3879475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7761060" y="3879474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stCxn id="3" idx="0"/>
                <a:endCxn id="19" idx="2"/>
              </p:cNvCxnSpPr>
              <p:nvPr/>
            </p:nvCxnSpPr>
            <p:spPr>
              <a:xfrm flipH="1" flipV="1">
                <a:off x="7532313" y="3150049"/>
                <a:ext cx="1" cy="505313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19" idx="0"/>
                <a:endCxn id="27" idx="2"/>
              </p:cNvCxnSpPr>
              <p:nvPr/>
            </p:nvCxnSpPr>
            <p:spPr>
              <a:xfrm flipH="1" flipV="1">
                <a:off x="7525951" y="2330903"/>
                <a:ext cx="6362" cy="516587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27" idx="0"/>
                <a:endCxn id="33" idx="2"/>
              </p:cNvCxnSpPr>
              <p:nvPr/>
            </p:nvCxnSpPr>
            <p:spPr>
              <a:xfrm flipV="1">
                <a:off x="7525951" y="1548718"/>
                <a:ext cx="8829" cy="479626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33" idx="0"/>
                <a:endCxn id="39" idx="2"/>
              </p:cNvCxnSpPr>
              <p:nvPr/>
            </p:nvCxnSpPr>
            <p:spPr>
              <a:xfrm flipH="1" flipV="1">
                <a:off x="7532314" y="740777"/>
                <a:ext cx="2466" cy="505382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/>
                  <p:cNvSpPr/>
                  <p:nvPr/>
                </p:nvSpPr>
                <p:spPr>
                  <a:xfrm>
                    <a:off x="6990384" y="3152791"/>
                    <a:ext cx="604250" cy="4445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i="1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0384" y="3152791"/>
                    <a:ext cx="604250" cy="44458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/>
                  <p:cNvSpPr/>
                  <p:nvPr/>
                </p:nvSpPr>
                <p:spPr>
                  <a:xfrm>
                    <a:off x="6993073" y="2307359"/>
                    <a:ext cx="604250" cy="4445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en-US" i="1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Rectangl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3073" y="2307359"/>
                    <a:ext cx="604250" cy="44458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/>
                  <p:cNvSpPr/>
                  <p:nvPr/>
                </p:nvSpPr>
                <p:spPr>
                  <a:xfrm>
                    <a:off x="6971236" y="1590214"/>
                    <a:ext cx="604250" cy="4445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b="0" i="1" dirty="0" smtClean="0">
                                      <a:solidFill>
                                        <a:schemeClr val="accent4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 smtClean="0">
                                      <a:solidFill>
                                        <a:schemeClr val="accent4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solidFill>
                                        <a:schemeClr val="accent4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i="1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Rectangle 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1236" y="1590214"/>
                    <a:ext cx="604250" cy="44458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/>
                  <p:cNvSpPr/>
                  <p:nvPr/>
                </p:nvSpPr>
                <p:spPr>
                  <a:xfrm>
                    <a:off x="6999187" y="767827"/>
                    <a:ext cx="604250" cy="44458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b="0" i="1" dirty="0" smtClean="0">
                                      <a:solidFill>
                                        <a:schemeClr val="accent4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 smtClean="0">
                                      <a:solidFill>
                                        <a:schemeClr val="accent4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solidFill>
                                        <a:schemeClr val="accent4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i="1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Rectangl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9187" y="767827"/>
                    <a:ext cx="604250" cy="44458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2" name="Rectangle 51"/>
          <p:cNvSpPr/>
          <p:nvPr/>
        </p:nvSpPr>
        <p:spPr>
          <a:xfrm>
            <a:off x="171287" y="1663486"/>
            <a:ext cx="2339011" cy="1322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800" i="1" dirty="0" smtClean="0">
                <a:solidFill>
                  <a:schemeClr val="tx1"/>
                </a:solidFill>
              </a:rPr>
              <a:t>Visual Information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Attributes of images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Embeddings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Int. layers of CNNs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491497" y="179484"/>
            <a:ext cx="2670192" cy="4551367"/>
            <a:chOff x="4491497" y="179484"/>
            <a:chExt cx="2670192" cy="45513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4963075" y="4183519"/>
                  <a:ext cx="1727036" cy="547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u="sng" dirty="0" smtClean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rPr>
                    <a:t>Textual</a:t>
                  </a:r>
                  <a:r>
                    <a:rPr lang="en-US" i="1" dirty="0" smtClean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rPr>
                    <a:t> Input 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i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3075" y="4183519"/>
                  <a:ext cx="1727036" cy="547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4491497" y="179484"/>
                  <a:ext cx="2670192" cy="547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 smtClean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rPr>
                    <a:t>Reconstructed Input :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i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1497" y="179484"/>
                  <a:ext cx="2670192" cy="547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" name="Group 64"/>
            <p:cNvGrpSpPr/>
            <p:nvPr/>
          </p:nvGrpSpPr>
          <p:grpSpPr>
            <a:xfrm>
              <a:off x="4750829" y="3889359"/>
              <a:ext cx="2151529" cy="302559"/>
              <a:chOff x="5943599" y="3825688"/>
              <a:chExt cx="2151529" cy="302559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5943599" y="3825688"/>
                <a:ext cx="2151529" cy="302559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6102456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6428093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6753730" y="3879474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7109786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7435423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7761060" y="3879474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5080681" y="3081487"/>
              <a:ext cx="1491824" cy="302559"/>
              <a:chOff x="5943600" y="3825688"/>
              <a:chExt cx="1491824" cy="302559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5943600" y="3825688"/>
                <a:ext cx="1491824" cy="302559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6102456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6428093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6753730" y="3879474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7109786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5239245" y="2262341"/>
              <a:ext cx="1161972" cy="302559"/>
              <a:chOff x="5943600" y="3825688"/>
              <a:chExt cx="1161972" cy="302559"/>
            </a:xfrm>
          </p:grpSpPr>
          <p:sp>
            <p:nvSpPr>
              <p:cNvPr id="90" name="Rounded Rectangle 89"/>
              <p:cNvSpPr/>
              <p:nvPr/>
            </p:nvSpPr>
            <p:spPr>
              <a:xfrm>
                <a:off x="5943600" y="3825688"/>
                <a:ext cx="1161972" cy="302559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6102456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6428093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6753730" y="3879474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5083148" y="1480156"/>
              <a:ext cx="1491824" cy="302559"/>
              <a:chOff x="5943600" y="3825688"/>
              <a:chExt cx="1491824" cy="302559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5943600" y="3825688"/>
                <a:ext cx="1491824" cy="302559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6102456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6428093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6753730" y="3879474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7109786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4750829" y="672215"/>
              <a:ext cx="2151529" cy="302559"/>
              <a:chOff x="5943599" y="3825688"/>
              <a:chExt cx="2151529" cy="302559"/>
            </a:xfrm>
          </p:grpSpPr>
          <p:sp>
            <p:nvSpPr>
              <p:cNvPr id="78" name="Rounded Rectangle 77"/>
              <p:cNvSpPr/>
              <p:nvPr/>
            </p:nvSpPr>
            <p:spPr>
              <a:xfrm>
                <a:off x="5943599" y="3825688"/>
                <a:ext cx="2151529" cy="302559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6102456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6428093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6753730" y="3879474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7109786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7435423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7761060" y="3879474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0" name="Straight Arrow Connector 69"/>
            <p:cNvCxnSpPr>
              <a:stCxn id="99" idx="0"/>
              <a:endCxn id="94" idx="2"/>
            </p:cNvCxnSpPr>
            <p:nvPr/>
          </p:nvCxnSpPr>
          <p:spPr>
            <a:xfrm flipH="1" flipV="1">
              <a:off x="5826593" y="3384046"/>
              <a:ext cx="1" cy="505313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94" idx="0"/>
              <a:endCxn id="90" idx="2"/>
            </p:cNvCxnSpPr>
            <p:nvPr/>
          </p:nvCxnSpPr>
          <p:spPr>
            <a:xfrm flipH="1" flipV="1">
              <a:off x="5820231" y="2564900"/>
              <a:ext cx="6362" cy="516587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90" idx="0"/>
              <a:endCxn id="85" idx="2"/>
            </p:cNvCxnSpPr>
            <p:nvPr/>
          </p:nvCxnSpPr>
          <p:spPr>
            <a:xfrm flipV="1">
              <a:off x="5820231" y="1782715"/>
              <a:ext cx="8829" cy="479626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85" idx="0"/>
              <a:endCxn id="78" idx="2"/>
            </p:cNvCxnSpPr>
            <p:nvPr/>
          </p:nvCxnSpPr>
          <p:spPr>
            <a:xfrm flipH="1" flipV="1">
              <a:off x="5826594" y="974774"/>
              <a:ext cx="2466" cy="505382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5284664" y="3386788"/>
                  <a:ext cx="604250" cy="4445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i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4664" y="3386788"/>
                  <a:ext cx="604250" cy="44458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5287353" y="2541356"/>
                  <a:ext cx="604250" cy="4445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en-US" i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353" y="2541356"/>
                  <a:ext cx="604250" cy="44458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5265516" y="1824211"/>
                  <a:ext cx="604250" cy="4445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solidFill>
                                      <a:schemeClr val="accent4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 smtClean="0">
                                    <a:solidFill>
                                      <a:schemeClr val="accent4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solidFill>
                                      <a:schemeClr val="accent4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i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5516" y="1824211"/>
                  <a:ext cx="604250" cy="44458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/>
                <p:cNvSpPr/>
                <p:nvPr/>
              </p:nvSpPr>
              <p:spPr>
                <a:xfrm>
                  <a:off x="5293467" y="1001824"/>
                  <a:ext cx="604250" cy="4445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solidFill>
                                      <a:schemeClr val="accent4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 smtClean="0">
                                    <a:solidFill>
                                      <a:schemeClr val="accent4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solidFill>
                                      <a:schemeClr val="accent4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i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3467" y="1001824"/>
                  <a:ext cx="604250" cy="44458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6" name="Rectangle 105"/>
          <p:cNvSpPr/>
          <p:nvPr/>
        </p:nvSpPr>
        <p:spPr>
          <a:xfrm>
            <a:off x="6840917" y="1806017"/>
            <a:ext cx="2218161" cy="1470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800" i="1" dirty="0" smtClean="0">
                <a:solidFill>
                  <a:schemeClr val="tx1"/>
                </a:solidFill>
              </a:rPr>
              <a:t>Textual Information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POS Tags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Word embeddings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Co-occurrence</a:t>
            </a:r>
            <a:r>
              <a:rPr lang="en-US" sz="1600" i="1" dirty="0" smtClean="0">
                <a:solidFill>
                  <a:schemeClr val="tx1"/>
                </a:solidFill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14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 txBox="1">
            <a:spLocks/>
          </p:cNvSpPr>
          <p:nvPr/>
        </p:nvSpPr>
        <p:spPr>
          <a:xfrm>
            <a:off x="0" y="4782590"/>
            <a:ext cx="4419600" cy="362956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</a:rPr>
              <a:t>CS – 590 : </a:t>
            </a:r>
            <a:r>
              <a:rPr lang="en-US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Paper Presentation</a:t>
            </a:r>
            <a:endParaRPr lang="en-US" sz="1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Footer Placeholder 3"/>
          <p:cNvSpPr txBox="1">
            <a:spLocks/>
          </p:cNvSpPr>
          <p:nvPr/>
        </p:nvSpPr>
        <p:spPr>
          <a:xfrm>
            <a:off x="4419600" y="4779891"/>
            <a:ext cx="2657475" cy="362957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</a:rPr>
              <a:t>Purdue University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7077075" y="4777193"/>
            <a:ext cx="2066925" cy="355824"/>
          </a:xfrm>
          <a:solidFill>
            <a:schemeClr val="bg1">
              <a:lumMod val="90000"/>
              <a:lumOff val="10000"/>
            </a:schemeClr>
          </a:solidFill>
        </p:spPr>
        <p:txBody>
          <a:bodyPr/>
          <a:lstStyle/>
          <a:p>
            <a:pPr lvl="0" algn="ctr">
              <a:spcBef>
                <a:spcPts val="0"/>
              </a:spcBef>
              <a:buNone/>
            </a:pPr>
            <a:r>
              <a:rPr lang="en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Page </a:t>
            </a:r>
            <a:r>
              <a:rPr lang="en" sz="1600" dirty="0" smtClean="0">
                <a:solidFill>
                  <a:schemeClr val="bg1">
                    <a:lumMod val="25000"/>
                    <a:lumOff val="75000"/>
                  </a:schemeClr>
                </a:solidFill>
                <a:latin typeface="Cambria" panose="02040503050406030204" pitchFamily="18" charset="0"/>
              </a:rPr>
              <a:t>|</a:t>
            </a:r>
            <a:r>
              <a:rPr lang="en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fld id="{00000000-1234-1234-1234-123412341234}" type="slidenum">
              <a:rPr lang="en" sz="1600" smtClean="0">
                <a:solidFill>
                  <a:schemeClr val="tx1"/>
                </a:solidFill>
                <a:latin typeface="Cambria" panose="02040503050406030204" pitchFamily="18" charset="0"/>
              </a:rPr>
              <a:pPr lvl="0" algn="ctr">
                <a:spcBef>
                  <a:spcPts val="0"/>
                </a:spcBef>
                <a:buNone/>
              </a:pPr>
              <a:t>6</a:t>
            </a:fld>
            <a:endParaRPr lang="en" sz="1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232" name="Group 231"/>
          <p:cNvGrpSpPr/>
          <p:nvPr/>
        </p:nvGrpSpPr>
        <p:grpSpPr>
          <a:xfrm>
            <a:off x="1606158" y="2591791"/>
            <a:ext cx="4529717" cy="2098718"/>
            <a:chOff x="1606158" y="2591791"/>
            <a:chExt cx="4529717" cy="20987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1929328" y="4141126"/>
                  <a:ext cx="1494291" cy="547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u="sng" dirty="0" smtClean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rPr>
                    <a:t>Visual</a:t>
                  </a:r>
                  <a:r>
                    <a:rPr lang="en-US" i="1" dirty="0" smtClean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rPr>
                    <a:t> Input :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i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328" y="4141126"/>
                  <a:ext cx="1494291" cy="547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4"/>
            <p:cNvGrpSpPr/>
            <p:nvPr/>
          </p:nvGrpSpPr>
          <p:grpSpPr>
            <a:xfrm>
              <a:off x="1606158" y="3857792"/>
              <a:ext cx="2151529" cy="302559"/>
              <a:chOff x="5943599" y="3825688"/>
              <a:chExt cx="2151529" cy="302559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5943599" y="3825688"/>
                <a:ext cx="2151529" cy="30255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6102456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428093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6753730" y="3879474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109786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435423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761060" y="3879474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936010" y="3231462"/>
              <a:ext cx="1491824" cy="302559"/>
              <a:chOff x="5943600" y="3825688"/>
              <a:chExt cx="1491824" cy="302559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5943600" y="3825688"/>
                <a:ext cx="1491824" cy="30255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6102456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6428093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753730" y="3879474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109786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094574" y="2600566"/>
              <a:ext cx="1161972" cy="302559"/>
              <a:chOff x="5943600" y="3825688"/>
              <a:chExt cx="1161972" cy="302559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5943600" y="3825688"/>
                <a:ext cx="1161972" cy="30255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102456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6428093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753730" y="3879474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stCxn id="3" idx="0"/>
              <a:endCxn id="19" idx="2"/>
            </p:cNvCxnSpPr>
            <p:nvPr/>
          </p:nvCxnSpPr>
          <p:spPr>
            <a:xfrm flipH="1" flipV="1">
              <a:off x="2681922" y="3534021"/>
              <a:ext cx="1" cy="323771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9" idx="0"/>
              <a:endCxn id="27" idx="2"/>
            </p:cNvCxnSpPr>
            <p:nvPr/>
          </p:nvCxnSpPr>
          <p:spPr>
            <a:xfrm flipH="1" flipV="1">
              <a:off x="2675560" y="2903125"/>
              <a:ext cx="6362" cy="328337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2109763" y="3490211"/>
                  <a:ext cx="604250" cy="4445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i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9763" y="3490211"/>
                  <a:ext cx="604250" cy="44458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2140151" y="2851788"/>
                  <a:ext cx="604250" cy="4445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i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151" y="2851788"/>
                  <a:ext cx="604250" cy="44458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Rectangle 107"/>
                <p:cNvSpPr/>
                <p:nvPr/>
              </p:nvSpPr>
              <p:spPr>
                <a:xfrm>
                  <a:off x="4196592" y="4143177"/>
                  <a:ext cx="1727036" cy="547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u="sng" dirty="0" smtClean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rPr>
                    <a:t>Textual</a:t>
                  </a:r>
                  <a:r>
                    <a:rPr lang="en-US" i="1" dirty="0" smtClean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rPr>
                    <a:t> Input 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i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Rectangle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6592" y="4143177"/>
                  <a:ext cx="1727036" cy="547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0" name="Group 109"/>
            <p:cNvGrpSpPr/>
            <p:nvPr/>
          </p:nvGrpSpPr>
          <p:grpSpPr>
            <a:xfrm>
              <a:off x="3984346" y="3849017"/>
              <a:ext cx="2151529" cy="302559"/>
              <a:chOff x="5943599" y="3825688"/>
              <a:chExt cx="2151529" cy="302559"/>
            </a:xfrm>
          </p:grpSpPr>
          <p:sp>
            <p:nvSpPr>
              <p:cNvPr id="144" name="Rounded Rectangle 143"/>
              <p:cNvSpPr/>
              <p:nvPr/>
            </p:nvSpPr>
            <p:spPr>
              <a:xfrm>
                <a:off x="5943599" y="3825688"/>
                <a:ext cx="2151529" cy="302559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6102456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6428093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6753730" y="3879474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7109786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7435423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7761060" y="3879474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4314198" y="3222687"/>
              <a:ext cx="1491824" cy="302559"/>
              <a:chOff x="5943600" y="3825688"/>
              <a:chExt cx="1491824" cy="302559"/>
            </a:xfrm>
          </p:grpSpPr>
          <p:sp>
            <p:nvSpPr>
              <p:cNvPr id="139" name="Rounded Rectangle 138"/>
              <p:cNvSpPr/>
              <p:nvPr/>
            </p:nvSpPr>
            <p:spPr>
              <a:xfrm>
                <a:off x="5943600" y="3825688"/>
                <a:ext cx="1491824" cy="302559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6102456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6428093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6753730" y="3879474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7109786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4472762" y="2591791"/>
              <a:ext cx="1161972" cy="302559"/>
              <a:chOff x="5943600" y="3825688"/>
              <a:chExt cx="1161972" cy="302559"/>
            </a:xfrm>
          </p:grpSpPr>
          <p:sp>
            <p:nvSpPr>
              <p:cNvPr id="135" name="Rounded Rectangle 134"/>
              <p:cNvSpPr/>
              <p:nvPr/>
            </p:nvSpPr>
            <p:spPr>
              <a:xfrm>
                <a:off x="5943600" y="3825688"/>
                <a:ext cx="1161972" cy="302559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6102456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6428093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6753730" y="3879474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5" name="Straight Arrow Connector 114"/>
            <p:cNvCxnSpPr>
              <a:stCxn id="144" idx="0"/>
              <a:endCxn id="139" idx="2"/>
            </p:cNvCxnSpPr>
            <p:nvPr/>
          </p:nvCxnSpPr>
          <p:spPr>
            <a:xfrm flipH="1" flipV="1">
              <a:off x="5060110" y="3525246"/>
              <a:ext cx="1" cy="323771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39" idx="0"/>
              <a:endCxn id="135" idx="2"/>
            </p:cNvCxnSpPr>
            <p:nvPr/>
          </p:nvCxnSpPr>
          <p:spPr>
            <a:xfrm flipH="1" flipV="1">
              <a:off x="5053748" y="2894350"/>
              <a:ext cx="6362" cy="328337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4515415" y="3459914"/>
                  <a:ext cx="604250" cy="4445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i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5415" y="3459914"/>
                  <a:ext cx="604250" cy="44458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/>
                <p:cNvSpPr/>
                <p:nvPr/>
              </p:nvSpPr>
              <p:spPr>
                <a:xfrm>
                  <a:off x="4520372" y="2858079"/>
                  <a:ext cx="604250" cy="4445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en-US" i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0372" y="2858079"/>
                  <a:ext cx="604250" cy="44458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5" name="Group 234"/>
          <p:cNvGrpSpPr/>
          <p:nvPr/>
        </p:nvGrpSpPr>
        <p:grpSpPr>
          <a:xfrm>
            <a:off x="2592918" y="1931860"/>
            <a:ext cx="2460830" cy="668706"/>
            <a:chOff x="2592918" y="1931860"/>
            <a:chExt cx="2460830" cy="668706"/>
          </a:xfrm>
        </p:grpSpPr>
        <p:cxnSp>
          <p:nvCxnSpPr>
            <p:cNvPr id="172" name="Straight Arrow Connector 171"/>
            <p:cNvCxnSpPr>
              <a:stCxn id="27" idx="0"/>
              <a:endCxn id="162" idx="2"/>
            </p:cNvCxnSpPr>
            <p:nvPr/>
          </p:nvCxnSpPr>
          <p:spPr>
            <a:xfrm flipV="1">
              <a:off x="2675560" y="2363230"/>
              <a:ext cx="1146639" cy="237336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>
              <a:stCxn id="135" idx="0"/>
              <a:endCxn id="162" idx="2"/>
            </p:cNvCxnSpPr>
            <p:nvPr/>
          </p:nvCxnSpPr>
          <p:spPr>
            <a:xfrm flipH="1" flipV="1">
              <a:off x="3822199" y="2363230"/>
              <a:ext cx="1231549" cy="22856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2592918" y="1931860"/>
              <a:ext cx="2458561" cy="431370"/>
              <a:chOff x="3538827" y="1471389"/>
              <a:chExt cx="2458561" cy="431370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3606922" y="1537896"/>
                <a:ext cx="1161972" cy="302559"/>
                <a:chOff x="5943600" y="3825688"/>
                <a:chExt cx="1161972" cy="302559"/>
              </a:xfrm>
            </p:grpSpPr>
            <p:sp>
              <p:nvSpPr>
                <p:cNvPr id="153" name="Rounded Rectangle 152"/>
                <p:cNvSpPr/>
                <p:nvPr/>
              </p:nvSpPr>
              <p:spPr>
                <a:xfrm>
                  <a:off x="5943600" y="3825688"/>
                  <a:ext cx="1161972" cy="30255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6102456" y="3879475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6428093" y="3879475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6753730" y="3879474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7" name="Group 156"/>
              <p:cNvGrpSpPr/>
              <p:nvPr/>
            </p:nvGrpSpPr>
            <p:grpSpPr>
              <a:xfrm>
                <a:off x="4768894" y="1540594"/>
                <a:ext cx="1161972" cy="302559"/>
                <a:chOff x="5943600" y="3825688"/>
                <a:chExt cx="1161972" cy="302559"/>
              </a:xfrm>
            </p:grpSpPr>
            <p:sp>
              <p:nvSpPr>
                <p:cNvPr id="158" name="Rounded Rectangle 157"/>
                <p:cNvSpPr/>
                <p:nvPr/>
              </p:nvSpPr>
              <p:spPr>
                <a:xfrm>
                  <a:off x="5943600" y="3825688"/>
                  <a:ext cx="1161972" cy="30255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6102456" y="3879475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Oval 159"/>
                <p:cNvSpPr/>
                <p:nvPr/>
              </p:nvSpPr>
              <p:spPr>
                <a:xfrm>
                  <a:off x="6428093" y="3879475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6753730" y="3879474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Rounded Rectangle 161"/>
              <p:cNvSpPr/>
              <p:nvPr/>
            </p:nvSpPr>
            <p:spPr>
              <a:xfrm>
                <a:off x="3538827" y="1471389"/>
                <a:ext cx="2458561" cy="431370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4" name="Group 233"/>
          <p:cNvGrpSpPr/>
          <p:nvPr/>
        </p:nvGrpSpPr>
        <p:grpSpPr>
          <a:xfrm>
            <a:off x="2810574" y="307865"/>
            <a:ext cx="5040107" cy="1653889"/>
            <a:chOff x="2810574" y="307865"/>
            <a:chExt cx="5040107" cy="1653889"/>
          </a:xfrm>
        </p:grpSpPr>
        <p:grpSp>
          <p:nvGrpSpPr>
            <p:cNvPr id="13" name="Group 12"/>
            <p:cNvGrpSpPr/>
            <p:nvPr/>
          </p:nvGrpSpPr>
          <p:grpSpPr>
            <a:xfrm>
              <a:off x="2956781" y="1161171"/>
              <a:ext cx="1731128" cy="365495"/>
              <a:chOff x="3748550" y="1508559"/>
              <a:chExt cx="1731128" cy="365495"/>
            </a:xfrm>
          </p:grpSpPr>
          <p:sp>
            <p:nvSpPr>
              <p:cNvPr id="163" name="Rounded Rectangle 162"/>
              <p:cNvSpPr/>
              <p:nvPr/>
            </p:nvSpPr>
            <p:spPr>
              <a:xfrm>
                <a:off x="3748550" y="1508559"/>
                <a:ext cx="1731128" cy="365495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3890336" y="1612143"/>
                <a:ext cx="197491" cy="194983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4246392" y="1612144"/>
                <a:ext cx="197491" cy="194983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4572029" y="1612144"/>
                <a:ext cx="197491" cy="194983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4897666" y="1612143"/>
                <a:ext cx="197491" cy="194983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5190528" y="1611528"/>
                <a:ext cx="197491" cy="194983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4" name="Straight Arrow Connector 173"/>
            <p:cNvCxnSpPr>
              <a:stCxn id="162" idx="0"/>
              <a:endCxn id="163" idx="2"/>
            </p:cNvCxnSpPr>
            <p:nvPr/>
          </p:nvCxnSpPr>
          <p:spPr>
            <a:xfrm flipV="1">
              <a:off x="3822199" y="1526666"/>
              <a:ext cx="146" cy="405194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Rectangle 174"/>
                <p:cNvSpPr/>
                <p:nvPr/>
              </p:nvSpPr>
              <p:spPr>
                <a:xfrm>
                  <a:off x="3301432" y="1517174"/>
                  <a:ext cx="604250" cy="4445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oMath>
                    </m:oMathPara>
                  </a14:m>
                  <a:endParaRPr lang="en-US" i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Rectangle 1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1432" y="1517174"/>
                  <a:ext cx="604250" cy="44458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6" name="Group 175"/>
            <p:cNvGrpSpPr/>
            <p:nvPr/>
          </p:nvGrpSpPr>
          <p:grpSpPr>
            <a:xfrm>
              <a:off x="5381637" y="307865"/>
              <a:ext cx="2458561" cy="431370"/>
              <a:chOff x="3538827" y="1471389"/>
              <a:chExt cx="2458561" cy="431370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3606922" y="1537896"/>
                <a:ext cx="1161972" cy="302559"/>
                <a:chOff x="5943600" y="3825688"/>
                <a:chExt cx="1161972" cy="302559"/>
              </a:xfrm>
            </p:grpSpPr>
            <p:sp>
              <p:nvSpPr>
                <p:cNvPr id="184" name="Rounded Rectangle 183"/>
                <p:cNvSpPr/>
                <p:nvPr/>
              </p:nvSpPr>
              <p:spPr>
                <a:xfrm>
                  <a:off x="5943600" y="3825688"/>
                  <a:ext cx="1161972" cy="30255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Oval 184"/>
                <p:cNvSpPr/>
                <p:nvPr/>
              </p:nvSpPr>
              <p:spPr>
                <a:xfrm>
                  <a:off x="6102456" y="3879475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/>
                <p:cNvSpPr/>
                <p:nvPr/>
              </p:nvSpPr>
              <p:spPr>
                <a:xfrm>
                  <a:off x="6428093" y="3879475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Oval 186"/>
                <p:cNvSpPr/>
                <p:nvPr/>
              </p:nvSpPr>
              <p:spPr>
                <a:xfrm>
                  <a:off x="6753730" y="3879474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>
                <a:off x="4768894" y="1540594"/>
                <a:ext cx="1161972" cy="302559"/>
                <a:chOff x="5943600" y="3825688"/>
                <a:chExt cx="1161972" cy="302559"/>
              </a:xfrm>
            </p:grpSpPr>
            <p:sp>
              <p:nvSpPr>
                <p:cNvPr id="180" name="Rounded Rectangle 179"/>
                <p:cNvSpPr/>
                <p:nvPr/>
              </p:nvSpPr>
              <p:spPr>
                <a:xfrm>
                  <a:off x="5943600" y="3825688"/>
                  <a:ext cx="1161972" cy="30255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/>
                <p:cNvSpPr/>
                <p:nvPr/>
              </p:nvSpPr>
              <p:spPr>
                <a:xfrm>
                  <a:off x="6102456" y="3879475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6428093" y="3879475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6753730" y="3879474"/>
                  <a:ext cx="197491" cy="19498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9" name="Rounded Rectangle 178"/>
              <p:cNvSpPr/>
              <p:nvPr/>
            </p:nvSpPr>
            <p:spPr>
              <a:xfrm>
                <a:off x="3538827" y="1471389"/>
                <a:ext cx="2458561" cy="431370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2810574" y="340803"/>
              <a:ext cx="2020811" cy="365495"/>
              <a:chOff x="3310918" y="1508559"/>
              <a:chExt cx="2020811" cy="365495"/>
            </a:xfrm>
          </p:grpSpPr>
          <p:sp>
            <p:nvSpPr>
              <p:cNvPr id="189" name="Rounded Rectangle 188"/>
              <p:cNvSpPr/>
              <p:nvPr/>
            </p:nvSpPr>
            <p:spPr>
              <a:xfrm>
                <a:off x="3310918" y="1508559"/>
                <a:ext cx="2020811" cy="365495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3380263" y="1612144"/>
                <a:ext cx="197491" cy="194983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3705900" y="1612144"/>
                <a:ext cx="197491" cy="194983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4031537" y="1612143"/>
                <a:ext cx="197491" cy="194983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4387593" y="1612144"/>
                <a:ext cx="197491" cy="194983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4713230" y="1612144"/>
                <a:ext cx="197491" cy="194983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5038867" y="1612143"/>
                <a:ext cx="197491" cy="194983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8" name="Straight Arrow Connector 197"/>
            <p:cNvCxnSpPr>
              <a:stCxn id="163" idx="0"/>
              <a:endCxn id="189" idx="2"/>
            </p:cNvCxnSpPr>
            <p:nvPr/>
          </p:nvCxnSpPr>
          <p:spPr>
            <a:xfrm flipH="1" flipV="1">
              <a:off x="3820980" y="706298"/>
              <a:ext cx="1365" cy="454873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Rectangle 200"/>
                <p:cNvSpPr/>
                <p:nvPr/>
              </p:nvSpPr>
              <p:spPr>
                <a:xfrm>
                  <a:off x="3305993" y="716033"/>
                  <a:ext cx="604250" cy="4445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solidFill>
                                      <a:schemeClr val="accent4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 smtClean="0">
                                    <a:solidFill>
                                      <a:schemeClr val="accent4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solidFill>
                                      <a:schemeClr val="accent4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i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1" name="Rectangle 2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5993" y="716033"/>
                  <a:ext cx="604250" cy="44458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" name="Straight Arrow Connector 203"/>
            <p:cNvCxnSpPr>
              <a:stCxn id="189" idx="3"/>
              <a:endCxn id="179" idx="1"/>
            </p:cNvCxnSpPr>
            <p:nvPr/>
          </p:nvCxnSpPr>
          <p:spPr>
            <a:xfrm flipV="1">
              <a:off x="4831385" y="523550"/>
              <a:ext cx="550252" cy="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7" name="Group 206"/>
            <p:cNvGrpSpPr/>
            <p:nvPr/>
          </p:nvGrpSpPr>
          <p:grpSpPr>
            <a:xfrm>
              <a:off x="5427423" y="1208286"/>
              <a:ext cx="1161972" cy="302559"/>
              <a:chOff x="5943600" y="3825688"/>
              <a:chExt cx="1161972" cy="302559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943600" y="3825688"/>
                <a:ext cx="1161972" cy="30255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6102456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6428093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6753730" y="3879474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6688709" y="1208286"/>
              <a:ext cx="1161972" cy="302559"/>
              <a:chOff x="5943600" y="3825688"/>
              <a:chExt cx="1161972" cy="302559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943600" y="3825688"/>
                <a:ext cx="1161972" cy="302559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6102456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Oval 214"/>
              <p:cNvSpPr/>
              <p:nvPr/>
            </p:nvSpPr>
            <p:spPr>
              <a:xfrm>
                <a:off x="6428093" y="3879475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6753730" y="3879474"/>
                <a:ext cx="197491" cy="19498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7" name="Straight Arrow Connector 216"/>
            <p:cNvCxnSpPr>
              <a:stCxn id="179" idx="2"/>
              <a:endCxn id="213" idx="0"/>
            </p:cNvCxnSpPr>
            <p:nvPr/>
          </p:nvCxnSpPr>
          <p:spPr>
            <a:xfrm>
              <a:off x="6610918" y="739235"/>
              <a:ext cx="658777" cy="46905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179" idx="2"/>
              <a:endCxn id="208" idx="0"/>
            </p:cNvCxnSpPr>
            <p:nvPr/>
          </p:nvCxnSpPr>
          <p:spPr>
            <a:xfrm flipH="1">
              <a:off x="6008409" y="739235"/>
              <a:ext cx="602509" cy="46905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" name="Group 229"/>
          <p:cNvGrpSpPr/>
          <p:nvPr/>
        </p:nvGrpSpPr>
        <p:grpSpPr>
          <a:xfrm>
            <a:off x="1538161" y="2479049"/>
            <a:ext cx="6624203" cy="1798854"/>
            <a:chOff x="1538161" y="2479049"/>
            <a:chExt cx="6624203" cy="1798854"/>
          </a:xfrm>
        </p:grpSpPr>
        <p:sp>
          <p:nvSpPr>
            <p:cNvPr id="228" name="Rectangle 227"/>
            <p:cNvSpPr/>
            <p:nvPr/>
          </p:nvSpPr>
          <p:spPr>
            <a:xfrm>
              <a:off x="1538161" y="2479049"/>
              <a:ext cx="4681687" cy="1798854"/>
            </a:xfrm>
            <a:prstGeom prst="rect">
              <a:avLst/>
            </a:prstGeom>
            <a:noFill/>
            <a:ln w="9525">
              <a:solidFill>
                <a:schemeClr val="accent1">
                  <a:lumMod val="20000"/>
                  <a:lumOff val="8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293593" y="3052459"/>
              <a:ext cx="1868771" cy="547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Pre-trained before</a:t>
              </a:r>
              <a:endParaRPr lang="en-US" sz="1600" i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292333" y="307865"/>
            <a:ext cx="2130996" cy="2053632"/>
            <a:chOff x="292333" y="307865"/>
            <a:chExt cx="2130996" cy="2053632"/>
          </a:xfrm>
        </p:grpSpPr>
        <p:sp>
          <p:nvSpPr>
            <p:cNvPr id="132" name="Rectangle 131"/>
            <p:cNvSpPr/>
            <p:nvPr/>
          </p:nvSpPr>
          <p:spPr>
            <a:xfrm>
              <a:off x="292333" y="1029438"/>
              <a:ext cx="1868771" cy="547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 smtClean="0">
                  <a:solidFill>
                    <a:schemeClr val="tx1"/>
                  </a:solidFill>
                  <a:latin typeface="Cambria" panose="02040503050406030204" pitchFamily="18" charset="0"/>
                </a:rPr>
                <a:t>New Auto Encoder</a:t>
              </a:r>
              <a:endParaRPr lang="en-US" sz="1600" i="1" dirty="0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36" name="Left Brace 235"/>
            <p:cNvSpPr/>
            <p:nvPr/>
          </p:nvSpPr>
          <p:spPr>
            <a:xfrm>
              <a:off x="2083495" y="307865"/>
              <a:ext cx="339834" cy="2053632"/>
            </a:xfrm>
            <a:prstGeom prst="leftBrace">
              <a:avLst>
                <a:gd name="adj1" fmla="val 153538"/>
                <a:gd name="adj2" fmla="val 5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3100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 txBox="1">
            <a:spLocks/>
          </p:cNvSpPr>
          <p:nvPr/>
        </p:nvSpPr>
        <p:spPr>
          <a:xfrm>
            <a:off x="0" y="4782590"/>
            <a:ext cx="4419600" cy="362956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</a:rPr>
              <a:t>CS – 590 : </a:t>
            </a:r>
            <a:r>
              <a:rPr lang="en-US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Paper Presentation</a:t>
            </a:r>
            <a:endParaRPr lang="en-US" sz="1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Footer Placeholder 3"/>
          <p:cNvSpPr txBox="1">
            <a:spLocks/>
          </p:cNvSpPr>
          <p:nvPr/>
        </p:nvSpPr>
        <p:spPr>
          <a:xfrm>
            <a:off x="4419600" y="4779891"/>
            <a:ext cx="2657475" cy="362957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</a:rPr>
              <a:t>Purdue University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7077075" y="4777193"/>
            <a:ext cx="2066925" cy="355824"/>
          </a:xfrm>
          <a:solidFill>
            <a:schemeClr val="bg1">
              <a:lumMod val="90000"/>
              <a:lumOff val="10000"/>
            </a:schemeClr>
          </a:solidFill>
        </p:spPr>
        <p:txBody>
          <a:bodyPr/>
          <a:lstStyle/>
          <a:p>
            <a:pPr lvl="0" algn="ctr">
              <a:spcBef>
                <a:spcPts val="0"/>
              </a:spcBef>
              <a:buNone/>
            </a:pPr>
            <a:r>
              <a:rPr lang="en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Page </a:t>
            </a:r>
            <a:r>
              <a:rPr lang="en" sz="1600" dirty="0" smtClean="0">
                <a:solidFill>
                  <a:schemeClr val="bg1">
                    <a:lumMod val="25000"/>
                    <a:lumOff val="75000"/>
                  </a:schemeClr>
                </a:solidFill>
                <a:latin typeface="Cambria" panose="02040503050406030204" pitchFamily="18" charset="0"/>
              </a:rPr>
              <a:t>|</a:t>
            </a:r>
            <a:r>
              <a:rPr lang="en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fld id="{00000000-1234-1234-1234-123412341234}" type="slidenum">
              <a:rPr lang="en" sz="1600" smtClean="0">
                <a:solidFill>
                  <a:schemeClr val="tx1"/>
                </a:solidFill>
                <a:latin typeface="Cambria" panose="02040503050406030204" pitchFamily="18" charset="0"/>
              </a:rPr>
              <a:pPr lvl="0" algn="ctr">
                <a:spcBef>
                  <a:spcPts val="0"/>
                </a:spcBef>
                <a:buNone/>
              </a:pPr>
              <a:t>7</a:t>
            </a:fld>
            <a:endParaRPr lang="en" sz="1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01893" y="4395674"/>
            <a:ext cx="2151529" cy="302559"/>
            <a:chOff x="5943599" y="3825688"/>
            <a:chExt cx="2151529" cy="302559"/>
          </a:xfrm>
        </p:grpSpPr>
        <p:sp>
          <p:nvSpPr>
            <p:cNvPr id="3" name="Rounded Rectangle 2"/>
            <p:cNvSpPr/>
            <p:nvPr/>
          </p:nvSpPr>
          <p:spPr>
            <a:xfrm>
              <a:off x="5943599" y="3825688"/>
              <a:ext cx="2151529" cy="30255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6102456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428093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753730" y="3879474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109786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435423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761060" y="3879474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431745" y="3769344"/>
            <a:ext cx="1491824" cy="302559"/>
            <a:chOff x="5943600" y="3825688"/>
            <a:chExt cx="1491824" cy="302559"/>
          </a:xfrm>
        </p:grpSpPr>
        <p:sp>
          <p:nvSpPr>
            <p:cNvPr id="19" name="Rounded Rectangle 18"/>
            <p:cNvSpPr/>
            <p:nvPr/>
          </p:nvSpPr>
          <p:spPr>
            <a:xfrm>
              <a:off x="5943600" y="3825688"/>
              <a:ext cx="1491824" cy="30255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02456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28093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753730" y="3879474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109786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590309" y="3138448"/>
            <a:ext cx="1161972" cy="302559"/>
            <a:chOff x="5943600" y="3825688"/>
            <a:chExt cx="1161972" cy="302559"/>
          </a:xfrm>
        </p:grpSpPr>
        <p:sp>
          <p:nvSpPr>
            <p:cNvPr id="27" name="Rounded Rectangle 26"/>
            <p:cNvSpPr/>
            <p:nvPr/>
          </p:nvSpPr>
          <p:spPr>
            <a:xfrm>
              <a:off x="5943600" y="3825688"/>
              <a:ext cx="1161972" cy="30255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102456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428093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753730" y="3879474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Arrow Connector 6"/>
          <p:cNvCxnSpPr>
            <a:stCxn id="3" idx="0"/>
            <a:endCxn id="19" idx="2"/>
          </p:cNvCxnSpPr>
          <p:nvPr/>
        </p:nvCxnSpPr>
        <p:spPr>
          <a:xfrm flipH="1" flipV="1">
            <a:off x="2177657" y="4071903"/>
            <a:ext cx="1" cy="32377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0"/>
            <a:endCxn id="27" idx="2"/>
          </p:cNvCxnSpPr>
          <p:nvPr/>
        </p:nvCxnSpPr>
        <p:spPr>
          <a:xfrm flipH="1" flipV="1">
            <a:off x="2171295" y="3441007"/>
            <a:ext cx="6362" cy="32833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1605498" y="4028093"/>
                <a:ext cx="604250" cy="4445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i="1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498" y="4028093"/>
                <a:ext cx="604250" cy="4445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1635886" y="3389670"/>
                <a:ext cx="604250" cy="4445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i="1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886" y="3389670"/>
                <a:ext cx="604250" cy="4445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0" name="Group 109"/>
          <p:cNvGrpSpPr/>
          <p:nvPr/>
        </p:nvGrpSpPr>
        <p:grpSpPr>
          <a:xfrm>
            <a:off x="3480081" y="4386899"/>
            <a:ext cx="2151529" cy="302559"/>
            <a:chOff x="5943599" y="3825688"/>
            <a:chExt cx="2151529" cy="302559"/>
          </a:xfrm>
        </p:grpSpPr>
        <p:sp>
          <p:nvSpPr>
            <p:cNvPr id="144" name="Rounded Rectangle 143"/>
            <p:cNvSpPr/>
            <p:nvPr/>
          </p:nvSpPr>
          <p:spPr>
            <a:xfrm>
              <a:off x="5943599" y="3825688"/>
              <a:ext cx="2151529" cy="30255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6102456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6428093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6753730" y="3879474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7109786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7435423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7761060" y="3879474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3809933" y="3760569"/>
            <a:ext cx="1491824" cy="302559"/>
            <a:chOff x="5943600" y="3825688"/>
            <a:chExt cx="1491824" cy="302559"/>
          </a:xfrm>
        </p:grpSpPr>
        <p:sp>
          <p:nvSpPr>
            <p:cNvPr id="139" name="Rounded Rectangle 138"/>
            <p:cNvSpPr/>
            <p:nvPr/>
          </p:nvSpPr>
          <p:spPr>
            <a:xfrm>
              <a:off x="5943600" y="3825688"/>
              <a:ext cx="1491824" cy="30255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6102456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6428093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6753730" y="3879474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7109786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968497" y="3129673"/>
            <a:ext cx="1161972" cy="302559"/>
            <a:chOff x="5943600" y="3825688"/>
            <a:chExt cx="1161972" cy="302559"/>
          </a:xfrm>
        </p:grpSpPr>
        <p:sp>
          <p:nvSpPr>
            <p:cNvPr id="135" name="Rounded Rectangle 134"/>
            <p:cNvSpPr/>
            <p:nvPr/>
          </p:nvSpPr>
          <p:spPr>
            <a:xfrm>
              <a:off x="5943600" y="3825688"/>
              <a:ext cx="1161972" cy="30255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6102456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6428093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6753730" y="3879474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5" name="Straight Arrow Connector 114"/>
          <p:cNvCxnSpPr>
            <a:stCxn id="144" idx="0"/>
            <a:endCxn id="139" idx="2"/>
          </p:cNvCxnSpPr>
          <p:nvPr/>
        </p:nvCxnSpPr>
        <p:spPr>
          <a:xfrm flipH="1" flipV="1">
            <a:off x="4555845" y="4063128"/>
            <a:ext cx="1" cy="32377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39" idx="0"/>
            <a:endCxn id="135" idx="2"/>
          </p:cNvCxnSpPr>
          <p:nvPr/>
        </p:nvCxnSpPr>
        <p:spPr>
          <a:xfrm flipH="1" flipV="1">
            <a:off x="4549483" y="3432232"/>
            <a:ext cx="6362" cy="32833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4011150" y="3997796"/>
                <a:ext cx="604250" cy="4445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150" y="3997796"/>
                <a:ext cx="604250" cy="444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/>
              <p:cNvSpPr/>
              <p:nvPr/>
            </p:nvSpPr>
            <p:spPr>
              <a:xfrm>
                <a:off x="4016107" y="3395961"/>
                <a:ext cx="604250" cy="4445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i="1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107" y="3395961"/>
                <a:ext cx="604250" cy="4445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8" name="Group 227"/>
          <p:cNvGrpSpPr/>
          <p:nvPr/>
        </p:nvGrpSpPr>
        <p:grpSpPr>
          <a:xfrm>
            <a:off x="2502744" y="2472261"/>
            <a:ext cx="1737490" cy="365495"/>
            <a:chOff x="2583432" y="2472261"/>
            <a:chExt cx="1737490" cy="365495"/>
          </a:xfrm>
        </p:grpSpPr>
        <p:sp>
          <p:nvSpPr>
            <p:cNvPr id="163" name="Rounded Rectangle 162"/>
            <p:cNvSpPr/>
            <p:nvPr/>
          </p:nvSpPr>
          <p:spPr>
            <a:xfrm>
              <a:off x="2583432" y="2472261"/>
              <a:ext cx="1737490" cy="365495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2735503" y="2575845"/>
              <a:ext cx="197491" cy="19498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3091559" y="2575846"/>
              <a:ext cx="197491" cy="19498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3417196" y="2575846"/>
              <a:ext cx="197491" cy="19498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3742833" y="2575845"/>
              <a:ext cx="197491" cy="19498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4035695" y="2575230"/>
              <a:ext cx="197491" cy="194983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4" name="Straight Arrow Connector 173"/>
          <p:cNvCxnSpPr>
            <a:stCxn id="27" idx="0"/>
            <a:endCxn id="163" idx="2"/>
          </p:cNvCxnSpPr>
          <p:nvPr/>
        </p:nvCxnSpPr>
        <p:spPr>
          <a:xfrm flipV="1">
            <a:off x="2171295" y="2837756"/>
            <a:ext cx="1200194" cy="30069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Rectangle 174"/>
              <p:cNvSpPr/>
              <p:nvPr/>
            </p:nvSpPr>
            <p:spPr>
              <a:xfrm>
                <a:off x="3112243" y="2863960"/>
                <a:ext cx="604250" cy="4445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i="1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5" name="Rectangle 1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243" y="2863960"/>
                <a:ext cx="604250" cy="4445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8" name="Straight Arrow Connector 197"/>
          <p:cNvCxnSpPr>
            <a:stCxn id="163" idx="0"/>
            <a:endCxn id="244" idx="2"/>
          </p:cNvCxnSpPr>
          <p:nvPr/>
        </p:nvCxnSpPr>
        <p:spPr>
          <a:xfrm flipH="1" flipV="1">
            <a:off x="2167373" y="1899493"/>
            <a:ext cx="1204116" cy="57276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Rectangle 200"/>
              <p:cNvSpPr/>
              <p:nvPr/>
            </p:nvSpPr>
            <p:spPr>
              <a:xfrm>
                <a:off x="3141508" y="2009264"/>
                <a:ext cx="604250" cy="4445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  <m:sup>
                          <m:r>
                            <a:rPr lang="en-US" b="0" i="1" dirty="0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i="1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1" name="Rectangle 2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508" y="2009264"/>
                <a:ext cx="604250" cy="4445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/>
          <p:cNvCxnSpPr>
            <a:stCxn id="135" idx="0"/>
            <a:endCxn id="163" idx="2"/>
          </p:cNvCxnSpPr>
          <p:nvPr/>
        </p:nvCxnSpPr>
        <p:spPr>
          <a:xfrm flipH="1" flipV="1">
            <a:off x="3371489" y="2837756"/>
            <a:ext cx="1177994" cy="29191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3" name="Group 242"/>
          <p:cNvGrpSpPr/>
          <p:nvPr/>
        </p:nvGrpSpPr>
        <p:grpSpPr>
          <a:xfrm>
            <a:off x="1586387" y="1596934"/>
            <a:ext cx="1161972" cy="302559"/>
            <a:chOff x="5943600" y="3825688"/>
            <a:chExt cx="1161972" cy="302559"/>
          </a:xfrm>
        </p:grpSpPr>
        <p:sp>
          <p:nvSpPr>
            <p:cNvPr id="244" name="Rounded Rectangle 243"/>
            <p:cNvSpPr/>
            <p:nvPr/>
          </p:nvSpPr>
          <p:spPr>
            <a:xfrm>
              <a:off x="5943600" y="3825688"/>
              <a:ext cx="1161972" cy="30255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6102456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6428093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6753730" y="3879474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3964575" y="1588159"/>
            <a:ext cx="1161972" cy="302559"/>
            <a:chOff x="5943600" y="3825688"/>
            <a:chExt cx="1161972" cy="302559"/>
          </a:xfrm>
        </p:grpSpPr>
        <p:sp>
          <p:nvSpPr>
            <p:cNvPr id="249" name="Rounded Rectangle 248"/>
            <p:cNvSpPr/>
            <p:nvPr/>
          </p:nvSpPr>
          <p:spPr>
            <a:xfrm>
              <a:off x="5943600" y="3825688"/>
              <a:ext cx="1161972" cy="30255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6102456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/>
            <p:cNvSpPr/>
            <p:nvPr/>
          </p:nvSpPr>
          <p:spPr>
            <a:xfrm>
              <a:off x="6428093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/>
            <p:cNvSpPr/>
            <p:nvPr/>
          </p:nvSpPr>
          <p:spPr>
            <a:xfrm>
              <a:off x="6753730" y="3879474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4" name="Straight Arrow Connector 253"/>
          <p:cNvCxnSpPr>
            <a:stCxn id="163" idx="0"/>
            <a:endCxn id="249" idx="2"/>
          </p:cNvCxnSpPr>
          <p:nvPr/>
        </p:nvCxnSpPr>
        <p:spPr>
          <a:xfrm flipV="1">
            <a:off x="3371489" y="1890718"/>
            <a:ext cx="1174072" cy="58154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1421461" y="875742"/>
            <a:ext cx="1491824" cy="302559"/>
            <a:chOff x="5943600" y="3825688"/>
            <a:chExt cx="1491824" cy="302559"/>
          </a:xfrm>
        </p:grpSpPr>
        <p:sp>
          <p:nvSpPr>
            <p:cNvPr id="257" name="Rounded Rectangle 256"/>
            <p:cNvSpPr/>
            <p:nvPr/>
          </p:nvSpPr>
          <p:spPr>
            <a:xfrm>
              <a:off x="5943600" y="3825688"/>
              <a:ext cx="1491824" cy="30255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/>
            <p:cNvSpPr/>
            <p:nvPr/>
          </p:nvSpPr>
          <p:spPr>
            <a:xfrm>
              <a:off x="6102456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/>
            <p:cNvSpPr/>
            <p:nvPr/>
          </p:nvSpPr>
          <p:spPr>
            <a:xfrm>
              <a:off x="6428093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/>
            <p:cNvSpPr/>
            <p:nvPr/>
          </p:nvSpPr>
          <p:spPr>
            <a:xfrm>
              <a:off x="6753730" y="3879474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/>
            <p:cNvSpPr/>
            <p:nvPr/>
          </p:nvSpPr>
          <p:spPr>
            <a:xfrm>
              <a:off x="7109786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3799649" y="866967"/>
            <a:ext cx="1491824" cy="302559"/>
            <a:chOff x="5943600" y="3825688"/>
            <a:chExt cx="1491824" cy="302559"/>
          </a:xfrm>
        </p:grpSpPr>
        <p:sp>
          <p:nvSpPr>
            <p:cNvPr id="263" name="Rounded Rectangle 262"/>
            <p:cNvSpPr/>
            <p:nvPr/>
          </p:nvSpPr>
          <p:spPr>
            <a:xfrm>
              <a:off x="5943600" y="3825688"/>
              <a:ext cx="1491824" cy="30255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6102456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/>
            <p:cNvSpPr/>
            <p:nvPr/>
          </p:nvSpPr>
          <p:spPr>
            <a:xfrm>
              <a:off x="6428093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6753730" y="3879474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/>
            <p:cNvSpPr/>
            <p:nvPr/>
          </p:nvSpPr>
          <p:spPr>
            <a:xfrm>
              <a:off x="7109786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8" name="Straight Arrow Connector 267"/>
          <p:cNvCxnSpPr>
            <a:stCxn id="249" idx="0"/>
            <a:endCxn id="263" idx="2"/>
          </p:cNvCxnSpPr>
          <p:nvPr/>
        </p:nvCxnSpPr>
        <p:spPr>
          <a:xfrm flipV="1">
            <a:off x="4545561" y="1169526"/>
            <a:ext cx="0" cy="41863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>
            <a:stCxn id="244" idx="0"/>
            <a:endCxn id="257" idx="2"/>
          </p:cNvCxnSpPr>
          <p:nvPr/>
        </p:nvCxnSpPr>
        <p:spPr>
          <a:xfrm flipV="1">
            <a:off x="2167373" y="1178301"/>
            <a:ext cx="0" cy="41863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Rectangle 269"/>
              <p:cNvSpPr/>
              <p:nvPr/>
            </p:nvSpPr>
            <p:spPr>
              <a:xfrm>
                <a:off x="1612080" y="1188482"/>
                <a:ext cx="604250" cy="4445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  <m:sup>
                          <m:r>
                            <a:rPr lang="en-US" b="0" i="1" dirty="0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i="1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0" name="Rectangle 2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080" y="1188482"/>
                <a:ext cx="604250" cy="4445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Rectangle 270"/>
              <p:cNvSpPr/>
              <p:nvPr/>
            </p:nvSpPr>
            <p:spPr>
              <a:xfrm>
                <a:off x="3992301" y="1194773"/>
                <a:ext cx="604250" cy="4445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  <m:sup>
                          <m:r>
                            <a:rPr lang="en-US" b="0" i="1" dirty="0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i="1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1" name="Rectangle 2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301" y="1194773"/>
                <a:ext cx="604250" cy="4445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2" name="Group 271"/>
          <p:cNvGrpSpPr/>
          <p:nvPr/>
        </p:nvGrpSpPr>
        <p:grpSpPr>
          <a:xfrm>
            <a:off x="1091608" y="97890"/>
            <a:ext cx="2151529" cy="302559"/>
            <a:chOff x="5943599" y="3825688"/>
            <a:chExt cx="2151529" cy="302559"/>
          </a:xfrm>
        </p:grpSpPr>
        <p:sp>
          <p:nvSpPr>
            <p:cNvPr id="273" name="Rounded Rectangle 272"/>
            <p:cNvSpPr/>
            <p:nvPr/>
          </p:nvSpPr>
          <p:spPr>
            <a:xfrm>
              <a:off x="5943599" y="3825688"/>
              <a:ext cx="2151529" cy="30255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/>
            <p:cNvSpPr/>
            <p:nvPr/>
          </p:nvSpPr>
          <p:spPr>
            <a:xfrm>
              <a:off x="6102456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/>
            <p:cNvSpPr/>
            <p:nvPr/>
          </p:nvSpPr>
          <p:spPr>
            <a:xfrm>
              <a:off x="6428093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/>
            <p:cNvSpPr/>
            <p:nvPr/>
          </p:nvSpPr>
          <p:spPr>
            <a:xfrm>
              <a:off x="6753730" y="3879474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/>
            <p:cNvSpPr/>
            <p:nvPr/>
          </p:nvSpPr>
          <p:spPr>
            <a:xfrm>
              <a:off x="7109786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/>
            <p:cNvSpPr/>
            <p:nvPr/>
          </p:nvSpPr>
          <p:spPr>
            <a:xfrm>
              <a:off x="7435423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/>
            <p:cNvSpPr/>
            <p:nvPr/>
          </p:nvSpPr>
          <p:spPr>
            <a:xfrm>
              <a:off x="7761060" y="3879474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3469796" y="89115"/>
            <a:ext cx="2151529" cy="302559"/>
            <a:chOff x="5943599" y="3825688"/>
            <a:chExt cx="2151529" cy="302559"/>
          </a:xfrm>
        </p:grpSpPr>
        <p:sp>
          <p:nvSpPr>
            <p:cNvPr id="281" name="Rounded Rectangle 280"/>
            <p:cNvSpPr/>
            <p:nvPr/>
          </p:nvSpPr>
          <p:spPr>
            <a:xfrm>
              <a:off x="5943599" y="3825688"/>
              <a:ext cx="2151529" cy="30255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/>
            <p:cNvSpPr/>
            <p:nvPr/>
          </p:nvSpPr>
          <p:spPr>
            <a:xfrm>
              <a:off x="6102456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/>
            <p:nvPr/>
          </p:nvSpPr>
          <p:spPr>
            <a:xfrm>
              <a:off x="6428093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/>
            <p:cNvSpPr/>
            <p:nvPr/>
          </p:nvSpPr>
          <p:spPr>
            <a:xfrm>
              <a:off x="6753730" y="3879474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/>
            <p:cNvSpPr/>
            <p:nvPr/>
          </p:nvSpPr>
          <p:spPr>
            <a:xfrm>
              <a:off x="7109786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/>
            <p:cNvSpPr/>
            <p:nvPr/>
          </p:nvSpPr>
          <p:spPr>
            <a:xfrm>
              <a:off x="7435423" y="3879475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/>
            <p:cNvSpPr/>
            <p:nvPr/>
          </p:nvSpPr>
          <p:spPr>
            <a:xfrm>
              <a:off x="7761060" y="3879474"/>
              <a:ext cx="197491" cy="1949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8" name="Straight Arrow Connector 287"/>
          <p:cNvCxnSpPr>
            <a:stCxn id="263" idx="0"/>
            <a:endCxn id="281" idx="2"/>
          </p:cNvCxnSpPr>
          <p:nvPr/>
        </p:nvCxnSpPr>
        <p:spPr>
          <a:xfrm flipV="1">
            <a:off x="4545561" y="391674"/>
            <a:ext cx="0" cy="47529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>
            <a:endCxn id="273" idx="2"/>
          </p:cNvCxnSpPr>
          <p:nvPr/>
        </p:nvCxnSpPr>
        <p:spPr>
          <a:xfrm flipV="1">
            <a:off x="2167373" y="400449"/>
            <a:ext cx="0" cy="46407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Rectangle 289"/>
              <p:cNvSpPr/>
              <p:nvPr/>
            </p:nvSpPr>
            <p:spPr>
              <a:xfrm>
                <a:off x="1597908" y="419946"/>
                <a:ext cx="604250" cy="4445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  <m:sup>
                          <m:r>
                            <a:rPr lang="en-US" b="0" i="1" dirty="0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i="1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0" name="Rectangle 2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908" y="419946"/>
                <a:ext cx="604250" cy="44458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Rectangle 290"/>
              <p:cNvSpPr/>
              <p:nvPr/>
            </p:nvSpPr>
            <p:spPr>
              <a:xfrm>
                <a:off x="3931061" y="426237"/>
                <a:ext cx="604250" cy="4445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sup>
                          <m:r>
                            <a:rPr lang="en-US" b="0" i="1" dirty="0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i="1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1" name="Rectangle 2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061" y="426237"/>
                <a:ext cx="604250" cy="44458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Rectangle 304"/>
              <p:cNvSpPr/>
              <p:nvPr/>
            </p:nvSpPr>
            <p:spPr>
              <a:xfrm>
                <a:off x="167976" y="4250383"/>
                <a:ext cx="923632" cy="547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i="1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5" name="Rectangle 3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76" y="4250383"/>
                <a:ext cx="923632" cy="547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Rectangle 305"/>
              <p:cNvSpPr/>
              <p:nvPr/>
            </p:nvSpPr>
            <p:spPr>
              <a:xfrm>
                <a:off x="171651" y="-33274"/>
                <a:ext cx="923632" cy="547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′,</m:t>
                      </m:r>
                      <m:r>
                        <a:rPr lang="en-US" b="0" i="1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′&gt;</m:t>
                      </m:r>
                    </m:oMath>
                  </m:oMathPara>
                </a14:m>
                <a:endParaRPr lang="en-US" i="1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6" name="Rectangle 3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51" y="-33274"/>
                <a:ext cx="923632" cy="547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9" name="Group 228"/>
          <p:cNvGrpSpPr/>
          <p:nvPr/>
        </p:nvGrpSpPr>
        <p:grpSpPr>
          <a:xfrm>
            <a:off x="4240234" y="700829"/>
            <a:ext cx="4828008" cy="2176469"/>
            <a:chOff x="4240234" y="700829"/>
            <a:chExt cx="4828008" cy="2176469"/>
          </a:xfrm>
        </p:grpSpPr>
        <p:cxnSp>
          <p:nvCxnSpPr>
            <p:cNvPr id="292" name="Straight Arrow Connector 291"/>
            <p:cNvCxnSpPr>
              <a:stCxn id="163" idx="3"/>
              <a:endCxn id="295" idx="1"/>
            </p:cNvCxnSpPr>
            <p:nvPr/>
          </p:nvCxnSpPr>
          <p:spPr>
            <a:xfrm>
              <a:off x="4240234" y="2655009"/>
              <a:ext cx="1081890" cy="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Rectangle 292"/>
                <p:cNvSpPr/>
                <p:nvPr/>
              </p:nvSpPr>
              <p:spPr>
                <a:xfrm>
                  <a:off x="4689849" y="2255255"/>
                  <a:ext cx="604250" cy="4445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oMath>
                    </m:oMathPara>
                  </a14:m>
                  <a:endParaRPr lang="en-US" i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3" name="Rectangle 2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9849" y="2255255"/>
                  <a:ext cx="604250" cy="44458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4" name="Group 293"/>
            <p:cNvGrpSpPr/>
            <p:nvPr/>
          </p:nvGrpSpPr>
          <p:grpSpPr>
            <a:xfrm>
              <a:off x="5322124" y="2472261"/>
              <a:ext cx="1754951" cy="365495"/>
              <a:chOff x="3310918" y="1508559"/>
              <a:chExt cx="1754951" cy="365495"/>
            </a:xfrm>
          </p:grpSpPr>
          <p:sp>
            <p:nvSpPr>
              <p:cNvPr id="295" name="Rounded Rectangle 294"/>
              <p:cNvSpPr/>
              <p:nvPr/>
            </p:nvSpPr>
            <p:spPr>
              <a:xfrm>
                <a:off x="3310918" y="1508559"/>
                <a:ext cx="1754951" cy="365495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/>
              <p:cNvSpPr/>
              <p:nvPr/>
            </p:nvSpPr>
            <p:spPr>
              <a:xfrm>
                <a:off x="3380263" y="1612144"/>
                <a:ext cx="197491" cy="194983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Oval 296"/>
              <p:cNvSpPr/>
              <p:nvPr/>
            </p:nvSpPr>
            <p:spPr>
              <a:xfrm>
                <a:off x="3705900" y="1612144"/>
                <a:ext cx="197491" cy="194983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4031537" y="1612143"/>
                <a:ext cx="197491" cy="194983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Oval 298"/>
              <p:cNvSpPr/>
              <p:nvPr/>
            </p:nvSpPr>
            <p:spPr>
              <a:xfrm>
                <a:off x="4387593" y="1612144"/>
                <a:ext cx="197491" cy="194983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Oval 299"/>
              <p:cNvSpPr/>
              <p:nvPr/>
            </p:nvSpPr>
            <p:spPr>
              <a:xfrm>
                <a:off x="4713230" y="1612144"/>
                <a:ext cx="197491" cy="194983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4" name="Rectangle 303"/>
                <p:cNvSpPr/>
                <p:nvPr/>
              </p:nvSpPr>
              <p:spPr>
                <a:xfrm>
                  <a:off x="7476092" y="2432718"/>
                  <a:ext cx="604250" cy="4445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𝐶𝑙𝑎𝑠𝑠</m:t>
                        </m:r>
                        <m:r>
                          <a:rPr lang="en-US" b="0" i="1" dirty="0" smtClean="0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𝐿𝑎𝑏𝑒𝑙𝑠</m:t>
                        </m:r>
                      </m:oMath>
                    </m:oMathPara>
                  </a14:m>
                  <a:endParaRPr lang="en-US" i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4" name="Rectangle 3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6092" y="2432718"/>
                  <a:ext cx="604250" cy="444580"/>
                </a:xfrm>
                <a:prstGeom prst="rect">
                  <a:avLst/>
                </a:prstGeom>
                <a:blipFill>
                  <a:blip r:embed="rId18"/>
                  <a:stretch>
                    <a:fillRect l="-46000" r="-36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" name="Rectangle 306"/>
                <p:cNvSpPr/>
                <p:nvPr/>
              </p:nvSpPr>
              <p:spPr>
                <a:xfrm>
                  <a:off x="5322124" y="700829"/>
                  <a:ext cx="3746118" cy="99174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0" i="0" dirty="0" smtClean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+mj-lt"/>
                    </a:rPr>
                    <a:t>Loss Function </a:t>
                  </a:r>
                  <a:r>
                    <a:rPr lang="en-US" dirty="0" smtClean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rPr>
                    <a:t>:</a:t>
                  </a:r>
                </a:p>
                <a:p>
                  <a:pPr algn="ctr"/>
                  <a:endParaRPr lang="en-US" i="1" dirty="0" smtClean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4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4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4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chemeClr val="accent4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4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4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4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𝑠𝑢𝑝𝑒𝑟𝑣𝑖𝑠𝑒𝑑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𝑙𝑜𝑠𝑠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𝑅𝑒𝑔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i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7" name="Rectangle 3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2124" y="700829"/>
                  <a:ext cx="3746118" cy="99174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8561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29" idx="6"/>
            <a:endCxn id="20" idx="1"/>
          </p:cNvCxnSpPr>
          <p:nvPr/>
        </p:nvCxnSpPr>
        <p:spPr>
          <a:xfrm>
            <a:off x="2764987" y="531586"/>
            <a:ext cx="1452437" cy="232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3" idx="3"/>
            <a:endCxn id="40" idx="1"/>
          </p:cNvCxnSpPr>
          <p:nvPr/>
        </p:nvCxnSpPr>
        <p:spPr>
          <a:xfrm flipV="1">
            <a:off x="5046099" y="1033582"/>
            <a:ext cx="1474099" cy="218229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51463" y="4298467"/>
            <a:ext cx="2325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Semantic Descriptors (SDs)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217424" y="308202"/>
            <a:ext cx="828675" cy="4932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Cambria" panose="02040503050406030204" pitchFamily="18" charset="0"/>
              </a:rPr>
              <a:t>Has stripes ?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217424" y="995341"/>
            <a:ext cx="828675" cy="4932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Cambria" panose="02040503050406030204" pitchFamily="18" charset="0"/>
              </a:rPr>
              <a:t>Brown color ?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217424" y="1689183"/>
            <a:ext cx="828675" cy="4932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mbria" panose="02040503050406030204" pitchFamily="18" charset="0"/>
              </a:rPr>
              <a:t>Lives in on land ?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217424" y="2969253"/>
            <a:ext cx="828675" cy="4932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Cambria" panose="02040503050406030204" pitchFamily="18" charset="0"/>
              </a:rPr>
              <a:t>Large ears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217424" y="3656392"/>
            <a:ext cx="828675" cy="4932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Cambria" panose="02040503050406030204" pitchFamily="18" charset="0"/>
              </a:rPr>
              <a:t>Small animal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627104" y="2236766"/>
            <a:ext cx="0" cy="6858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5354" y="4292229"/>
            <a:ext cx="143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Animal Images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47" y="257266"/>
            <a:ext cx="548640" cy="548640"/>
          </a:xfrm>
          <a:prstGeom prst="ellipse">
            <a:avLst/>
          </a:prstGeom>
          <a:ln w="190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47" y="3637241"/>
            <a:ext cx="548640" cy="548640"/>
          </a:xfrm>
          <a:prstGeom prst="ellipse">
            <a:avLst/>
          </a:prstGeom>
          <a:ln w="190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47" y="894877"/>
            <a:ext cx="548640" cy="548640"/>
          </a:xfrm>
          <a:prstGeom prst="ellipse">
            <a:avLst/>
          </a:prstGeom>
          <a:ln w="190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47" y="2995560"/>
            <a:ext cx="548640" cy="548640"/>
          </a:xfrm>
          <a:prstGeom prst="ellipse">
            <a:avLst/>
          </a:prstGeom>
          <a:ln w="190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33" name="Straight Connector 32"/>
          <p:cNvCxnSpPr/>
          <p:nvPr/>
        </p:nvCxnSpPr>
        <p:spPr>
          <a:xfrm>
            <a:off x="2490667" y="1565254"/>
            <a:ext cx="0" cy="6858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47" y="2336381"/>
            <a:ext cx="548640" cy="548640"/>
          </a:xfrm>
          <a:prstGeom prst="ellipse">
            <a:avLst/>
          </a:prstGeom>
          <a:ln w="190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6" name="TextBox 35"/>
          <p:cNvSpPr txBox="1"/>
          <p:nvPr/>
        </p:nvSpPr>
        <p:spPr>
          <a:xfrm>
            <a:off x="6234975" y="4292229"/>
            <a:ext cx="1306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Animal Name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520198" y="346443"/>
            <a:ext cx="1028700" cy="3429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Cambria" panose="02040503050406030204" pitchFamily="18" charset="0"/>
              </a:rPr>
              <a:t>Tiger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6520198" y="862132"/>
            <a:ext cx="1028700" cy="3429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Cambria" panose="02040503050406030204" pitchFamily="18" charset="0"/>
              </a:rPr>
              <a:t>Kangaroo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520198" y="3283675"/>
            <a:ext cx="1028700" cy="3429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Cambria" panose="02040503050406030204" pitchFamily="18" charset="0"/>
              </a:rPr>
              <a:t>Tortoise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6520198" y="3813651"/>
            <a:ext cx="1028700" cy="3429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Cambria" panose="02040503050406030204" pitchFamily="18" charset="0"/>
              </a:rPr>
              <a:t>Rat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7034548" y="2411086"/>
            <a:ext cx="0" cy="6858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6513054" y="1378177"/>
            <a:ext cx="1028700" cy="3429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Cambria" panose="02040503050406030204" pitchFamily="18" charset="0"/>
              </a:rPr>
              <a:t>Pig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513054" y="1893866"/>
            <a:ext cx="1028700" cy="3429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Cambria" panose="02040503050406030204" pitchFamily="18" charset="0"/>
              </a:rPr>
              <a:t>Horse</a:t>
            </a:r>
          </a:p>
        </p:txBody>
      </p:sp>
      <p:cxnSp>
        <p:nvCxnSpPr>
          <p:cNvPr id="49" name="Straight Arrow Connector 48"/>
          <p:cNvCxnSpPr>
            <a:stCxn id="29" idx="6"/>
            <a:endCxn id="22" idx="1"/>
          </p:cNvCxnSpPr>
          <p:nvPr/>
        </p:nvCxnSpPr>
        <p:spPr>
          <a:xfrm>
            <a:off x="2764987" y="531586"/>
            <a:ext cx="1452437" cy="140422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1" idx="6"/>
            <a:endCxn id="21" idx="1"/>
          </p:cNvCxnSpPr>
          <p:nvPr/>
        </p:nvCxnSpPr>
        <p:spPr>
          <a:xfrm>
            <a:off x="2764987" y="1169198"/>
            <a:ext cx="1452437" cy="727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1" idx="6"/>
            <a:endCxn id="22" idx="1"/>
          </p:cNvCxnSpPr>
          <p:nvPr/>
        </p:nvCxnSpPr>
        <p:spPr>
          <a:xfrm>
            <a:off x="2764987" y="1169197"/>
            <a:ext cx="1452437" cy="7666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4" idx="6"/>
            <a:endCxn id="23" idx="1"/>
          </p:cNvCxnSpPr>
          <p:nvPr/>
        </p:nvCxnSpPr>
        <p:spPr>
          <a:xfrm>
            <a:off x="2764987" y="2610701"/>
            <a:ext cx="1452437" cy="6051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" idx="6"/>
            <a:endCxn id="23" idx="1"/>
          </p:cNvCxnSpPr>
          <p:nvPr/>
        </p:nvCxnSpPr>
        <p:spPr>
          <a:xfrm>
            <a:off x="2764987" y="1169197"/>
            <a:ext cx="1452437" cy="20466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4" idx="6"/>
            <a:endCxn id="22" idx="1"/>
          </p:cNvCxnSpPr>
          <p:nvPr/>
        </p:nvCxnSpPr>
        <p:spPr>
          <a:xfrm flipV="1">
            <a:off x="2764987" y="1935807"/>
            <a:ext cx="1452437" cy="6748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2" idx="6"/>
            <a:endCxn id="24" idx="1"/>
          </p:cNvCxnSpPr>
          <p:nvPr/>
        </p:nvCxnSpPr>
        <p:spPr>
          <a:xfrm>
            <a:off x="2764987" y="3269880"/>
            <a:ext cx="1452437" cy="6331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0" idx="6"/>
            <a:endCxn id="22" idx="1"/>
          </p:cNvCxnSpPr>
          <p:nvPr/>
        </p:nvCxnSpPr>
        <p:spPr>
          <a:xfrm flipV="1">
            <a:off x="2764987" y="1935807"/>
            <a:ext cx="1452437" cy="19757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2" idx="6"/>
            <a:endCxn id="22" idx="1"/>
          </p:cNvCxnSpPr>
          <p:nvPr/>
        </p:nvCxnSpPr>
        <p:spPr>
          <a:xfrm flipV="1">
            <a:off x="2764987" y="1935807"/>
            <a:ext cx="1452437" cy="13340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0" idx="6"/>
            <a:endCxn id="24" idx="1"/>
          </p:cNvCxnSpPr>
          <p:nvPr/>
        </p:nvCxnSpPr>
        <p:spPr>
          <a:xfrm flipV="1">
            <a:off x="2764987" y="3903015"/>
            <a:ext cx="1452437" cy="85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0" idx="3"/>
            <a:endCxn id="39" idx="1"/>
          </p:cNvCxnSpPr>
          <p:nvPr/>
        </p:nvCxnSpPr>
        <p:spPr>
          <a:xfrm flipV="1">
            <a:off x="5046099" y="517893"/>
            <a:ext cx="1474099" cy="369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2" idx="3"/>
            <a:endCxn id="39" idx="1"/>
          </p:cNvCxnSpPr>
          <p:nvPr/>
        </p:nvCxnSpPr>
        <p:spPr>
          <a:xfrm flipV="1">
            <a:off x="5046099" y="517893"/>
            <a:ext cx="1474099" cy="14179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21" idx="3"/>
            <a:endCxn id="40" idx="1"/>
          </p:cNvCxnSpPr>
          <p:nvPr/>
        </p:nvCxnSpPr>
        <p:spPr>
          <a:xfrm flipV="1">
            <a:off x="5046099" y="1033582"/>
            <a:ext cx="1474099" cy="2083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2" idx="3"/>
            <a:endCxn id="40" idx="1"/>
          </p:cNvCxnSpPr>
          <p:nvPr/>
        </p:nvCxnSpPr>
        <p:spPr>
          <a:xfrm flipV="1">
            <a:off x="5046099" y="1033582"/>
            <a:ext cx="1474099" cy="9022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24" idx="3"/>
            <a:endCxn id="42" idx="1"/>
          </p:cNvCxnSpPr>
          <p:nvPr/>
        </p:nvCxnSpPr>
        <p:spPr>
          <a:xfrm>
            <a:off x="5046099" y="3903016"/>
            <a:ext cx="1474099" cy="820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22" idx="3"/>
            <a:endCxn id="42" idx="1"/>
          </p:cNvCxnSpPr>
          <p:nvPr/>
        </p:nvCxnSpPr>
        <p:spPr>
          <a:xfrm>
            <a:off x="5046099" y="1935807"/>
            <a:ext cx="1474099" cy="20492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2" idx="3"/>
            <a:endCxn id="41" idx="1"/>
          </p:cNvCxnSpPr>
          <p:nvPr/>
        </p:nvCxnSpPr>
        <p:spPr>
          <a:xfrm>
            <a:off x="5046099" y="1935807"/>
            <a:ext cx="1474099" cy="151931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2" idx="3"/>
            <a:endCxn id="44" idx="1"/>
          </p:cNvCxnSpPr>
          <p:nvPr/>
        </p:nvCxnSpPr>
        <p:spPr>
          <a:xfrm flipV="1">
            <a:off x="5046099" y="1549627"/>
            <a:ext cx="1466955" cy="3861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23" idx="3"/>
            <a:endCxn id="44" idx="1"/>
          </p:cNvCxnSpPr>
          <p:nvPr/>
        </p:nvCxnSpPr>
        <p:spPr>
          <a:xfrm flipV="1">
            <a:off x="5046099" y="1549627"/>
            <a:ext cx="1466955" cy="16662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45" idx="1"/>
          </p:cNvCxnSpPr>
          <p:nvPr/>
        </p:nvCxnSpPr>
        <p:spPr>
          <a:xfrm flipV="1">
            <a:off x="4894321" y="2065316"/>
            <a:ext cx="1618733" cy="5143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39" idx="1"/>
          </p:cNvCxnSpPr>
          <p:nvPr/>
        </p:nvCxnSpPr>
        <p:spPr>
          <a:xfrm flipV="1">
            <a:off x="4887178" y="517893"/>
            <a:ext cx="1633020" cy="20617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41" idx="1"/>
          </p:cNvCxnSpPr>
          <p:nvPr/>
        </p:nvCxnSpPr>
        <p:spPr>
          <a:xfrm>
            <a:off x="4887178" y="2655887"/>
            <a:ext cx="1633020" cy="7992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ooter Placeholder 3"/>
          <p:cNvSpPr txBox="1">
            <a:spLocks/>
          </p:cNvSpPr>
          <p:nvPr/>
        </p:nvSpPr>
        <p:spPr>
          <a:xfrm>
            <a:off x="0" y="4782590"/>
            <a:ext cx="4419600" cy="362956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</a:rPr>
              <a:t>CS – 590 : </a:t>
            </a:r>
            <a:r>
              <a:rPr lang="en-US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Paper Presentation</a:t>
            </a:r>
            <a:endParaRPr lang="en-US" sz="1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5" name="Footer Placeholder 3"/>
          <p:cNvSpPr txBox="1">
            <a:spLocks/>
          </p:cNvSpPr>
          <p:nvPr/>
        </p:nvSpPr>
        <p:spPr>
          <a:xfrm>
            <a:off x="4419600" y="4779891"/>
            <a:ext cx="2657475" cy="362957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</a:rPr>
              <a:t>Purdue University</a:t>
            </a:r>
          </a:p>
        </p:txBody>
      </p:sp>
      <p:sp>
        <p:nvSpPr>
          <p:cNvPr id="57" name="Slide Number Placeholder 1"/>
          <p:cNvSpPr>
            <a:spLocks noGrp="1"/>
          </p:cNvSpPr>
          <p:nvPr>
            <p:ph type="sldNum" idx="12"/>
          </p:nvPr>
        </p:nvSpPr>
        <p:spPr>
          <a:xfrm>
            <a:off x="7077075" y="4777193"/>
            <a:ext cx="2066925" cy="355824"/>
          </a:xfrm>
          <a:solidFill>
            <a:schemeClr val="bg1">
              <a:lumMod val="90000"/>
              <a:lumOff val="10000"/>
            </a:schemeClr>
          </a:solidFill>
        </p:spPr>
        <p:txBody>
          <a:bodyPr/>
          <a:lstStyle/>
          <a:p>
            <a:pPr lvl="0" algn="ctr">
              <a:spcBef>
                <a:spcPts val="0"/>
              </a:spcBef>
              <a:buNone/>
            </a:pPr>
            <a:r>
              <a:rPr lang="en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Page </a:t>
            </a:r>
            <a:r>
              <a:rPr lang="en" sz="1600" dirty="0" smtClean="0">
                <a:solidFill>
                  <a:schemeClr val="bg1">
                    <a:lumMod val="25000"/>
                    <a:lumOff val="75000"/>
                  </a:schemeClr>
                </a:solidFill>
                <a:latin typeface="Cambria" panose="02040503050406030204" pitchFamily="18" charset="0"/>
              </a:rPr>
              <a:t>|</a:t>
            </a:r>
            <a:r>
              <a:rPr lang="en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fld id="{00000000-1234-1234-1234-123412341234}" type="slidenum">
              <a:rPr lang="en" sz="1600" smtClean="0">
                <a:solidFill>
                  <a:schemeClr val="tx1"/>
                </a:solidFill>
                <a:latin typeface="Cambria" panose="02040503050406030204" pitchFamily="18" charset="0"/>
              </a:rPr>
              <a:pPr lvl="0" algn="ctr">
                <a:spcBef>
                  <a:spcPts val="0"/>
                </a:spcBef>
                <a:buNone/>
              </a:pPr>
              <a:t>8</a:t>
            </a:fld>
            <a:endParaRPr lang="en" sz="1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52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 animBg="1"/>
      <p:bldP spid="21" grpId="0" animBg="1"/>
      <p:bldP spid="22" grpId="0" animBg="1"/>
      <p:bldP spid="23" grpId="0" animBg="1"/>
      <p:bldP spid="24" grpId="0" animBg="1"/>
      <p:bldP spid="36" grpId="0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 txBox="1">
            <a:spLocks/>
          </p:cNvSpPr>
          <p:nvPr/>
        </p:nvSpPr>
        <p:spPr>
          <a:xfrm>
            <a:off x="0" y="4782590"/>
            <a:ext cx="4419600" cy="362956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</a:rPr>
              <a:t>CS – 590 : </a:t>
            </a:r>
            <a:r>
              <a:rPr lang="en-US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Paper Presentation</a:t>
            </a:r>
            <a:endParaRPr lang="en-US" sz="1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Footer Placeholder 3"/>
          <p:cNvSpPr txBox="1">
            <a:spLocks/>
          </p:cNvSpPr>
          <p:nvPr/>
        </p:nvSpPr>
        <p:spPr>
          <a:xfrm>
            <a:off x="4419600" y="4779891"/>
            <a:ext cx="2657475" cy="362957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</a:rPr>
              <a:t>Purdue University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7077075" y="4777193"/>
            <a:ext cx="2066925" cy="355824"/>
          </a:xfrm>
          <a:solidFill>
            <a:schemeClr val="bg1">
              <a:lumMod val="90000"/>
              <a:lumOff val="10000"/>
            </a:schemeClr>
          </a:solidFill>
        </p:spPr>
        <p:txBody>
          <a:bodyPr/>
          <a:lstStyle/>
          <a:p>
            <a:pPr lvl="0" algn="ctr">
              <a:spcBef>
                <a:spcPts val="0"/>
              </a:spcBef>
              <a:buNone/>
            </a:pPr>
            <a:r>
              <a:rPr lang="en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Page </a:t>
            </a:r>
            <a:r>
              <a:rPr lang="en" sz="1600" dirty="0" smtClean="0">
                <a:solidFill>
                  <a:schemeClr val="bg1">
                    <a:lumMod val="25000"/>
                    <a:lumOff val="75000"/>
                  </a:schemeClr>
                </a:solidFill>
                <a:latin typeface="Cambria" panose="02040503050406030204" pitchFamily="18" charset="0"/>
              </a:rPr>
              <a:t>|</a:t>
            </a:r>
            <a:r>
              <a:rPr lang="en" sz="1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fld id="{00000000-1234-1234-1234-123412341234}" type="slidenum">
              <a:rPr lang="en" sz="1600" smtClean="0">
                <a:solidFill>
                  <a:schemeClr val="tx1"/>
                </a:solidFill>
                <a:latin typeface="Cambria" panose="02040503050406030204" pitchFamily="18" charset="0"/>
              </a:rPr>
              <a:pPr lvl="0" algn="ctr">
                <a:spcBef>
                  <a:spcPts val="0"/>
                </a:spcBef>
                <a:buNone/>
              </a:pPr>
              <a:t>9</a:t>
            </a:fld>
            <a:endParaRPr lang="en" sz="1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514867" y="70359"/>
            <a:ext cx="6158921" cy="7024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200" dirty="0" smtClean="0">
                <a:latin typeface="Cambria" panose="02040503050406030204" pitchFamily="18" charset="0"/>
              </a:rPr>
              <a:t>Manual Annotations</a:t>
            </a:r>
            <a:endParaRPr lang="en-US" sz="3200" dirty="0">
              <a:latin typeface="Cambria" panose="02040503050406030204" pitchFamily="18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09388" y="921124"/>
            <a:ext cx="8552223" cy="1616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McRae’s paper – provides list of nouns and their semantic attributes for both visual and semantic settings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For some nouns, images are acquired from Image Net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latin typeface="Cambria" panose="02040503050406030204" pitchFamily="18" charset="0"/>
              </a:rPr>
              <a:t>Visual and Textual </a:t>
            </a:r>
            <a:r>
              <a:rPr lang="en-US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annotations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: Humans annotated visual attributes for each class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Features are outputs of attribute based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classifiers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latin typeface="Cambria" panose="020405030504060302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83876" y="2537927"/>
            <a:ext cx="6871447" cy="2027729"/>
            <a:chOff x="983876" y="2537927"/>
            <a:chExt cx="6871447" cy="202772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876" y="2537927"/>
              <a:ext cx="6871447" cy="2027729"/>
            </a:xfrm>
            <a:prstGeom prst="rect">
              <a:avLst/>
            </a:prstGeom>
          </p:spPr>
        </p:pic>
        <p:sp>
          <p:nvSpPr>
            <p:cNvPr id="3" name="Rounded Rectangle 2"/>
            <p:cNvSpPr/>
            <p:nvPr/>
          </p:nvSpPr>
          <p:spPr>
            <a:xfrm>
              <a:off x="1390261" y="3074237"/>
              <a:ext cx="6283527" cy="228800"/>
            </a:xfrm>
            <a:prstGeom prst="roundRect">
              <a:avLst>
                <a:gd name="adj" fmla="val 37057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390261" y="3819946"/>
              <a:ext cx="6363478" cy="228800"/>
            </a:xfrm>
            <a:prstGeom prst="roundRect">
              <a:avLst>
                <a:gd name="adj" fmla="val 37057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857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2350</TotalTime>
  <Words>604</Words>
  <Application>Microsoft Office PowerPoint</Application>
  <PresentationFormat>On-screen Show (16:9)</PresentationFormat>
  <Paragraphs>179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Helvetica</vt:lpstr>
      <vt:lpstr>Arial</vt:lpstr>
      <vt:lpstr>Cambria</vt:lpstr>
      <vt:lpstr>Cambria Math</vt:lpstr>
      <vt:lpstr>Simple Dark</vt:lpstr>
      <vt:lpstr>Learning Grounded Meaning Representations with Autoencoders  Carina Silberer and Mirella Lapata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Teleoperation of Baxter Using Virtual Reality (VR)</dc:title>
  <dc:creator>nmadapan</dc:creator>
  <cp:lastModifiedBy>Naveen Madapana</cp:lastModifiedBy>
  <cp:revision>123</cp:revision>
  <dcterms:modified xsi:type="dcterms:W3CDTF">2017-12-07T13:44:04Z</dcterms:modified>
</cp:coreProperties>
</file>