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2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147475452" r:id="rId5"/>
  </p:sldIdLst>
  <p:sldSz cx="12192000" cy="6858000"/>
  <p:notesSz cx="7023100" cy="93091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uffini, Nicola" initials="RN" lastIdx="1" clrIdx="0">
    <p:extLst>
      <p:ext uri="{19B8F6BF-5375-455C-9EA6-DF929625EA0E}">
        <p15:presenceInfo xmlns:p15="http://schemas.microsoft.com/office/powerpoint/2012/main" userId="S::nruffi01@atkearney.com::a933756e-34be-47c0-a598-90178ddf976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F5F5F5"/>
    <a:srgbClr val="BEBEBE"/>
    <a:srgbClr val="D2D2D2"/>
    <a:srgbClr val="E6E6E6"/>
    <a:srgbClr val="EFE5FB"/>
    <a:srgbClr val="D74248"/>
    <a:srgbClr val="481F81"/>
    <a:srgbClr val="009DE0"/>
    <a:srgbClr val="E6D2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D48D66-4EF8-4C76-A7FB-2F0DFFEC3950}" v="9" dt="2025-06-23T07:16:54.7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7" d="100"/>
          <a:sy n="67" d="100"/>
        </p:scale>
        <p:origin x="620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28" d="100"/>
          <a:sy n="128" d="100"/>
        </p:scale>
        <p:origin x="964" y="-6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E9D8E05-E89E-403A-99EB-6BA396614BE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A6039ECE-29F1-4E6E-A73C-BBDC17E47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984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039ECE-29F1-4E6E-A73C-BBDC17E479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90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hyperlink" Target="https://youtube.com/Kearney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s://www.linkedin.com/company/kearney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Kearney" TargetMode="Externa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hyperlink" Target="https://www.facebook.com/Kearney/" TargetMode="External"/><Relationship Id="rId4" Type="http://schemas.openxmlformats.org/officeDocument/2006/relationships/hyperlink" Target="https://www.instagram.com/kearneyofficial/" TargetMode="External"/><Relationship Id="rId9" Type="http://schemas.openxmlformats.org/officeDocument/2006/relationships/image" Target="../media/image5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7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GB"/>
              <a:t>What are you here </a:t>
            </a:r>
            <a:br>
              <a:rPr lang="en-GB"/>
            </a:br>
            <a:r>
              <a:rPr lang="en-GB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GB"/>
              <a:t>Add supporting detail</a:t>
            </a:r>
          </a:p>
          <a:p>
            <a:pPr lvl="1"/>
            <a:r>
              <a:rPr lang="en-GB"/>
              <a:t>Date</a:t>
            </a:r>
          </a:p>
        </p:txBody>
      </p:sp>
      <p:grpSp>
        <p:nvGrpSpPr>
          <p:cNvPr id="7" name="Graphic 19">
            <a:extLst>
              <a:ext uri="{FF2B5EF4-FFF2-40B4-BE49-F238E27FC236}">
                <a16:creationId xmlns:a16="http://schemas.microsoft.com/office/drawing/2014/main" id="{CFAC16B0-F4A7-F543-918F-33686B72247A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BC16B120-E914-4346-836A-D2EE39F39E8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26D87A3A-326D-9340-9F69-A97A7A06294C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32AA57B-83BA-2244-849F-D6B0F8C0D10A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296E0F56-C15D-674F-82EC-61F7B149228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9CFA5212-33F7-9C47-A438-BABBB8B9B3A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F45CE236-8278-CC45-B4BB-6302999FC65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DAFDB6AE-4ADA-5545-9E6D-0ADCA24EE7E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insert image</a:t>
            </a:r>
          </a:p>
        </p:txBody>
      </p:sp>
    </p:spTree>
    <p:extLst>
      <p:ext uri="{BB962C8B-B14F-4D97-AF65-F5344CB8AC3E}">
        <p14:creationId xmlns:p14="http://schemas.microsoft.com/office/powerpoint/2010/main" val="44949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520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54C3A91-5A88-6F49-B31C-7C3C6EB2A6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0" y="381000"/>
            <a:ext cx="3810000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5A75C044-EF0B-6A4F-907C-515927B913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20000" y="381000"/>
            <a:ext cx="4191000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25C4D7CF-6868-C642-B298-65F96507D5D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0" y="1143000"/>
            <a:ext cx="3810000" cy="4949825"/>
          </a:xfrm>
        </p:spPr>
        <p:txBody>
          <a:bodyPr t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/>
              <a:t>This is where you make your case with relevant evidence and information. Keep sentences concise. Avoid jargon and repetition.</a:t>
            </a:r>
            <a:endParaRPr lang="en-GB"/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2878B453-1C2F-7042-9F43-39BF515D313E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7620000" y="1143000"/>
            <a:ext cx="4191000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B0940F-7986-44EB-815A-44B573162D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70661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905000"/>
            <a:ext cx="5334000" cy="41878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6999" y="1905000"/>
            <a:ext cx="5334001" cy="41878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20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3054350" cy="1661993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674577"/>
            <a:ext cx="5334000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2674577"/>
            <a:ext cx="5330825" cy="387798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03E6240C-8A72-5E4B-AB37-5294174930CF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810000" y="381000"/>
            <a:ext cx="189612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picture</a:t>
            </a:r>
          </a:p>
        </p:txBody>
      </p:sp>
      <p:sp>
        <p:nvSpPr>
          <p:cNvPr id="24" name="Picture Placeholder 21">
            <a:extLst>
              <a:ext uri="{FF2B5EF4-FFF2-40B4-BE49-F238E27FC236}">
                <a16:creationId xmlns:a16="http://schemas.microsoft.com/office/drawing/2014/main" id="{98274983-141A-0E4E-9962-52D8DCCA7EF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01237" y="381000"/>
            <a:ext cx="1906587" cy="1900238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picture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B95D0E9-C4E7-4A4E-8FC1-1B47E3F4358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0" y="3429000"/>
            <a:ext cx="5334000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D15AF06C-0067-9540-9FEA-E269C3D5CFD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76999" y="3429000"/>
            <a:ext cx="5330825" cy="2666999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6401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2867430" y="-1587"/>
            <a:ext cx="322857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7000" y="1143000"/>
            <a:ext cx="5334000" cy="4949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BD9B22EF-051C-6641-8F7F-89A2A4B7EB1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1001" y="2286000"/>
            <a:ext cx="5334000" cy="37953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399D3F24-168F-0048-B757-0FF955AB95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6999" y="381000"/>
            <a:ext cx="5334001" cy="37465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4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  <a:p>
            <a:pPr lvl="1"/>
            <a:r>
              <a:rPr lang="en-GB"/>
              <a:t>Sub-heading: Add supporting detail.</a:t>
            </a:r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E26E4537-E8EA-A44C-81E4-2AA24ECCA0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81001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F9A2B3B9-BB65-4C08-B029-229E91D03C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29000" y="3048000"/>
            <a:ext cx="2286000" cy="3044825"/>
          </a:xfrm>
        </p:spPr>
        <p:txBody>
          <a:bodyPr tIns="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8489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12813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picture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F9026C0-8F42-4CC3-A918-0320C9FEE4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001" y="381000"/>
            <a:ext cx="5334000" cy="374648"/>
          </a:xfrm>
        </p:spPr>
        <p:txBody>
          <a:bodyPr wrap="square" lIns="0" tIns="0" rIns="0" bIns="0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Selected consulting engagement experience (X years)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Surname Name</a:t>
            </a:r>
            <a:br>
              <a:rPr lang="en-GB"/>
            </a:br>
            <a:r>
              <a:rPr lang="en-GB" b="0"/>
              <a:t>Position, Office, Country</a:t>
            </a:r>
            <a:endParaRPr lang="en-GB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1879581-F0A3-47CC-B8BA-91D70E6D12AD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9525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GB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GB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29068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GB"/>
              <a:t>Name and Surname</a:t>
            </a:r>
          </a:p>
          <a:p>
            <a:pPr lvl="1"/>
            <a:r>
              <a:rPr lang="en-GB"/>
              <a:t>Job title and location second level</a:t>
            </a:r>
          </a:p>
          <a:p>
            <a:pPr lvl="2"/>
            <a:r>
              <a:rPr lang="en-GB"/>
              <a:t>Summary of experience third level</a:t>
            </a:r>
          </a:p>
          <a:p>
            <a:pPr lvl="3"/>
            <a:r>
              <a:rPr lang="en-GB"/>
              <a:t>Fourth level bullet</a:t>
            </a:r>
          </a:p>
          <a:p>
            <a:pPr lvl="4"/>
            <a:r>
              <a:rPr lang="en-GB"/>
              <a:t>Fifth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GB"/>
              <a:t>Name and Surname</a:t>
            </a:r>
          </a:p>
          <a:p>
            <a:pPr lvl="1"/>
            <a:r>
              <a:rPr lang="en-GB"/>
              <a:t>Job title and location second level</a:t>
            </a:r>
          </a:p>
          <a:p>
            <a:pPr lvl="2"/>
            <a:r>
              <a:rPr lang="en-GB"/>
              <a:t>Summary of experience third level</a:t>
            </a:r>
          </a:p>
          <a:p>
            <a:pPr lvl="3"/>
            <a:r>
              <a:rPr lang="en-GB"/>
              <a:t>Fourth level bullet</a:t>
            </a:r>
          </a:p>
          <a:p>
            <a:pPr lvl="4"/>
            <a:r>
              <a:rPr lang="en-GB"/>
              <a:t>Fifth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GB"/>
              <a:t>Name and Surname</a:t>
            </a:r>
          </a:p>
          <a:p>
            <a:pPr lvl="1"/>
            <a:r>
              <a:rPr lang="en-GB"/>
              <a:t>Job title and location second level</a:t>
            </a:r>
          </a:p>
          <a:p>
            <a:pPr lvl="2"/>
            <a:r>
              <a:rPr lang="en-GB"/>
              <a:t>Summary of experience third level</a:t>
            </a:r>
          </a:p>
          <a:p>
            <a:pPr lvl="3"/>
            <a:r>
              <a:rPr lang="en-GB"/>
              <a:t>Fourth level bullet</a:t>
            </a:r>
          </a:p>
          <a:p>
            <a:pPr lvl="4"/>
            <a:r>
              <a:rPr lang="en-GB"/>
              <a:t>Fifth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928839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219254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13813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E2AD44DB-E4BE-48E0-8F62-15DBB756E093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D9EDA8B2-D76D-463C-84C9-0185631E431D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1" name="Freeform 22">
              <a:extLst>
                <a:ext uri="{FF2B5EF4-FFF2-40B4-BE49-F238E27FC236}">
                  <a16:creationId xmlns:a16="http://schemas.microsoft.com/office/drawing/2014/main" id="{089BEC8C-E8E0-466A-AB84-053758789BE8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Freeform 23">
              <a:extLst>
                <a:ext uri="{FF2B5EF4-FFF2-40B4-BE49-F238E27FC236}">
                  <a16:creationId xmlns:a16="http://schemas.microsoft.com/office/drawing/2014/main" id="{EF9B4F61-6118-4461-9202-2F3FEFDCA5EE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4" name="Freeform 24">
              <a:extLst>
                <a:ext uri="{FF2B5EF4-FFF2-40B4-BE49-F238E27FC236}">
                  <a16:creationId xmlns:a16="http://schemas.microsoft.com/office/drawing/2014/main" id="{3BFE760D-733B-4BE0-ABE9-B1AADF47863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5" name="Freeform 25">
              <a:extLst>
                <a:ext uri="{FF2B5EF4-FFF2-40B4-BE49-F238E27FC236}">
                  <a16:creationId xmlns:a16="http://schemas.microsoft.com/office/drawing/2014/main" id="{A2BEDB90-47A9-4806-BB41-5778AD529E0D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20BF7B9D-48F5-44B5-A629-838B97CB67EF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BE4B057E-40BF-4DFD-8FB4-9417EA32342E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GB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GB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667742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8999" y="381001"/>
            <a:ext cx="8382001" cy="5715000"/>
          </a:xfrm>
        </p:spPr>
        <p:txBody>
          <a:bodyPr/>
          <a:lstStyle>
            <a:lvl1pPr>
              <a:defRPr sz="2000" b="1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180975" indent="-179388">
              <a:defRPr/>
            </a:lvl3pPr>
            <a:lvl4pPr marL="357188" indent="-179388">
              <a:defRPr/>
            </a:lvl4pPr>
            <a:lvl5pPr marL="538163" indent="-179388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74138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5B73-A482-F64B-86B5-7D35749B6A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385762"/>
          </a:xfrm>
        </p:spPr>
        <p:txBody>
          <a:bodyPr>
            <a:noAutofit/>
          </a:bodyPr>
          <a:lstStyle/>
          <a:p>
            <a:r>
              <a:rPr lang="en-GB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Name</a:t>
            </a:r>
          </a:p>
          <a:p>
            <a:pPr lvl="1"/>
            <a:r>
              <a:rPr lang="en-GB"/>
              <a:t>Details</a:t>
            </a:r>
          </a:p>
        </p:txBody>
      </p:sp>
      <p:grpSp>
        <p:nvGrpSpPr>
          <p:cNvPr id="26" name="Graphic 19">
            <a:extLst>
              <a:ext uri="{FF2B5EF4-FFF2-40B4-BE49-F238E27FC236}">
                <a16:creationId xmlns:a16="http://schemas.microsoft.com/office/drawing/2014/main" id="{D8D986CC-9B47-4B75-9BCD-29E200D094F9}"/>
              </a:ext>
            </a:extLst>
          </p:cNvPr>
          <p:cNvGrpSpPr/>
          <p:nvPr userDrawn="1"/>
        </p:nvGrpSpPr>
        <p:grpSpPr>
          <a:xfrm>
            <a:off x="381000" y="6250079"/>
            <a:ext cx="1901823" cy="223746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A0E8E75B-ACB1-40EC-91FD-14C0A2D3A476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B7A694C7-7536-4187-8B55-E4A46D058B83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A90AC4F7-A0F8-47C4-AB3E-F18869A9E4A5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B695B17-2FD5-4411-8281-DA58C9A3F944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B62859-BAD3-49CA-BA94-73296F549BD0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16">
              <a:extLst>
                <a:ext uri="{FF2B5EF4-FFF2-40B4-BE49-F238E27FC236}">
                  <a16:creationId xmlns:a16="http://schemas.microsoft.com/office/drawing/2014/main" id="{9199EE27-3DE6-4BFA-A85B-AFDA2A8B959B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17">
              <a:extLst>
                <a:ext uri="{FF2B5EF4-FFF2-40B4-BE49-F238E27FC236}">
                  <a16:creationId xmlns:a16="http://schemas.microsoft.com/office/drawing/2014/main" id="{2CDF0A25-4EEA-441C-A6E6-F2B07A6E5124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lIns="0" r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pic>
        <p:nvPicPr>
          <p:cNvPr id="34" name="Picture 33" descr="A drawing of a fac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90" y="4924954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09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.T. Kearney TitleOnly 20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it-IT" err="1"/>
              <a:t>Headline</a:t>
            </a:r>
            <a:r>
              <a:rPr lang="it-IT"/>
              <a:t> of maximum </a:t>
            </a:r>
            <a:r>
              <a:rPr lang="it-IT" err="1"/>
              <a:t>two</a:t>
            </a:r>
            <a:r>
              <a:rPr lang="it-IT"/>
              <a:t> </a:t>
            </a:r>
            <a:r>
              <a:rPr lang="it-IT" err="1"/>
              <a:t>lines</a:t>
            </a:r>
            <a:r>
              <a:rPr lang="it-IT"/>
              <a:t> </a:t>
            </a:r>
            <a:r>
              <a:rPr lang="it-IT" err="1"/>
              <a:t>here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76560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610594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50E119C-3E63-42F6-87E0-C8A902C707C8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1809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Surname Name</a:t>
            </a:r>
            <a:br>
              <a:rPr lang="en-GB"/>
            </a:br>
            <a:r>
              <a:rPr lang="en-GB" b="0"/>
              <a:t>Position, Office, Country</a:t>
            </a:r>
            <a:endParaRPr lang="en-GB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381000"/>
            <a:ext cx="5334000" cy="5707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9170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76237" y="381000"/>
            <a:ext cx="11434763" cy="5335587"/>
          </a:xfrm>
        </p:spPr>
        <p:txBody>
          <a:bodyPr/>
          <a:lstStyle>
            <a:lvl1pPr marL="1143000" marR="0" indent="-11430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8260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Overview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/>
              <a:t>Set the scene.</a:t>
            </a:r>
            <a:br>
              <a:rPr lang="en-GB"/>
            </a:br>
            <a:r>
              <a:rPr lang="en-GB"/>
              <a:t>Cover the context.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8ECEA818-F741-4C41-BBA4-A4DF4D5A939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1396302 h 6858000"/>
              <a:gd name="connsiteX3" fmla="*/ 3042920 w 6096000"/>
              <a:gd name="connsiteY3" fmla="*/ 1396302 h 6858000"/>
              <a:gd name="connsiteX4" fmla="*/ 3042920 w 6096000"/>
              <a:gd name="connsiteY4" fmla="*/ 3956241 h 6858000"/>
              <a:gd name="connsiteX5" fmla="*/ 6096000 w 6096000"/>
              <a:gd name="connsiteY5" fmla="*/ 3956241 h 6858000"/>
              <a:gd name="connsiteX6" fmla="*/ 6096000 w 6096000"/>
              <a:gd name="connsiteY6" fmla="*/ 6858000 h 6858000"/>
              <a:gd name="connsiteX7" fmla="*/ 0 w 6096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1396302"/>
                </a:lnTo>
                <a:lnTo>
                  <a:pt x="3042920" y="1396302"/>
                </a:lnTo>
                <a:lnTo>
                  <a:pt x="3042920" y="3956241"/>
                </a:lnTo>
                <a:lnTo>
                  <a:pt x="6096000" y="3956241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51523DE-0CA4-4282-A867-9276960515C2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442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3C986AE8-3283-B442-86B7-A93DD146B1F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0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Insight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1524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/>
              <a:t>Make your case.</a:t>
            </a:r>
            <a:br>
              <a:rPr lang="en-GB"/>
            </a:br>
            <a:r>
              <a:rPr lang="en-GB"/>
              <a:t>Show the proof.</a:t>
            </a:r>
          </a:p>
        </p:txBody>
      </p:sp>
      <p:sp>
        <p:nvSpPr>
          <p:cNvPr id="8" name="Picture Placeholder 25">
            <a:extLst>
              <a:ext uri="{FF2B5EF4-FFF2-40B4-BE49-F238E27FC236}">
                <a16:creationId xmlns:a16="http://schemas.microsoft.com/office/drawing/2014/main" id="{69FC15C5-BD98-F947-A70A-B8ED272D99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096001" y="0"/>
            <a:ext cx="6096000" cy="6858001"/>
          </a:xfrm>
          <a:custGeom>
            <a:avLst/>
            <a:gdLst>
              <a:gd name="connsiteX0" fmla="*/ 5469890 w 7602411"/>
              <a:gd name="connsiteY0" fmla="*/ 1405953 h 6857999"/>
              <a:gd name="connsiteX1" fmla="*/ 3889312 w 7602411"/>
              <a:gd name="connsiteY1" fmla="*/ 5244020 h 6857999"/>
              <a:gd name="connsiteX2" fmla="*/ 7044690 w 7602411"/>
              <a:gd name="connsiteY2" fmla="*/ 5244020 h 6857999"/>
              <a:gd name="connsiteX3" fmla="*/ 2787650 w 7602411"/>
              <a:gd name="connsiteY3" fmla="*/ 0 h 6857999"/>
              <a:gd name="connsiteX4" fmla="*/ 7602411 w 7602411"/>
              <a:gd name="connsiteY4" fmla="*/ 0 h 6857999"/>
              <a:gd name="connsiteX5" fmla="*/ 7602411 w 7602411"/>
              <a:gd name="connsiteY5" fmla="*/ 6857999 h 6857999"/>
              <a:gd name="connsiteX6" fmla="*/ 0 w 7602411"/>
              <a:gd name="connsiteY6" fmla="*/ 6857999 h 6857999"/>
              <a:gd name="connsiteX7" fmla="*/ 646 w 7602411"/>
              <a:gd name="connsiteY7" fmla="*/ 6856411 h 6857999"/>
              <a:gd name="connsiteX8" fmla="*/ 1506411 w 7602411"/>
              <a:gd name="connsiteY8" fmla="*/ 6856411 h 6857999"/>
              <a:gd name="connsiteX9" fmla="*/ 1506411 w 7602411"/>
              <a:gd name="connsiteY9" fmla="*/ 3152023 h 6857999"/>
              <a:gd name="connsiteX0" fmla="*/ 5469890 w 7602411"/>
              <a:gd name="connsiteY0" fmla="*/ 1405953 h 6857999"/>
              <a:gd name="connsiteX1" fmla="*/ 3889312 w 7602411"/>
              <a:gd name="connsiteY1" fmla="*/ 5244020 h 6857999"/>
              <a:gd name="connsiteX2" fmla="*/ 7044690 w 7602411"/>
              <a:gd name="connsiteY2" fmla="*/ 5244020 h 6857999"/>
              <a:gd name="connsiteX3" fmla="*/ 5469890 w 7602411"/>
              <a:gd name="connsiteY3" fmla="*/ 1405953 h 6857999"/>
              <a:gd name="connsiteX4" fmla="*/ 2787650 w 7602411"/>
              <a:gd name="connsiteY4" fmla="*/ 0 h 6857999"/>
              <a:gd name="connsiteX5" fmla="*/ 7602411 w 7602411"/>
              <a:gd name="connsiteY5" fmla="*/ 0 h 6857999"/>
              <a:gd name="connsiteX6" fmla="*/ 7602411 w 7602411"/>
              <a:gd name="connsiteY6" fmla="*/ 6857999 h 6857999"/>
              <a:gd name="connsiteX7" fmla="*/ 0 w 7602411"/>
              <a:gd name="connsiteY7" fmla="*/ 6857999 h 6857999"/>
              <a:gd name="connsiteX8" fmla="*/ 1506411 w 7602411"/>
              <a:gd name="connsiteY8" fmla="*/ 6856411 h 6857999"/>
              <a:gd name="connsiteX9" fmla="*/ 1506411 w 7602411"/>
              <a:gd name="connsiteY9" fmla="*/ 3152023 h 6857999"/>
              <a:gd name="connsiteX10" fmla="*/ 2787650 w 7602411"/>
              <a:gd name="connsiteY10" fmla="*/ 0 h 6857999"/>
              <a:gd name="connsiteX0" fmla="*/ 3963479 w 6096000"/>
              <a:gd name="connsiteY0" fmla="*/ 1405953 h 6857999"/>
              <a:gd name="connsiteX1" fmla="*/ 2382901 w 6096000"/>
              <a:gd name="connsiteY1" fmla="*/ 5244020 h 6857999"/>
              <a:gd name="connsiteX2" fmla="*/ 5538279 w 6096000"/>
              <a:gd name="connsiteY2" fmla="*/ 5244020 h 6857999"/>
              <a:gd name="connsiteX3" fmla="*/ 3963479 w 6096000"/>
              <a:gd name="connsiteY3" fmla="*/ 1405953 h 6857999"/>
              <a:gd name="connsiteX4" fmla="*/ 1281239 w 6096000"/>
              <a:gd name="connsiteY4" fmla="*/ 0 h 6857999"/>
              <a:gd name="connsiteX5" fmla="*/ 6096000 w 6096000"/>
              <a:gd name="connsiteY5" fmla="*/ 0 h 6857999"/>
              <a:gd name="connsiteX6" fmla="*/ 6096000 w 6096000"/>
              <a:gd name="connsiteY6" fmla="*/ 6857999 h 6857999"/>
              <a:gd name="connsiteX7" fmla="*/ 0 w 6096000"/>
              <a:gd name="connsiteY7" fmla="*/ 6856411 h 6857999"/>
              <a:gd name="connsiteX8" fmla="*/ 0 w 6096000"/>
              <a:gd name="connsiteY8" fmla="*/ 3152023 h 6857999"/>
              <a:gd name="connsiteX9" fmla="*/ 1281239 w 6096000"/>
              <a:gd name="connsiteY9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3963479" y="1405953"/>
                </a:moveTo>
                <a:lnTo>
                  <a:pt x="2382901" y="5244020"/>
                </a:lnTo>
                <a:lnTo>
                  <a:pt x="5538279" y="5244020"/>
                </a:lnTo>
                <a:lnTo>
                  <a:pt x="3963479" y="1405953"/>
                </a:lnTo>
                <a:close/>
                <a:moveTo>
                  <a:pt x="1281239" y="0"/>
                </a:moveTo>
                <a:lnTo>
                  <a:pt x="6096000" y="0"/>
                </a:lnTo>
                <a:lnTo>
                  <a:pt x="6096000" y="6857999"/>
                </a:lnTo>
                <a:lnTo>
                  <a:pt x="0" y="6856411"/>
                </a:lnTo>
                <a:lnTo>
                  <a:pt x="0" y="3152023"/>
                </a:lnTo>
                <a:lnTo>
                  <a:pt x="1281239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>
                <a:tab pos="2309813" algn="l"/>
              </a:tabLst>
              <a:defRPr lang="en-US" dirty="0" smtClean="0"/>
            </a:lvl1pPr>
            <a:lvl9pPr marL="0" indent="360363">
              <a:tabLst/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FE6F8FD9-70DC-4391-AF4D-54977FF910A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372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98634137-7ABC-CE46-883D-3127AB6FA2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Action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/>
              <a:t>The ‘so what?’.</a:t>
            </a:r>
            <a:br>
              <a:rPr lang="en-GB"/>
            </a:br>
            <a:r>
              <a:rPr lang="en-GB"/>
              <a:t>How to make a change.</a:t>
            </a:r>
          </a:p>
        </p:txBody>
      </p:sp>
      <p:sp>
        <p:nvSpPr>
          <p:cNvPr id="10" name="Picture Placeholder 21">
            <a:extLst>
              <a:ext uri="{FF2B5EF4-FFF2-40B4-BE49-F238E27FC236}">
                <a16:creationId xmlns:a16="http://schemas.microsoft.com/office/drawing/2014/main" id="{D5BD39DB-569C-A74F-9D4A-0F8F871CD12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6096000 w 6096000"/>
              <a:gd name="connsiteY1" fmla="*/ 0 h 6857999"/>
              <a:gd name="connsiteX2" fmla="*/ 6096000 w 6096000"/>
              <a:gd name="connsiteY2" fmla="*/ 2991167 h 6857999"/>
              <a:gd name="connsiteX3" fmla="*/ 4011041 w 6096000"/>
              <a:gd name="connsiteY3" fmla="*/ 2255456 h 6857999"/>
              <a:gd name="connsiteX4" fmla="*/ 755015 w 6096000"/>
              <a:gd name="connsiteY4" fmla="*/ 2255456 h 6857999"/>
              <a:gd name="connsiteX5" fmla="*/ 755015 w 6096000"/>
              <a:gd name="connsiteY5" fmla="*/ 5548756 h 6857999"/>
              <a:gd name="connsiteX6" fmla="*/ 4011041 w 6096000"/>
              <a:gd name="connsiteY6" fmla="*/ 5548756 h 6857999"/>
              <a:gd name="connsiteX7" fmla="*/ 6096000 w 6096000"/>
              <a:gd name="connsiteY7" fmla="*/ 4758753 h 6857999"/>
              <a:gd name="connsiteX8" fmla="*/ 6096000 w 6096000"/>
              <a:gd name="connsiteY8" fmla="*/ 6857999 h 6857999"/>
              <a:gd name="connsiteX9" fmla="*/ 0 w 6096000"/>
              <a:gd name="connsiteY9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6096000" y="0"/>
                </a:lnTo>
                <a:lnTo>
                  <a:pt x="6096000" y="2991167"/>
                </a:lnTo>
                <a:cubicBezTo>
                  <a:pt x="5805424" y="2561272"/>
                  <a:pt x="5195888" y="2255456"/>
                  <a:pt x="4011041" y="2255456"/>
                </a:cubicBezTo>
                <a:lnTo>
                  <a:pt x="755015" y="2255456"/>
                </a:lnTo>
                <a:lnTo>
                  <a:pt x="755015" y="5548756"/>
                </a:lnTo>
                <a:lnTo>
                  <a:pt x="4011041" y="5548756"/>
                </a:lnTo>
                <a:cubicBezTo>
                  <a:pt x="5209794" y="5548756"/>
                  <a:pt x="5810758" y="5204269"/>
                  <a:pt x="6096000" y="4758753"/>
                </a:cubicBezTo>
                <a:lnTo>
                  <a:pt x="609600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9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9pPr>
          </a:lstStyle>
          <a:p>
            <a:pPr marL="0" marR="0" lvl="8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6DAFEEB-7D02-43C9-8DCE-D1B158CB7688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8002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C9093CB6-8F34-9640-9439-EDEDF08C597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1001" y="381000"/>
            <a:ext cx="5334000" cy="37465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20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GB"/>
              <a:t>Appendix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1524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GB"/>
              <a:t>For further reading.</a:t>
            </a:r>
          </a:p>
        </p:txBody>
      </p:sp>
      <p:sp>
        <p:nvSpPr>
          <p:cNvPr id="10" name="Picture Placeholder 17">
            <a:extLst>
              <a:ext uri="{FF2B5EF4-FFF2-40B4-BE49-F238E27FC236}">
                <a16:creationId xmlns:a16="http://schemas.microsoft.com/office/drawing/2014/main" id="{F77725FD-D57B-3A41-8390-15C08788EB17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096000" y="2"/>
            <a:ext cx="6096000" cy="6857999"/>
          </a:xfrm>
          <a:custGeom>
            <a:avLst/>
            <a:gdLst>
              <a:gd name="connsiteX0" fmla="*/ 0 w 6096000"/>
              <a:gd name="connsiteY0" fmla="*/ 0 h 6857999"/>
              <a:gd name="connsiteX1" fmla="*/ 5274058 w 6096000"/>
              <a:gd name="connsiteY1" fmla="*/ 0 h 6857999"/>
              <a:gd name="connsiteX2" fmla="*/ 6096000 w 6096000"/>
              <a:gd name="connsiteY2" fmla="*/ 1098549 h 6857999"/>
              <a:gd name="connsiteX3" fmla="*/ 6096000 w 6096000"/>
              <a:gd name="connsiteY3" fmla="*/ 6663118 h 6857999"/>
              <a:gd name="connsiteX4" fmla="*/ 3179953 w 6096000"/>
              <a:gd name="connsiteY4" fmla="*/ 2769996 h 6857999"/>
              <a:gd name="connsiteX5" fmla="*/ 3179890 w 6096000"/>
              <a:gd name="connsiteY5" fmla="*/ 6857999 h 6857999"/>
              <a:gd name="connsiteX6" fmla="*/ 0 w 6096000"/>
              <a:gd name="connsiteY6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57999">
                <a:moveTo>
                  <a:pt x="0" y="0"/>
                </a:moveTo>
                <a:lnTo>
                  <a:pt x="5274058" y="0"/>
                </a:lnTo>
                <a:lnTo>
                  <a:pt x="6096000" y="1098549"/>
                </a:lnTo>
                <a:lnTo>
                  <a:pt x="6096000" y="6663118"/>
                </a:lnTo>
                <a:lnTo>
                  <a:pt x="3179953" y="2769996"/>
                </a:lnTo>
                <a:lnTo>
                  <a:pt x="3179890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Click to insert image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0172A89-27F1-48CB-B53F-3DD6FAC7D96F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381000" y="3429000"/>
            <a:ext cx="5334000" cy="2659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b="0"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 b="0"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649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GB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GB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1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1850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ags" Target="../tags/tag3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  <p:extLst>
              <p:ext uri="{D42A27DB-BD31-4B8C-83A1-F6EECF244321}">
                <p14:modId xmlns:p14="http://schemas.microsoft.com/office/powerpoint/2010/main" val="30096819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7" imgW="473" imgH="473" progId="TCLayout.ActiveDocument.1">
                  <p:embed/>
                </p:oleObj>
              </mc:Choice>
              <mc:Fallback>
                <p:oleObj name="think-cell Slide" r:id="rId27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GB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8999" y="381000"/>
            <a:ext cx="8378825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GB" noProof="0"/>
              <a:t>Bullet 1: Second level</a:t>
            </a:r>
          </a:p>
          <a:p>
            <a:pPr lvl="2"/>
            <a:r>
              <a:rPr lang="en-GB" noProof="0"/>
              <a:t>Bullet 2: Third level</a:t>
            </a:r>
          </a:p>
          <a:p>
            <a:pPr lvl="3"/>
            <a:r>
              <a:rPr lang="en-GB" noProof="0"/>
              <a:t>Bullet 3: Fourth level</a:t>
            </a:r>
          </a:p>
          <a:p>
            <a:pPr lvl="4"/>
            <a:r>
              <a:rPr lang="en-GB" noProof="0"/>
              <a:t>Bullet 4: Fifth level</a:t>
            </a:r>
          </a:p>
        </p:txBody>
      </p:sp>
      <p:grpSp>
        <p:nvGrpSpPr>
          <p:cNvPr id="19" name="Graphic 19">
            <a:extLst>
              <a:ext uri="{FF2B5EF4-FFF2-40B4-BE49-F238E27FC236}">
                <a16:creationId xmlns:a16="http://schemas.microsoft.com/office/drawing/2014/main" id="{BF1BB8F7-8CC6-430A-B87E-567EFC10C2FE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20" name="Freeform 21">
              <a:extLst>
                <a:ext uri="{FF2B5EF4-FFF2-40B4-BE49-F238E27FC236}">
                  <a16:creationId xmlns:a16="http://schemas.microsoft.com/office/drawing/2014/main" id="{AF9DB104-C380-45AF-B05C-9E72C0B30BD8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F2FC0DA2-EAA9-48F3-BD2B-19926E58251F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6A4E13BD-56FE-407B-85E1-BAA8A93A61A1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1A8559EB-5B5E-4D28-986E-2607B66970CB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1D1B4B8-BD83-424E-9D5F-F870040EF346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Freeform 26">
              <a:extLst>
                <a:ext uri="{FF2B5EF4-FFF2-40B4-BE49-F238E27FC236}">
                  <a16:creationId xmlns:a16="http://schemas.microsoft.com/office/drawing/2014/main" id="{D51EDEC6-9E60-41CA-B9BF-F4C34B82C211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Freeform 27">
              <a:extLst>
                <a:ext uri="{FF2B5EF4-FFF2-40B4-BE49-F238E27FC236}">
                  <a16:creationId xmlns:a16="http://schemas.microsoft.com/office/drawing/2014/main" id="{8BD00409-6988-41CF-8D29-FE8F1658B86D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GB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GB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81" r:id="rId19"/>
    <p:sldLayoutId id="2147483680" r:id="rId20"/>
    <p:sldLayoutId id="2147483682" r:id="rId21"/>
    <p:sldLayoutId id="2147483688" r:id="rId22"/>
    <p:sldLayoutId id="2147483699" r:id="rId23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20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800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3.xml"/><Relationship Id="rId7" Type="http://schemas.openxmlformats.org/officeDocument/2006/relationships/image" Target="../media/image8.JP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6D94ADE-4EA2-480D-B0B0-A7321D6E20C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219188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95" imgH="394" progId="TCLayout.ActiveDocument.1">
                  <p:embed/>
                </p:oleObj>
              </mc:Choice>
              <mc:Fallback>
                <p:oleObj name="think-cell Slide" r:id="rId5" imgW="395" imgH="394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6D94ADE-4EA2-480D-B0B0-A7321D6E20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5447C7F-7430-4E23-9060-DA0CACA5844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>
              <a:lnSpc>
                <a:spcPct val="90000"/>
              </a:lnSpc>
            </a:pPr>
            <a:endParaRPr lang="en-US" sz="2000" b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87B328-70FE-44C4-A244-4E5FD4CF2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2415466" cy="2215991"/>
          </a:xfrm>
        </p:spPr>
        <p:txBody>
          <a:bodyPr vert="horz"/>
          <a:lstStyle/>
          <a:p>
            <a:r>
              <a:rPr lang="en-US" dirty="0"/>
              <a:t>Dr. Caledonia Trapp</a:t>
            </a:r>
            <a:br>
              <a:rPr lang="en-US" dirty="0"/>
            </a:br>
            <a:r>
              <a:rPr lang="en-US" b="0" dirty="0"/>
              <a:t>Senior Consultant, Munich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CC67439-1730-43BE-BB9D-750C3C393D04}"/>
              </a:ext>
            </a:extLst>
          </p:cNvPr>
          <p:cNvSpPr>
            <a:spLocks noGrp="1"/>
          </p:cNvSpPr>
          <p:nvPr>
            <p:ph sz="quarter" idx="41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0" lvl="0" indent="0">
              <a:spcBef>
                <a:spcPts val="300"/>
              </a:spcBef>
              <a:buNone/>
            </a:pPr>
            <a:r>
              <a:rPr lang="en-US" sz="1000" b="1" dirty="0">
                <a:solidFill>
                  <a:schemeClr val="tx2"/>
                </a:solidFill>
              </a:rPr>
              <a:t>Summary of Experience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buNone/>
            </a:pPr>
            <a:r>
              <a:rPr lang="en-US" sz="1000" dirty="0"/>
              <a:t>&gt;5 years of consulting and research experience in business models and operating models across diverse industries. Work experience in Germany, Austria, Switzerland, United Kingdom, Spain, Portugal, Italy, Saudi-Arabia and Bahrain.</a:t>
            </a:r>
            <a:endParaRPr lang="en-US" sz="1000" dirty="0">
              <a:cs typeface="Arial"/>
            </a:endParaRPr>
          </a:p>
          <a:p>
            <a:pPr marL="0" lvl="0" indent="0">
              <a:spcBef>
                <a:spcPts val="300"/>
              </a:spcBef>
              <a:buNone/>
            </a:pPr>
            <a:endParaRPr lang="en-US" sz="1000" b="1" dirty="0">
              <a:solidFill>
                <a:schemeClr val="tx2"/>
              </a:solidFill>
            </a:endParaRPr>
          </a:p>
          <a:p>
            <a:pPr marL="0" lvl="0" indent="0">
              <a:spcBef>
                <a:spcPts val="300"/>
              </a:spcBef>
              <a:buNone/>
            </a:pPr>
            <a:r>
              <a:rPr lang="en-US" sz="1000" b="1" dirty="0">
                <a:solidFill>
                  <a:schemeClr val="tx2"/>
                </a:solidFill>
              </a:rPr>
              <a:t>Selected Experience</a:t>
            </a:r>
            <a:endParaRPr lang="en-US" sz="1000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127000" indent="-1270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de-DE" sz="1000" b="1" dirty="0"/>
              <a:t>Technology</a:t>
            </a:r>
          </a:p>
          <a:p>
            <a:pPr marL="282194" indent="-1397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Developed a comprehensive change and communication strategy for a major technology company in Germany, including a case for change, change management concept, stakeholder engagement plan, timeline, and defined responsibilities </a:t>
            </a:r>
          </a:p>
          <a:p>
            <a:pPr marL="127000" indent="-1270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de-DE" sz="1000" b="1" dirty="0"/>
              <a:t>Retail &amp; Consumer </a:t>
            </a:r>
            <a:r>
              <a:rPr lang="de-DE" sz="1000" b="1" dirty="0" err="1"/>
              <a:t>Goods</a:t>
            </a:r>
            <a:endParaRPr lang="en-GB" sz="1000" b="1" dirty="0">
              <a:cs typeface="Arial"/>
            </a:endParaRPr>
          </a:p>
          <a:p>
            <a:pPr marL="356870" lvl="1" indent="-179070">
              <a:lnSpc>
                <a:spcPct val="100000"/>
              </a:lnSpc>
              <a:spcBef>
                <a:spcPts val="300"/>
              </a:spcBef>
            </a:pPr>
            <a:r>
              <a:rPr lang="en-US" sz="1000" dirty="0"/>
              <a:t>Formulated strategic guidelines, designed and implemented an operating model to support the strategic transformation of a leading chocolate manufacturer in Switzerland</a:t>
            </a:r>
          </a:p>
          <a:p>
            <a:pPr marL="356870" lvl="1" indent="-179070">
              <a:lnSpc>
                <a:spcPct val="100000"/>
              </a:lnSpc>
              <a:spcBef>
                <a:spcPts val="300"/>
              </a:spcBef>
            </a:pPr>
            <a:r>
              <a:rPr lang="en-GB" sz="1000" dirty="0"/>
              <a:t>Developed a strategic transformation program for a leading supermarket chain in Switzerland</a:t>
            </a:r>
            <a:endParaRPr lang="de-DE" sz="1000" b="1" dirty="0"/>
          </a:p>
          <a:p>
            <a:pPr marL="127000" indent="-1270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de-DE" sz="1000" b="1" dirty="0"/>
              <a:t>Energy &amp; </a:t>
            </a:r>
            <a:r>
              <a:rPr lang="de-DE" sz="1000" b="1" dirty="0" err="1"/>
              <a:t>Process</a:t>
            </a:r>
            <a:r>
              <a:rPr lang="de-DE" sz="1000" b="1" dirty="0"/>
              <a:t> Industries</a:t>
            </a: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Reviewed and further developed a strategic telecommunications partnership and cooperative venture between a municipal utility and a regional provider</a:t>
            </a:r>
            <a:endParaRPr lang="en-US" sz="1000" dirty="0">
              <a:cs typeface="Arial" panose="020B0604020202020204"/>
            </a:endParaRP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>
                <a:cs typeface="Arial" panose="020B0604020202020204"/>
              </a:rPr>
              <a:t>Developed a strategic transformation program for one of Europe's leading renewable energy providers (PMO)</a:t>
            </a: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>
                <a:cs typeface="Arial" panose="020B0604020202020204"/>
              </a:rPr>
              <a:t>Advised a major German energy company on strategic positioning and identified key levers to enable a bottom-up transformation across the organization</a:t>
            </a: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Conducted due diligence for four chemical companies across AT, CH, and the U.S.</a:t>
            </a: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Designed a strategic transformation program for an energy service provider</a:t>
            </a: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Collaborated on renewable energy integration, community engagement, and regulatory compliance for sustainable municipal heating plans</a:t>
            </a: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Contributed to the IEEE study by conducting CEO interviews</a:t>
            </a:r>
          </a:p>
          <a:p>
            <a:pPr marL="363538" lvl="1" indent="-1778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Completed a 12-month voluntary course on carbon dioxide emissions trading</a:t>
            </a:r>
          </a:p>
          <a:p>
            <a:pPr marL="127000" indent="-1270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de-DE" sz="1000" b="1" dirty="0"/>
              <a:t>PhD </a:t>
            </a:r>
            <a:r>
              <a:rPr lang="de-DE" sz="1000" b="1" dirty="0" err="1"/>
              <a:t>research</a:t>
            </a:r>
            <a:r>
              <a:rPr lang="de-DE" sz="1000" b="1" dirty="0"/>
              <a:t> </a:t>
            </a:r>
            <a:r>
              <a:rPr lang="de-DE" sz="1000" dirty="0"/>
              <a:t>on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emerging</a:t>
            </a:r>
            <a:r>
              <a:rPr lang="de-DE" sz="1000" dirty="0"/>
              <a:t> </a:t>
            </a:r>
            <a:r>
              <a:rPr lang="de-DE" sz="1000" dirty="0" err="1"/>
              <a:t>business</a:t>
            </a:r>
            <a:r>
              <a:rPr lang="de-DE" sz="1000" dirty="0"/>
              <a:t> </a:t>
            </a:r>
            <a:r>
              <a:rPr lang="de-DE" sz="1000" dirty="0" err="1"/>
              <a:t>models</a:t>
            </a:r>
            <a:r>
              <a:rPr lang="de-DE" sz="1000" dirty="0"/>
              <a:t> in </a:t>
            </a:r>
            <a:r>
              <a:rPr lang="de-DE" sz="1000" dirty="0" err="1"/>
              <a:t>the</a:t>
            </a:r>
            <a:r>
              <a:rPr lang="de-DE" sz="1000" dirty="0"/>
              <a:t> hydrogen </a:t>
            </a:r>
            <a:r>
              <a:rPr lang="de-DE" sz="1000" dirty="0" err="1"/>
              <a:t>vehicle</a:t>
            </a:r>
            <a:r>
              <a:rPr lang="de-DE" sz="1000" dirty="0"/>
              <a:t> </a:t>
            </a:r>
            <a:r>
              <a:rPr lang="de-DE" sz="1000" dirty="0" err="1"/>
              <a:t>industry</a:t>
            </a:r>
            <a:r>
              <a:rPr lang="de-DE" sz="1000" dirty="0"/>
              <a:t> and </a:t>
            </a:r>
            <a:r>
              <a:rPr lang="de-DE" sz="1000" dirty="0" err="1"/>
              <a:t>its</a:t>
            </a:r>
            <a:r>
              <a:rPr lang="de-DE" sz="1000" dirty="0"/>
              <a:t> </a:t>
            </a:r>
            <a:r>
              <a:rPr lang="de-DE" sz="1000" dirty="0" err="1"/>
              <a:t>value</a:t>
            </a:r>
            <a:r>
              <a:rPr lang="de-DE" sz="1000" dirty="0"/>
              <a:t> </a:t>
            </a:r>
            <a:r>
              <a:rPr lang="de-DE" sz="1000" dirty="0" err="1"/>
              <a:t>chain</a:t>
            </a:r>
            <a:r>
              <a:rPr lang="de-DE" sz="1000" dirty="0"/>
              <a:t> and </a:t>
            </a:r>
            <a:r>
              <a:rPr lang="de-DE" sz="1000" dirty="0" err="1"/>
              <a:t>regions</a:t>
            </a:r>
            <a:r>
              <a:rPr lang="de-DE" sz="1000" dirty="0"/>
              <a:t>‘ </a:t>
            </a:r>
            <a:r>
              <a:rPr lang="de-DE" sz="1000" dirty="0" err="1"/>
              <a:t>transitions</a:t>
            </a:r>
            <a:r>
              <a:rPr lang="de-DE" sz="1000" dirty="0"/>
              <a:t> </a:t>
            </a:r>
            <a:r>
              <a:rPr lang="de-DE" sz="1000" dirty="0" err="1"/>
              <a:t>towards</a:t>
            </a:r>
            <a:r>
              <a:rPr lang="de-DE" sz="1000" dirty="0"/>
              <a:t> </a:t>
            </a:r>
            <a:r>
              <a:rPr lang="de-DE" sz="1000" dirty="0" err="1"/>
              <a:t>sustainability</a:t>
            </a:r>
            <a:endParaRPr lang="de-DE" sz="1000" dirty="0"/>
          </a:p>
          <a:p>
            <a:pPr marL="127000" indent="-1270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de-DE" sz="1000" b="1" dirty="0"/>
              <a:t>Automotive</a:t>
            </a:r>
            <a:endParaRPr lang="en-GB" sz="1000" b="1" dirty="0"/>
          </a:p>
          <a:p>
            <a:pPr marL="356870" lvl="1" indent="-179070">
              <a:lnSpc>
                <a:spcPct val="100000"/>
              </a:lnSpc>
              <a:spcBef>
                <a:spcPts val="300"/>
              </a:spcBef>
            </a:pPr>
            <a:r>
              <a:rPr lang="en-US" sz="1000" dirty="0"/>
              <a:t>Developed an operating model for a major automotive supplier in Germany to advance the company’s transformation regarding renewable drivetrains</a:t>
            </a:r>
          </a:p>
          <a:p>
            <a:pPr marL="127000" indent="-1270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b="1" dirty="0"/>
              <a:t>DEI</a:t>
            </a:r>
          </a:p>
          <a:p>
            <a:pPr marL="256540" indent="-127000">
              <a:lnSpc>
                <a:spcPct val="100000"/>
              </a:lnSpc>
              <a:spcBef>
                <a:spcPts val="300"/>
              </a:spcBef>
              <a:buClr>
                <a:srgbClr val="1E1E1E"/>
              </a:buClr>
              <a:buSzPct val="100000"/>
            </a:pPr>
            <a:r>
              <a:rPr lang="en-US" sz="1000" dirty="0"/>
              <a:t>Developed and supported DEI initiatives for a major American consulting firm, contributing to the firm’s strategic efforts from initiative design through execution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83C0BD-F5C5-4A20-A3B6-9000586E806D}"/>
              </a:ext>
            </a:extLst>
          </p:cNvPr>
          <p:cNvSpPr txBox="1"/>
          <p:nvPr/>
        </p:nvSpPr>
        <p:spPr>
          <a:xfrm>
            <a:off x="1828800" y="6096000"/>
            <a:ext cx="1080000" cy="381000"/>
          </a:xfrm>
          <a:prstGeom prst="rect">
            <a:avLst/>
          </a:prstGeom>
          <a:noFill/>
          <a:ln w="6350" cap="flat">
            <a:noFill/>
            <a:miter lim="800000"/>
          </a:ln>
        </p:spPr>
        <p:txBody>
          <a:bodyPr vert="horz" wrap="square" lIns="0" tIns="0" rIns="0" bIns="0" rtlCol="0" anchor="b" anchorCtr="0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2"/>
              </a:buClr>
            </a:pPr>
            <a:r>
              <a:rPr lang="en-US" sz="700" dirty="0">
                <a:latin typeface="Arial" panose="020B0604020202020204" pitchFamily="34" charset="0"/>
                <a:cs typeface="Arial" pitchFamily="34" charset="0"/>
              </a:rPr>
              <a:t>Source: Kearney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36B56878-3432-4F7B-9317-8814D1C78CAE}"/>
              </a:ext>
            </a:extLst>
          </p:cNvPr>
          <p:cNvSpPr txBox="1">
            <a:spLocks/>
          </p:cNvSpPr>
          <p:nvPr/>
        </p:nvSpPr>
        <p:spPr bwMode="gray">
          <a:xfrm>
            <a:off x="381000" y="3584016"/>
            <a:ext cx="2667001" cy="1938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Areas of Expertise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1D803A9E-FCFF-4319-B56D-849AA337AF69}"/>
              </a:ext>
            </a:extLst>
          </p:cNvPr>
          <p:cNvSpPr txBox="1">
            <a:spLocks/>
          </p:cNvSpPr>
          <p:nvPr/>
        </p:nvSpPr>
        <p:spPr bwMode="gray">
          <a:xfrm>
            <a:off x="3428999" y="3584016"/>
            <a:ext cx="2286001" cy="1938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4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Education</a:t>
            </a:r>
          </a:p>
        </p:txBody>
      </p:sp>
      <p:sp>
        <p:nvSpPr>
          <p:cNvPr id="24" name="Content Placeholder 6" descr="Education" title="Education">
            <a:extLst>
              <a:ext uri="{FF2B5EF4-FFF2-40B4-BE49-F238E27FC236}">
                <a16:creationId xmlns:a16="http://schemas.microsoft.com/office/drawing/2014/main" id="{ACD2FC22-5EAD-4424-B686-11CF7B6087DB}"/>
              </a:ext>
            </a:extLst>
          </p:cNvPr>
          <p:cNvSpPr txBox="1">
            <a:spLocks/>
          </p:cNvSpPr>
          <p:nvPr/>
        </p:nvSpPr>
        <p:spPr>
          <a:xfrm>
            <a:off x="3431704" y="5876744"/>
            <a:ext cx="2289814" cy="5386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171450" indent="-17145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7188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8163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ct val="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000" indent="-1800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2400" lvl="1" indent="-152400" defTabSz="6858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German (Native)</a:t>
            </a:r>
          </a:p>
          <a:p>
            <a:pPr marL="152400" lvl="1" indent="-152400" defTabSz="6858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defRPr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English (Fluent)</a:t>
            </a:r>
          </a:p>
          <a:p>
            <a:pPr marL="152400" lvl="1" indent="-152400" defTabSz="6858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SzPct val="100000"/>
              <a:defRPr/>
            </a:pPr>
            <a:r>
              <a:rPr lang="en-GB" sz="1000" dirty="0">
                <a:solidFill>
                  <a:srgbClr val="1E1E1E"/>
                </a:solidFill>
                <a:latin typeface="+mj-lt"/>
              </a:rPr>
              <a:t>French (Advanced)</a:t>
            </a:r>
            <a:endParaRPr lang="en-US" sz="10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28" name="Text Placeholder 4" descr="EducationHeader" title="EducationHeader">
            <a:extLst>
              <a:ext uri="{FF2B5EF4-FFF2-40B4-BE49-F238E27FC236}">
                <a16:creationId xmlns:a16="http://schemas.microsoft.com/office/drawing/2014/main" id="{D4A53396-E25E-4578-AC3F-F6644475C878}"/>
              </a:ext>
            </a:extLst>
          </p:cNvPr>
          <p:cNvSpPr txBox="1">
            <a:spLocks/>
          </p:cNvSpPr>
          <p:nvPr/>
        </p:nvSpPr>
        <p:spPr>
          <a:xfrm>
            <a:off x="3431704" y="5607449"/>
            <a:ext cx="2286001" cy="193899"/>
          </a:xfrm>
          <a:prstGeom prst="rect">
            <a:avLst/>
          </a:prstGeom>
        </p:spPr>
        <p:txBody>
          <a:bodyPr vert="horz" wrap="square" lIns="0" tIns="0" rIns="0" bIns="0" rtlCol="0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1400" b="1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System Font Regular"/>
              <a:buNone/>
              <a:tabLst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Languages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AE1E8E-A574-4305-9269-2C2778FFEF6C}"/>
              </a:ext>
            </a:extLst>
          </p:cNvPr>
          <p:cNvSpPr txBox="1"/>
          <p:nvPr/>
        </p:nvSpPr>
        <p:spPr>
          <a:xfrm>
            <a:off x="3429254" y="3847488"/>
            <a:ext cx="2666746" cy="104797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marL="177800" indent="-17145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 sz="1200" b="0">
                <a:solidFill>
                  <a:srgbClr val="000000"/>
                </a:solidFill>
              </a:defRPr>
            </a:lvl1pPr>
            <a:lvl2pPr marL="357188" indent="-1793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00"/>
            </a:lvl2pPr>
            <a:lvl3pPr marL="538163" indent="-17938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tabLst/>
              <a:defRPr sz="1100"/>
            </a:lvl3pPr>
            <a:lvl4pPr marL="360000" indent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  <a:tabLst/>
              <a:defRPr sz="1400"/>
            </a:lvl4pPr>
            <a:lvl5pPr marL="720000" indent="-1800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System Font Regular"/>
              <a:buChar char="–"/>
              <a:tabLst/>
              <a:defRPr sz="1400"/>
            </a:lvl5pPr>
            <a:lvl6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/>
            </a:lvl6pPr>
            <a:lvl7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/>
            </a:lvl7pPr>
            <a:lvl8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/>
            </a:lvl8pPr>
            <a:lvl9pPr marL="0" indent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tabLst/>
              <a:defRPr sz="1100"/>
            </a:lvl9pPr>
          </a:lstStyle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de-DE" sz="1000" dirty="0">
                <a:latin typeface="+mj-lt"/>
              </a:rPr>
              <a:t>HHL Leipzig Graduate School </a:t>
            </a:r>
            <a:r>
              <a:rPr lang="de-DE" sz="1000" dirty="0" err="1">
                <a:latin typeface="+mj-lt"/>
              </a:rPr>
              <a:t>of</a:t>
            </a:r>
            <a:r>
              <a:rPr lang="de-DE" sz="1000" dirty="0">
                <a:latin typeface="+mj-lt"/>
              </a:rPr>
              <a:t> Management (GER)</a:t>
            </a:r>
            <a:endParaRPr lang="en-GB" sz="1000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de-DE" sz="1000" dirty="0">
                <a:latin typeface="+mj-lt"/>
              </a:rPr>
              <a:t>Dr. rer. oec.</a:t>
            </a:r>
            <a:endParaRPr lang="en-GB" sz="1000" dirty="0">
              <a:latin typeface="+mj-lt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de-DE" sz="1000" dirty="0">
                <a:latin typeface="+mj-lt"/>
              </a:rPr>
              <a:t>The London School </a:t>
            </a:r>
            <a:r>
              <a:rPr lang="de-DE" sz="1000" dirty="0" err="1">
                <a:latin typeface="+mj-lt"/>
              </a:rPr>
              <a:t>of</a:t>
            </a:r>
            <a:r>
              <a:rPr lang="de-DE" sz="1000" dirty="0">
                <a:latin typeface="+mj-lt"/>
              </a:rPr>
              <a:t> Economics and Political Science (UK)</a:t>
            </a:r>
            <a:endParaRPr lang="en-GB" sz="1000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GB" sz="1000" dirty="0">
                <a:latin typeface="+mj-lt"/>
              </a:rPr>
              <a:t>MSc Political Economy of Europe</a:t>
            </a: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de-DE" sz="1000" dirty="0">
                <a:latin typeface="+mj-lt"/>
              </a:rPr>
              <a:t>University </a:t>
            </a:r>
            <a:r>
              <a:rPr lang="de-DE" sz="1000" dirty="0" err="1">
                <a:latin typeface="+mj-lt"/>
              </a:rPr>
              <a:t>of</a:t>
            </a:r>
            <a:r>
              <a:rPr lang="de-DE" sz="1000" dirty="0">
                <a:latin typeface="+mj-lt"/>
              </a:rPr>
              <a:t> Mannheim (GER) &amp; University </a:t>
            </a:r>
            <a:r>
              <a:rPr lang="de-DE" sz="1000" dirty="0" err="1">
                <a:latin typeface="+mj-lt"/>
              </a:rPr>
              <a:t>of</a:t>
            </a:r>
            <a:r>
              <a:rPr lang="de-DE" sz="1000" dirty="0">
                <a:latin typeface="+mj-lt"/>
              </a:rPr>
              <a:t> Warwick (UK)</a:t>
            </a:r>
            <a:endParaRPr lang="en-GB" sz="1000" dirty="0">
              <a:latin typeface="+mj-lt"/>
            </a:endParaRPr>
          </a:p>
          <a:p>
            <a:pPr lvl="1">
              <a:lnSpc>
                <a:spcPct val="100000"/>
              </a:lnSpc>
              <a:spcBef>
                <a:spcPts val="300"/>
              </a:spcBef>
            </a:pPr>
            <a:r>
              <a:rPr lang="en-GB" sz="1000" dirty="0">
                <a:latin typeface="+mj-lt"/>
              </a:rPr>
              <a:t>BSc Business Administration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7BD3B71-DA97-9025-B73D-3960D8CBCEB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949B3D-7ECE-E06D-C5F2-2B1672B73A05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78079" y="3847488"/>
            <a:ext cx="2666746" cy="2287353"/>
          </a:xfrm>
        </p:spPr>
        <p:txBody>
          <a:bodyPr vert="horz" lIns="0" tIns="0" rIns="0" bIns="0" rtlCol="0">
            <a:noAutofit/>
          </a:bodyPr>
          <a:lstStyle/>
          <a:p>
            <a:pPr marL="152400" indent="-1524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Operating Model</a:t>
            </a:r>
          </a:p>
          <a:p>
            <a:pPr marL="152400" indent="-1524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Large-scale Transformation</a:t>
            </a:r>
          </a:p>
          <a:p>
            <a:pPr marL="152400" indent="-1524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Change &amp; communication</a:t>
            </a:r>
          </a:p>
          <a:p>
            <a:pPr marL="152400" indent="-1524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Innovation Strategies</a:t>
            </a:r>
          </a:p>
          <a:p>
            <a:pPr marL="152400" indent="-1524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r>
              <a:rPr lang="en-US" sz="1000" dirty="0">
                <a:solidFill>
                  <a:srgbClr val="000000"/>
                </a:solidFill>
                <a:latin typeface="+mj-lt"/>
              </a:rPr>
              <a:t>Business models &amp; vertical integration</a:t>
            </a:r>
          </a:p>
          <a:p>
            <a:pPr marL="152400" indent="-15240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SzPct val="100000"/>
            </a:pPr>
            <a:endParaRPr lang="de-DE" sz="1000" dirty="0">
              <a:solidFill>
                <a:srgbClr val="000000"/>
              </a:solidFill>
              <a:latin typeface="+mj-lt"/>
            </a:endParaRPr>
          </a:p>
        </p:txBody>
      </p:sp>
      <p:pic>
        <p:nvPicPr>
          <p:cNvPr id="4" name="Picture 3" descr="A person with long brown hair&#10;&#10;Description automatically generated">
            <a:extLst>
              <a:ext uri="{FF2B5EF4-FFF2-40B4-BE49-F238E27FC236}">
                <a16:creationId xmlns:a16="http://schemas.microsoft.com/office/drawing/2014/main" id="{117C5853-BA89-681F-580A-56E7AB5B26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86" t="-145" r="3774" b="145"/>
          <a:stretch/>
        </p:blipFill>
        <p:spPr>
          <a:xfrm>
            <a:off x="3044825" y="-4986"/>
            <a:ext cx="3051176" cy="343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1332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00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/%m/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9&quot;&gt;&lt;elem m_fUsage=&quot;2.90083762136544098809E+00&quot;&gt;&lt;m_msothmcolidx val=&quot;0&quot;/&gt;&lt;m_rgb r=&quot;44&quot; g=&quot;E1&quot; b=&quot;67&quot;/&gt;&lt;/elem&gt;&lt;elem m_fUsage=&quot;2.45786148900000078754E+00&quot;&gt;&lt;m_msothmcolidx val=&quot;0&quot;/&gt;&lt;m_rgb r=&quot;00&quot; g=&quot;9D&quot; b=&quot;E0&quot;/&gt;&lt;/elem&gt;&lt;elem m_fUsage=&quot;1.18517980706429848503E+00&quot;&gt;&lt;m_msothmcolidx val=&quot;10&quot;/&gt;&lt;/elem&gt;&lt;elem m_fUsage=&quot;1.13439690000000026338E+00&quot;&gt;&lt;m_msothmcolidx val=&quot;0&quot;/&gt;&lt;m_rgb r=&quot;D7&quot; g=&quot;42&quot; b=&quot;48&quot;/&gt;&lt;/elem&gt;&lt;elem m_fUsage=&quot;1.02095721000000017042E+00&quot;&gt;&lt;m_msothmcolidx val=&quot;0&quot;/&gt;&lt;m_rgb r=&quot;48&quot; g=&quot;1F&quot; b=&quot;81&quot;/&gt;&lt;/elem&gt;&lt;elem m_fUsage=&quot;2.94520513291174124149E-01&quot;&gt;&lt;m_msothmcolidx val=&quot;0&quot;/&gt;&lt;m_rgb r=&quot;75&quot; g=&quot;CA&quot; b=&quot;79&quot;/&gt;&lt;/elem&gt;&lt;elem m_fUsage=&quot;2.88348471587235033464E-01&quot;&gt;&lt;m_msothmcolidx val=&quot;9&quot;/&gt;&lt;/elem&gt;&lt;elem m_fUsage=&quot;2.64587764445721684847E-01&quot;&gt;&lt;m_msothmcolidx val=&quot;0&quot;/&gt;&lt;m_rgb r=&quot;C9&quot; g=&quot;A7&quot; b=&quot;F1&quot;/&gt;&lt;/elem&gt;&lt;elem m_fUsage=&quot;7.17897987691853145531E-02&quot;&gt;&lt;m_msothmcolidx val=&quot;0&quot;/&gt;&lt;m_rgb r=&quot;AB&quot; g=&quot;DB&quot; b=&quot;FF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qIZPPudGNrzuyfkvzpQ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KajYB9wDup57GOCYCSzw"/>
</p:tagLst>
</file>

<file path=ppt/theme/theme1.xml><?xml version="1.0" encoding="utf-8"?>
<a:theme xmlns:a="http://schemas.openxmlformats.org/drawingml/2006/main" name="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  -  Read-Only" id="{4C68E8A6-E0C4-403E-93D0-E5BAA58E64E2}" vid="{541A7A40-5B0C-426C-9B9E-DF68760D18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51C83CE4552941B677474495FB8D1F" ma:contentTypeVersion="15" ma:contentTypeDescription="Create a new document." ma:contentTypeScope="" ma:versionID="6d4759d31a9c539759317aeb6971343f">
  <xsd:schema xmlns:xsd="http://www.w3.org/2001/XMLSchema" xmlns:xs="http://www.w3.org/2001/XMLSchema" xmlns:p="http://schemas.microsoft.com/office/2006/metadata/properties" xmlns:ns3="93ed7909-4263-499f-af69-751e89525e30" xmlns:ns4="dad6d4ba-15dd-4753-ba69-7722d920de9c" targetNamespace="http://schemas.microsoft.com/office/2006/metadata/properties" ma:root="true" ma:fieldsID="b41ce253a545b1baca52662b0466e925" ns3:_="" ns4:_="">
    <xsd:import namespace="93ed7909-4263-499f-af69-751e89525e30"/>
    <xsd:import namespace="dad6d4ba-15dd-4753-ba69-7722d920de9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ed7909-4263-499f-af69-751e89525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d6d4ba-15dd-4753-ba69-7722d920de9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3ed7909-4263-499f-af69-751e89525e30" xsi:nil="true"/>
  </documentManagement>
</p:properties>
</file>

<file path=customXml/itemProps1.xml><?xml version="1.0" encoding="utf-8"?>
<ds:datastoreItem xmlns:ds="http://schemas.openxmlformats.org/officeDocument/2006/customXml" ds:itemID="{4628616B-B7D4-4744-935B-F6D4F68552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921767-E664-4F74-B626-F612D0917A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ed7909-4263-499f-af69-751e89525e30"/>
    <ds:schemaRef ds:uri="dad6d4ba-15dd-4753-ba69-7722d920de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E4E2966-6DD8-46D6-A2DA-14152C10C34B}">
  <ds:schemaRefs>
    <ds:schemaRef ds:uri="http://www.w3.org/XML/1998/namespace"/>
    <ds:schemaRef ds:uri="http://purl.org/dc/dcmitype/"/>
    <ds:schemaRef ds:uri="http://purl.org/dc/terms/"/>
    <ds:schemaRef ds:uri="dad6d4ba-15dd-4753-ba69-7722d920de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3ed7909-4263-499f-af69-751e89525e30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399</Words>
  <Application>Microsoft Office PowerPoint</Application>
  <PresentationFormat>Widescreen</PresentationFormat>
  <Paragraphs>43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System Font Regular</vt:lpstr>
      <vt:lpstr>Kearney Report Template</vt:lpstr>
      <vt:lpstr>think-cell Slide</vt:lpstr>
      <vt:lpstr>Dr. Caledonia Trapp Senior Consultant, Munich</vt:lpstr>
    </vt:vector>
  </TitlesOfParts>
  <Company>Kearney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you here  to say? Set the tone.</dc:title>
  <dc:creator>Andreassi, Marco</dc:creator>
  <cp:lastModifiedBy>Trapp, Caledonia</cp:lastModifiedBy>
  <cp:revision>31</cp:revision>
  <dcterms:created xsi:type="dcterms:W3CDTF">2020-01-13T09:15:16Z</dcterms:created>
  <dcterms:modified xsi:type="dcterms:W3CDTF">2025-06-23T07:17:41Z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0x010100AB51C83CE4552941B677474495FB8D1F</vt:lpwstr>
  </property>
  <property fmtid="{D5CDD505-2E9C-101B-9397-08002B2CF9AE}" pid="3" name="MSIP_Label_0e815a84-bb14-486b-9367-c1af54c95fa4_Enabled">
    <vt:lpwstr>true</vt:lpwstr>
  </property>
  <property fmtid="{D5CDD505-2E9C-101B-9397-08002B2CF9AE}" pid="4" name="MSIP_Label_0e815a84-bb14-486b-9367-c1af54c95fa4_SetDate">
    <vt:lpwstr>2021-12-13T16:03:07Z</vt:lpwstr>
  </property>
  <property fmtid="{D5CDD505-2E9C-101B-9397-08002B2CF9AE}" pid="5" name="MSIP_Label_0e815a84-bb14-486b-9367-c1af54c95fa4_Method">
    <vt:lpwstr>Standard</vt:lpwstr>
  </property>
  <property fmtid="{D5CDD505-2E9C-101B-9397-08002B2CF9AE}" pid="6" name="MSIP_Label_0e815a84-bb14-486b-9367-c1af54c95fa4_Name">
    <vt:lpwstr>Standard</vt:lpwstr>
  </property>
  <property fmtid="{D5CDD505-2E9C-101B-9397-08002B2CF9AE}" pid="7" name="MSIP_Label_0e815a84-bb14-486b-9367-c1af54c95fa4_SiteId">
    <vt:lpwstr>5dc645ed-297f-4dca-b0af-2339c71c5388</vt:lpwstr>
  </property>
  <property fmtid="{D5CDD505-2E9C-101B-9397-08002B2CF9AE}" pid="8" name="MSIP_Label_0e815a84-bb14-486b-9367-c1af54c95fa4_ActionId">
    <vt:lpwstr>d87fffaa-5659-4fff-8e78-3704026802cf</vt:lpwstr>
  </property>
  <property fmtid="{D5CDD505-2E9C-101B-9397-08002B2CF9AE}" pid="9" name="MSIP_Label_0e815a84-bb14-486b-9367-c1af54c95fa4_ContentBits">
    <vt:lpwstr>0</vt:lpwstr>
  </property>
</Properties>
</file>