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7"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96" d="100"/>
          <a:sy n="96" d="100"/>
        </p:scale>
        <p:origin x="96"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7153-4F20-460E-A1F6-7514D21E6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1BFEF6-EFEA-42EE-8EC9-38ED6517A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A7D55A-521F-4005-9290-59871415E44A}"/>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5" name="Footer Placeholder 4">
            <a:extLst>
              <a:ext uri="{FF2B5EF4-FFF2-40B4-BE49-F238E27FC236}">
                <a16:creationId xmlns:a16="http://schemas.microsoft.com/office/drawing/2014/main" id="{3DB47F58-60EC-42D0-825C-A4C0AF8C1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911B1-CEA5-4765-9B7E-327A4EB1C2EF}"/>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28074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7FB7-9128-43E2-8294-4F341704E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C86A77-7E9D-4270-89AA-BBF984BCB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B8EA5-3599-4C0B-91EB-9F43B93AF111}"/>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5" name="Footer Placeholder 4">
            <a:extLst>
              <a:ext uri="{FF2B5EF4-FFF2-40B4-BE49-F238E27FC236}">
                <a16:creationId xmlns:a16="http://schemas.microsoft.com/office/drawing/2014/main" id="{F24D03E4-CA19-409F-89B0-26868B1A9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A535F-5EA2-412E-8740-EB4D6730607B}"/>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188290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B040D-EBA8-4FD7-8B4B-DEB5279DA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EC439-4207-4BC9-A547-00695F7AF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0A5A1-45C4-4434-99E6-FDA97D2CA355}"/>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5" name="Footer Placeholder 4">
            <a:extLst>
              <a:ext uri="{FF2B5EF4-FFF2-40B4-BE49-F238E27FC236}">
                <a16:creationId xmlns:a16="http://schemas.microsoft.com/office/drawing/2014/main" id="{A45B1420-2915-4784-8FE8-F480FE6C6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2673-7563-4AF4-912E-3CB14A6FFF2F}"/>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136042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8901-B273-40A9-B734-5063A5932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ADF5B-C639-4F2C-811E-78BAC635AB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7625E-88B0-4858-98CB-3E2261251DC4}"/>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5" name="Footer Placeholder 4">
            <a:extLst>
              <a:ext uri="{FF2B5EF4-FFF2-40B4-BE49-F238E27FC236}">
                <a16:creationId xmlns:a16="http://schemas.microsoft.com/office/drawing/2014/main" id="{51BDA2AD-C756-4BA6-A989-98D82582E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23AE6-FF00-4DE1-85FC-B2A083512943}"/>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41634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DEAA-AC4A-4274-AB8C-11828F44E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5443F-737F-4140-A884-BD16A7487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E3D72-2927-4CF6-A22D-B643C92BB052}"/>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5" name="Footer Placeholder 4">
            <a:extLst>
              <a:ext uri="{FF2B5EF4-FFF2-40B4-BE49-F238E27FC236}">
                <a16:creationId xmlns:a16="http://schemas.microsoft.com/office/drawing/2014/main" id="{32CB13D8-F7D7-4A0B-8190-B6A183AFC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ED408-2545-4B37-AE96-EF3B0A178661}"/>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395434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BCF1-71CD-44E8-AB35-EB9687BD9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48024-BA20-4A6E-96B6-1C3BA7286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37641F-9873-4710-8F72-72DB4F151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D3196-9343-42D9-A78D-7FB9A2D0A12E}"/>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6" name="Footer Placeholder 5">
            <a:extLst>
              <a:ext uri="{FF2B5EF4-FFF2-40B4-BE49-F238E27FC236}">
                <a16:creationId xmlns:a16="http://schemas.microsoft.com/office/drawing/2014/main" id="{63737CBB-962C-4E57-A577-2746D1FB5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B2F1F-BDD0-4DBA-B0E1-5136B4E98DE4}"/>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51593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653D-1921-4B7A-80F2-A53EDB18B4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1B28C4-B0AB-4E33-92DB-66769314C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E2C66F-4C81-4BF4-8338-50C327670A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4FA23C-90EC-4513-AFDC-07AED3EE0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D9D02-4AE9-4F12-BE41-1DB6FA741A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4FD066-04D2-46F8-97ED-D1FB14683A64}"/>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8" name="Footer Placeholder 7">
            <a:extLst>
              <a:ext uri="{FF2B5EF4-FFF2-40B4-BE49-F238E27FC236}">
                <a16:creationId xmlns:a16="http://schemas.microsoft.com/office/drawing/2014/main" id="{B29435FE-EFEB-4688-BC47-729173DC1E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D166C-902E-4AEC-8C85-33BA17F69011}"/>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112465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8DF9-68AB-4027-ABDB-FE09B13DF7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885A47-93FF-491E-AB9C-8C96724483B0}"/>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4" name="Footer Placeholder 3">
            <a:extLst>
              <a:ext uri="{FF2B5EF4-FFF2-40B4-BE49-F238E27FC236}">
                <a16:creationId xmlns:a16="http://schemas.microsoft.com/office/drawing/2014/main" id="{85EE7EF1-0C87-42A6-909F-A7D4BD491B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AC1E5A-D5B4-4AB6-A2C8-9BE231ED4219}"/>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429314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66577-7E15-42B2-9F21-2F8B244F9288}"/>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3" name="Footer Placeholder 2">
            <a:extLst>
              <a:ext uri="{FF2B5EF4-FFF2-40B4-BE49-F238E27FC236}">
                <a16:creationId xmlns:a16="http://schemas.microsoft.com/office/drawing/2014/main" id="{44D974C2-0BBE-4412-80AC-E076AD062C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3E763-68BF-456D-B264-4FD040F240DD}"/>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54854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6B80-2517-46D0-988A-F3B59B8B3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F9CC4-9E60-4E12-B7F0-FCD49D3AD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CA85A-55B7-4B98-85EA-4C4529C22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59DA1-5BCF-467B-9C31-8C8F26520A61}"/>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6" name="Footer Placeholder 5">
            <a:extLst>
              <a:ext uri="{FF2B5EF4-FFF2-40B4-BE49-F238E27FC236}">
                <a16:creationId xmlns:a16="http://schemas.microsoft.com/office/drawing/2014/main" id="{8C0D4177-07A0-41FA-90D7-8CDD85499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227EE-5B3A-439D-A736-1D31A092CAA2}"/>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220673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BC31-AB4B-4C3C-8075-52877F5E3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462FD1-2046-4744-BB9C-FF7EEC902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AB1908-6F82-4FC5-8560-84DCE16B6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D3B14-AA4A-497D-90F9-5802F6984C77}"/>
              </a:ext>
            </a:extLst>
          </p:cNvPr>
          <p:cNvSpPr>
            <a:spLocks noGrp="1"/>
          </p:cNvSpPr>
          <p:nvPr>
            <p:ph type="dt" sz="half" idx="10"/>
          </p:nvPr>
        </p:nvSpPr>
        <p:spPr/>
        <p:txBody>
          <a:bodyPr/>
          <a:lstStyle/>
          <a:p>
            <a:fld id="{CAB8343B-153A-4485-ABE0-CDC726A2292E}" type="datetimeFigureOut">
              <a:rPr lang="en-US" smtClean="0"/>
              <a:t>9/30/2020</a:t>
            </a:fld>
            <a:endParaRPr lang="en-US"/>
          </a:p>
        </p:txBody>
      </p:sp>
      <p:sp>
        <p:nvSpPr>
          <p:cNvPr id="6" name="Footer Placeholder 5">
            <a:extLst>
              <a:ext uri="{FF2B5EF4-FFF2-40B4-BE49-F238E27FC236}">
                <a16:creationId xmlns:a16="http://schemas.microsoft.com/office/drawing/2014/main" id="{7B2A0B4D-283F-4DC5-B80C-D79B2CFD6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93E02-423B-4A43-8481-71AE06AB9737}"/>
              </a:ext>
            </a:extLst>
          </p:cNvPr>
          <p:cNvSpPr>
            <a:spLocks noGrp="1"/>
          </p:cNvSpPr>
          <p:nvPr>
            <p:ph type="sldNum" sz="quarter" idx="12"/>
          </p:nvPr>
        </p:nvSpPr>
        <p:spPr/>
        <p:txBody>
          <a:bodyPr/>
          <a:lstStyle/>
          <a:p>
            <a:fld id="{218D3ED8-5A81-452A-96C4-072385B50F33}" type="slidenum">
              <a:rPr lang="en-US" smtClean="0"/>
              <a:t>‹#›</a:t>
            </a:fld>
            <a:endParaRPr lang="en-US"/>
          </a:p>
        </p:txBody>
      </p:sp>
    </p:spTree>
    <p:extLst>
      <p:ext uri="{BB962C8B-B14F-4D97-AF65-F5344CB8AC3E}">
        <p14:creationId xmlns:p14="http://schemas.microsoft.com/office/powerpoint/2010/main" val="116512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E46AE-D4B6-4669-8D43-110807963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FFA6EA-A71F-42C8-A322-6FDB413BE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85F64-7C34-4AD8-A2A4-51361E093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8343B-153A-4485-ABE0-CDC726A2292E}" type="datetimeFigureOut">
              <a:rPr lang="en-US" smtClean="0"/>
              <a:t>9/30/2020</a:t>
            </a:fld>
            <a:endParaRPr lang="en-US"/>
          </a:p>
        </p:txBody>
      </p:sp>
      <p:sp>
        <p:nvSpPr>
          <p:cNvPr id="5" name="Footer Placeholder 4">
            <a:extLst>
              <a:ext uri="{FF2B5EF4-FFF2-40B4-BE49-F238E27FC236}">
                <a16:creationId xmlns:a16="http://schemas.microsoft.com/office/drawing/2014/main" id="{65FB52AF-B1C0-46F2-A226-8B4529CF4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C7D242-313D-483A-9357-220B477AA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3ED8-5A81-452A-96C4-072385B50F33}" type="slidenum">
              <a:rPr lang="en-US" smtClean="0"/>
              <a:t>‹#›</a:t>
            </a:fld>
            <a:endParaRPr lang="en-US"/>
          </a:p>
        </p:txBody>
      </p:sp>
    </p:spTree>
    <p:extLst>
      <p:ext uri="{BB962C8B-B14F-4D97-AF65-F5344CB8AC3E}">
        <p14:creationId xmlns:p14="http://schemas.microsoft.com/office/powerpoint/2010/main" val="196016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281EF967-2AFC-457C-AB3A-69B9A9DE36F3}"/>
              </a:ext>
            </a:extLst>
          </p:cNvPr>
          <p:cNvSpPr>
            <a:spLocks noGrp="1"/>
          </p:cNvSpPr>
          <p:nvPr>
            <p:ph type="ctrTitle"/>
          </p:nvPr>
        </p:nvSpPr>
        <p:spPr>
          <a:xfrm>
            <a:off x="1932903" y="949325"/>
            <a:ext cx="8071706" cy="2387600"/>
          </a:xfrm>
        </p:spPr>
        <p:txBody>
          <a:bodyPr>
            <a:normAutofit/>
          </a:bodyPr>
          <a:lstStyle/>
          <a:p>
            <a:pPr algn="l"/>
            <a:r>
              <a:rPr lang="en-US" sz="4600" dirty="0">
                <a:solidFill>
                  <a:schemeClr val="bg1"/>
                </a:solidFill>
              </a:rPr>
              <a:t>Brighton Snow Safety Avalanche Mitigation Mornings, an Operational Timeline</a:t>
            </a:r>
          </a:p>
        </p:txBody>
      </p:sp>
      <p:sp>
        <p:nvSpPr>
          <p:cNvPr id="3" name="Subtitle 2">
            <a:extLst>
              <a:ext uri="{FF2B5EF4-FFF2-40B4-BE49-F238E27FC236}">
                <a16:creationId xmlns:a16="http://schemas.microsoft.com/office/drawing/2014/main" id="{B8B3D7CC-D101-4EC0-A62E-A028A5D49CC7}"/>
              </a:ext>
            </a:extLst>
          </p:cNvPr>
          <p:cNvSpPr>
            <a:spLocks noGrp="1"/>
          </p:cNvSpPr>
          <p:nvPr>
            <p:ph type="subTitle" idx="1"/>
          </p:nvPr>
        </p:nvSpPr>
        <p:spPr>
          <a:xfrm>
            <a:off x="1932902" y="3429000"/>
            <a:ext cx="8071697" cy="1655762"/>
          </a:xfrm>
        </p:spPr>
        <p:txBody>
          <a:bodyPr>
            <a:normAutofit/>
          </a:bodyPr>
          <a:lstStyle/>
          <a:p>
            <a:pPr algn="l"/>
            <a:r>
              <a:rPr lang="en-US" sz="3200">
                <a:solidFill>
                  <a:schemeClr val="bg1"/>
                </a:solidFill>
              </a:rPr>
              <a:t>By – Peter Tucker</a:t>
            </a:r>
          </a:p>
        </p:txBody>
      </p:sp>
      <p:cxnSp>
        <p:nvCxnSpPr>
          <p:cNvPr id="17" name="Straight Connector 16">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2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9BEB0-FED5-4432-B426-62CA5ABB3153}"/>
              </a:ext>
            </a:extLst>
          </p:cNvPr>
          <p:cNvSpPr>
            <a:spLocks noGrp="1"/>
          </p:cNvSpPr>
          <p:nvPr>
            <p:ph type="title"/>
          </p:nvPr>
        </p:nvSpPr>
        <p:spPr>
          <a:xfrm>
            <a:off x="7747686" y="234779"/>
            <a:ext cx="4337221" cy="5832389"/>
          </a:xfrm>
          <a:noFill/>
        </p:spPr>
        <p:txBody>
          <a:bodyPr vert="horz" lIns="91440" tIns="45720" rIns="91440" bIns="45720" rtlCol="0" anchor="b">
            <a:normAutofit/>
          </a:bodyPr>
          <a:lstStyle/>
          <a:p>
            <a:r>
              <a:rPr lang="en-US" sz="2400" dirty="0">
                <a:solidFill>
                  <a:schemeClr val="bg1"/>
                </a:solidFill>
              </a:rPr>
              <a:t>All storms/seasons are different, and as such we have a dynamic approach, the following is a traditional “all hands-on deck” approach for a full avalanche mitigation morning.  Knowing we may, or do, have mitigation work the following morning, resort personnel (cat crew, lift maintenance, mountain operations) are informed the day before.  Additionally on-going planning, discussion, and strategy is taking place between myself, Max, Todd, Jr., and other resort personnel.</a:t>
            </a:r>
          </a:p>
        </p:txBody>
      </p:sp>
      <p:sp>
        <p:nvSpPr>
          <p:cNvPr id="3" name="TextBox 2">
            <a:extLst>
              <a:ext uri="{FF2B5EF4-FFF2-40B4-BE49-F238E27FC236}">
                <a16:creationId xmlns:a16="http://schemas.microsoft.com/office/drawing/2014/main" id="{85D10E94-A09B-4CE4-BEAC-1D415AE6EC8A}"/>
              </a:ext>
            </a:extLst>
          </p:cNvPr>
          <p:cNvSpPr txBox="1"/>
          <p:nvPr/>
        </p:nvSpPr>
        <p:spPr>
          <a:xfrm>
            <a:off x="1277585" y="516835"/>
            <a:ext cx="4979505" cy="369332"/>
          </a:xfrm>
          <a:prstGeom prst="rect">
            <a:avLst/>
          </a:prstGeom>
          <a:noFill/>
        </p:spPr>
        <p:txBody>
          <a:bodyPr wrap="square" rtlCol="0">
            <a:spAutoFit/>
          </a:bodyPr>
          <a:lstStyle/>
          <a:p>
            <a:r>
              <a:rPr lang="en-US" dirty="0">
                <a:solidFill>
                  <a:schemeClr val="bg1"/>
                </a:solidFill>
              </a:rPr>
              <a:t>Make up room after assembling shots</a:t>
            </a:r>
          </a:p>
        </p:txBody>
      </p:sp>
      <p:pic>
        <p:nvPicPr>
          <p:cNvPr id="8" name="Content Placeholder 7" descr="A picture containing outdoor, snow, nature, person&#10;&#10;Description automatically generated">
            <a:extLst>
              <a:ext uri="{FF2B5EF4-FFF2-40B4-BE49-F238E27FC236}">
                <a16:creationId xmlns:a16="http://schemas.microsoft.com/office/drawing/2014/main" id="{56DBEAA7-761C-48B7-AAD6-4E67A5B68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403089" cy="6858000"/>
          </a:xfrm>
        </p:spPr>
      </p:pic>
      <p:sp>
        <p:nvSpPr>
          <p:cNvPr id="9" name="TextBox 8">
            <a:extLst>
              <a:ext uri="{FF2B5EF4-FFF2-40B4-BE49-F238E27FC236}">
                <a16:creationId xmlns:a16="http://schemas.microsoft.com/office/drawing/2014/main" id="{5A89600E-CD97-4602-8D31-57C4A2763B76}"/>
              </a:ext>
            </a:extLst>
          </p:cNvPr>
          <p:cNvSpPr txBox="1"/>
          <p:nvPr/>
        </p:nvSpPr>
        <p:spPr>
          <a:xfrm>
            <a:off x="6847" y="5288692"/>
            <a:ext cx="4584357" cy="369332"/>
          </a:xfrm>
          <a:prstGeom prst="rect">
            <a:avLst/>
          </a:prstGeom>
          <a:noFill/>
        </p:spPr>
        <p:txBody>
          <a:bodyPr wrap="square" rtlCol="0">
            <a:spAutoFit/>
          </a:bodyPr>
          <a:lstStyle/>
          <a:p>
            <a:r>
              <a:rPr lang="en-US" dirty="0"/>
              <a:t>Air Blast detonating in Snake Bowl</a:t>
            </a:r>
          </a:p>
        </p:txBody>
      </p:sp>
    </p:spTree>
    <p:extLst>
      <p:ext uri="{BB962C8B-B14F-4D97-AF65-F5344CB8AC3E}">
        <p14:creationId xmlns:p14="http://schemas.microsoft.com/office/powerpoint/2010/main" val="42344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0320A1-AA1E-46CC-9D23-B5CEBC482DB1}"/>
              </a:ext>
            </a:extLst>
          </p:cNvPr>
          <p:cNvSpPr>
            <a:spLocks noGrp="1"/>
          </p:cNvSpPr>
          <p:nvPr>
            <p:ph type="title"/>
          </p:nvPr>
        </p:nvSpPr>
        <p:spPr>
          <a:xfrm>
            <a:off x="222422" y="86499"/>
            <a:ext cx="11786754" cy="2661464"/>
          </a:xfrm>
        </p:spPr>
        <p:txBody>
          <a:bodyPr>
            <a:normAutofit/>
          </a:bodyPr>
          <a:lstStyle/>
          <a:p>
            <a:pPr algn="ctr"/>
            <a:r>
              <a:rPr lang="en-US" dirty="0">
                <a:solidFill>
                  <a:srgbClr val="FFFFFF"/>
                </a:solidFill>
              </a:rPr>
              <a:t>The following is the traditional approach to mitigation mornings.  This season, anticipate some changes, so we can try and stay as safe as possible.  Flexibility in this regard, will be greatly appreciated.</a:t>
            </a:r>
          </a:p>
        </p:txBody>
      </p:sp>
      <p:pic>
        <p:nvPicPr>
          <p:cNvPr id="5" name="Content Placeholder 4" descr="A person riding skis down a snow covered slope&#10;&#10;Description automatically generated">
            <a:extLst>
              <a:ext uri="{FF2B5EF4-FFF2-40B4-BE49-F238E27FC236}">
                <a16:creationId xmlns:a16="http://schemas.microsoft.com/office/drawing/2014/main" id="{ED17A3FA-0200-4333-A3D2-346C96D77D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5557" y="2747963"/>
            <a:ext cx="6833286" cy="4024312"/>
          </a:xfrm>
        </p:spPr>
      </p:pic>
      <p:sp>
        <p:nvSpPr>
          <p:cNvPr id="3" name="TextBox 2">
            <a:extLst>
              <a:ext uri="{FF2B5EF4-FFF2-40B4-BE49-F238E27FC236}">
                <a16:creationId xmlns:a16="http://schemas.microsoft.com/office/drawing/2014/main" id="{D67BFAFF-308C-476D-A767-BC3AEC1B0B85}"/>
              </a:ext>
            </a:extLst>
          </p:cNvPr>
          <p:cNvSpPr txBox="1"/>
          <p:nvPr/>
        </p:nvSpPr>
        <p:spPr>
          <a:xfrm>
            <a:off x="0" y="6042991"/>
            <a:ext cx="2755557" cy="646331"/>
          </a:xfrm>
          <a:prstGeom prst="rect">
            <a:avLst/>
          </a:prstGeom>
          <a:noFill/>
        </p:spPr>
        <p:txBody>
          <a:bodyPr wrap="square" rtlCol="0">
            <a:spAutoFit/>
          </a:bodyPr>
          <a:lstStyle/>
          <a:p>
            <a:r>
              <a:rPr lang="en-US" dirty="0"/>
              <a:t>Chris Stowe assessing Backdoor</a:t>
            </a:r>
          </a:p>
        </p:txBody>
      </p:sp>
    </p:spTree>
    <p:extLst>
      <p:ext uri="{BB962C8B-B14F-4D97-AF65-F5344CB8AC3E}">
        <p14:creationId xmlns:p14="http://schemas.microsoft.com/office/powerpoint/2010/main" val="28228676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5CCDEFB-CB44-434A-AC4E-2D676FF7D928}"/>
              </a:ext>
            </a:extLst>
          </p:cNvPr>
          <p:cNvSpPr>
            <a:spLocks noGrp="1"/>
          </p:cNvSpPr>
          <p:nvPr>
            <p:ph type="title"/>
          </p:nvPr>
        </p:nvSpPr>
        <p:spPr>
          <a:xfrm>
            <a:off x="1014141" y="477078"/>
            <a:ext cx="3932030" cy="5476461"/>
          </a:xfrm>
        </p:spPr>
        <p:txBody>
          <a:bodyPr anchor="ctr">
            <a:noAutofit/>
          </a:bodyPr>
          <a:lstStyle/>
          <a:p>
            <a:r>
              <a:rPr lang="en-US" sz="3200" dirty="0">
                <a:solidFill>
                  <a:schemeClr val="bg1"/>
                </a:solidFill>
              </a:rPr>
              <a:t>3 AM wake up, get text from cat crew with their observations from the night - wind, snowfall rates, etc., </a:t>
            </a:r>
            <a:br>
              <a:rPr lang="en-US" sz="3200" dirty="0">
                <a:solidFill>
                  <a:schemeClr val="bg1"/>
                </a:solidFill>
              </a:rPr>
            </a:br>
            <a:r>
              <a:rPr lang="en-US" sz="3200" dirty="0">
                <a:solidFill>
                  <a:schemeClr val="bg1"/>
                </a:solidFill>
              </a:rPr>
              <a:t>12-hour, 24-hour, and snow stake totals from mid mountain study plot, ex. 11”, 19”, 27”.  </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B23AB6-D06B-4BDB-9359-7D19CB64FB5A}"/>
              </a:ext>
            </a:extLst>
          </p:cNvPr>
          <p:cNvSpPr>
            <a:spLocks noGrp="1"/>
          </p:cNvSpPr>
          <p:nvPr>
            <p:ph idx="1"/>
          </p:nvPr>
        </p:nvSpPr>
        <p:spPr>
          <a:xfrm>
            <a:off x="5263978" y="370712"/>
            <a:ext cx="6722076" cy="6190716"/>
          </a:xfrm>
        </p:spPr>
        <p:txBody>
          <a:bodyPr anchor="ctr">
            <a:normAutofit/>
          </a:bodyPr>
          <a:lstStyle/>
          <a:p>
            <a:r>
              <a:rPr lang="en-US" sz="2400" dirty="0">
                <a:solidFill>
                  <a:schemeClr val="bg1"/>
                </a:solidFill>
              </a:rPr>
              <a:t>03:00 - Make coffee and head up canyon; making observations </a:t>
            </a:r>
            <a:r>
              <a:rPr lang="en-US" sz="2400" dirty="0" err="1">
                <a:solidFill>
                  <a:schemeClr val="bg1"/>
                </a:solidFill>
              </a:rPr>
              <a:t>en</a:t>
            </a:r>
            <a:r>
              <a:rPr lang="en-US" sz="2400" dirty="0">
                <a:solidFill>
                  <a:schemeClr val="bg1"/>
                </a:solidFill>
              </a:rPr>
              <a:t> route – wind, snow (PI) rates, slides along road, snow depth/feel on road, etc.</a:t>
            </a:r>
          </a:p>
          <a:p>
            <a:r>
              <a:rPr lang="en-US" sz="2400" dirty="0">
                <a:solidFill>
                  <a:schemeClr val="bg1"/>
                </a:solidFill>
              </a:rPr>
              <a:t>04:00 – Get to resort, switch traffic light (uphill policy indicator) to RED if it’s not already.</a:t>
            </a:r>
          </a:p>
          <a:p>
            <a:r>
              <a:rPr lang="en-US" sz="2400" dirty="0">
                <a:solidFill>
                  <a:schemeClr val="bg1"/>
                </a:solidFill>
              </a:rPr>
              <a:t>04:00-04:45 – Weather observations, for UAC and Brighton; snow totals (12, 24, storm total) and H2O weights, winds, avalanche activity, </a:t>
            </a:r>
            <a:r>
              <a:rPr lang="en-US" sz="2400" dirty="0" err="1">
                <a:solidFill>
                  <a:schemeClr val="bg1"/>
                </a:solidFill>
              </a:rPr>
              <a:t>etc</a:t>
            </a:r>
            <a:r>
              <a:rPr lang="en-US" sz="2400" dirty="0">
                <a:solidFill>
                  <a:schemeClr val="bg1"/>
                </a:solidFill>
              </a:rPr>
              <a:t>…</a:t>
            </a:r>
          </a:p>
          <a:p>
            <a:r>
              <a:rPr lang="en-US" sz="2400" dirty="0">
                <a:solidFill>
                  <a:schemeClr val="bg1"/>
                </a:solidFill>
              </a:rPr>
              <a:t>04:45-05:00 – Call patrollers in (ANSWER YOUR PHONE), check in with cat crew for cache run.</a:t>
            </a:r>
          </a:p>
          <a:p>
            <a:r>
              <a:rPr lang="en-US" sz="2400" dirty="0">
                <a:solidFill>
                  <a:schemeClr val="bg1"/>
                </a:solidFill>
              </a:rPr>
              <a:t>05:00-05:30 – Continue checking forecasts, discussions, today’s </a:t>
            </a:r>
            <a:r>
              <a:rPr lang="en-US" sz="2400" dirty="0" err="1">
                <a:solidFill>
                  <a:schemeClr val="bg1"/>
                </a:solidFill>
              </a:rPr>
              <a:t>Wx</a:t>
            </a:r>
            <a:r>
              <a:rPr lang="en-US" sz="2400" dirty="0">
                <a:solidFill>
                  <a:schemeClr val="bg1"/>
                </a:solidFill>
              </a:rPr>
              <a:t> forecast, and anticipated avalanche problems for the day.  Finalize control teams and shot numbers.</a:t>
            </a:r>
          </a:p>
        </p:txBody>
      </p:sp>
    </p:spTree>
    <p:extLst>
      <p:ext uri="{BB962C8B-B14F-4D97-AF65-F5344CB8AC3E}">
        <p14:creationId xmlns:p14="http://schemas.microsoft.com/office/powerpoint/2010/main" val="281559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69F2-920A-4572-A7EA-03750D474914}"/>
              </a:ext>
            </a:extLst>
          </p:cNvPr>
          <p:cNvSpPr>
            <a:spLocks noGrp="1"/>
          </p:cNvSpPr>
          <p:nvPr>
            <p:ph type="title"/>
          </p:nvPr>
        </p:nvSpPr>
        <p:spPr>
          <a:xfrm flipV="1">
            <a:off x="5069940" y="319405"/>
            <a:ext cx="6172200" cy="45719"/>
          </a:xfrm>
        </p:spPr>
        <p:txBody>
          <a:bodyPr vert="horz" lIns="91440" tIns="45720" rIns="91440" bIns="45720" rtlCol="0" anchor="ctr">
            <a:normAutofit fontScale="90000"/>
          </a:bodyPr>
          <a:lstStyle/>
          <a:p>
            <a:endParaRPr lang="en-US" sz="4400" dirty="0"/>
          </a:p>
        </p:txBody>
      </p:sp>
      <p:pic>
        <p:nvPicPr>
          <p:cNvPr id="6" name="Content Placeholder 5" descr="A picture containing outdoor, snow, skiing, person&#10;&#10;Description automatically generated">
            <a:extLst>
              <a:ext uri="{FF2B5EF4-FFF2-40B4-BE49-F238E27FC236}">
                <a16:creationId xmlns:a16="http://schemas.microsoft.com/office/drawing/2014/main" id="{84A725B6-66A2-4A54-B555-42511427D8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54" b="11903"/>
          <a:stretch/>
        </p:blipFill>
        <p:spPr>
          <a:xfrm>
            <a:off x="20" y="10"/>
            <a:ext cx="5069920" cy="6857990"/>
          </a:xfrm>
          <a:prstGeom prst="rect">
            <a:avLst/>
          </a:prstGeom>
        </p:spPr>
      </p:pic>
      <p:sp>
        <p:nvSpPr>
          <p:cNvPr id="4" name="Text Placeholder 3">
            <a:extLst>
              <a:ext uri="{FF2B5EF4-FFF2-40B4-BE49-F238E27FC236}">
                <a16:creationId xmlns:a16="http://schemas.microsoft.com/office/drawing/2014/main" id="{DD2CAB1C-DC65-48DE-9D07-140A47B5B9F7}"/>
              </a:ext>
            </a:extLst>
          </p:cNvPr>
          <p:cNvSpPr>
            <a:spLocks noGrp="1"/>
          </p:cNvSpPr>
          <p:nvPr>
            <p:ph type="body" sz="half" idx="2"/>
          </p:nvPr>
        </p:nvSpPr>
        <p:spPr>
          <a:xfrm>
            <a:off x="5069940" y="148281"/>
            <a:ext cx="6977898" cy="6664000"/>
          </a:xfrm>
        </p:spPr>
        <p:txBody>
          <a:bodyPr vert="horz" lIns="91440" tIns="45720" rIns="91440" bIns="45720" rtlCol="0">
            <a:normAutofit/>
          </a:bodyPr>
          <a:lstStyle/>
          <a:p>
            <a:pPr indent="-228600">
              <a:buFont typeface="Arial" panose="020B0604020202020204" pitchFamily="34" charset="0"/>
              <a:buChar char="•"/>
            </a:pPr>
            <a:r>
              <a:rPr lang="en-US" sz="2000" dirty="0"/>
              <a:t>05:30 – Cat ride to cache, pull explosives</a:t>
            </a:r>
          </a:p>
          <a:p>
            <a:pPr indent="-228600">
              <a:buFont typeface="Arial" panose="020B0604020202020204" pitchFamily="34" charset="0"/>
              <a:buChar char="•"/>
            </a:pPr>
            <a:r>
              <a:rPr lang="en-US" sz="2000" dirty="0"/>
              <a:t>06:00-06:30 – Build shots</a:t>
            </a:r>
          </a:p>
          <a:p>
            <a:pPr indent="-228600">
              <a:buFont typeface="Arial" panose="020B0604020202020204" pitchFamily="34" charset="0"/>
              <a:buChar char="•"/>
            </a:pPr>
            <a:r>
              <a:rPr lang="en-US" sz="2000" dirty="0"/>
              <a:t>06:00-06:30 – Patrollers arrive, allow plenty of time for poor canyon driving conditions, and plows.  It’s better to be late, then not make it.  Advise snow safety personnel via text or call if late.</a:t>
            </a:r>
          </a:p>
          <a:p>
            <a:pPr indent="-228600">
              <a:buFont typeface="Arial" panose="020B0604020202020204" pitchFamily="34" charset="0"/>
              <a:buChar char="•"/>
            </a:pPr>
            <a:r>
              <a:rPr lang="en-US" sz="2000" dirty="0"/>
              <a:t>6:30 AM – Morning meeting with boots on, discuss the weather and storm, weather for the day, along with anticipated avalanche problems for the day. </a:t>
            </a:r>
          </a:p>
          <a:p>
            <a:pPr indent="-228600">
              <a:buFont typeface="Arial" panose="020B0604020202020204" pitchFamily="34" charset="0"/>
              <a:buChar char="•"/>
            </a:pPr>
            <a:r>
              <a:rPr lang="en-US" sz="2000" dirty="0"/>
              <a:t>06:30-07:00 – Review mitigation teams and shot numbers.  Discuss plan with your team.  Checklist- shots, ignitors/</a:t>
            </a:r>
            <a:r>
              <a:rPr lang="en-US" sz="2000" dirty="0" err="1"/>
              <a:t>spitters</a:t>
            </a:r>
            <a:r>
              <a:rPr lang="en-US" sz="2000" dirty="0"/>
              <a:t>, crimpers, tape, radio, skins, beacon/shovel/probe, boo? mittens? coffee? snack?</a:t>
            </a:r>
          </a:p>
          <a:p>
            <a:pPr indent="-228600">
              <a:buFont typeface="Arial" panose="020B0604020202020204" pitchFamily="34" charset="0"/>
              <a:buChar char="•"/>
            </a:pPr>
            <a:r>
              <a:rPr lang="en-US" sz="2000" dirty="0"/>
              <a:t>06:50 – Fire </a:t>
            </a:r>
            <a:r>
              <a:rPr lang="en-US" sz="2000" dirty="0" err="1"/>
              <a:t>Gazex</a:t>
            </a:r>
            <a:r>
              <a:rPr lang="en-US" sz="2000" dirty="0"/>
              <a:t> and announce via radio, Tuck, Max, other</a:t>
            </a:r>
          </a:p>
          <a:p>
            <a:pPr indent="-228600">
              <a:buFont typeface="Arial" panose="020B0604020202020204" pitchFamily="34" charset="0"/>
              <a:buChar char="•"/>
            </a:pPr>
            <a:r>
              <a:rPr lang="en-US" sz="2000" dirty="0"/>
              <a:t>07:00 – Cat rides to Snake and Western top, from Alpine Rose.  Remember straps for cat!</a:t>
            </a:r>
          </a:p>
          <a:p>
            <a:pPr indent="-228600">
              <a:buFont typeface="Arial" panose="020B0604020202020204" pitchFamily="34" charset="0"/>
              <a:buChar char="•"/>
            </a:pPr>
            <a:r>
              <a:rPr lang="en-US" sz="2000" dirty="0"/>
              <a:t>07:00-07:15 – Crest and Milly spinning for mitigation teams</a:t>
            </a:r>
          </a:p>
          <a:p>
            <a:pPr indent="-228600">
              <a:buFont typeface="Arial" panose="020B0604020202020204" pitchFamily="34" charset="0"/>
              <a:buChar char="•"/>
            </a:pPr>
            <a:r>
              <a:rPr lang="en-US" sz="2000" dirty="0"/>
              <a:t>07:15 – 08:15ish – Mitigation teams out doing work.  Radio call when you start, make sure all personnel is clear.  Useful radio </a:t>
            </a:r>
            <a:r>
              <a:rPr lang="en-US" sz="2000" dirty="0" err="1"/>
              <a:t>obs</a:t>
            </a:r>
            <a:r>
              <a:rPr lang="en-US" sz="2000" dirty="0"/>
              <a:t>, clear comms, stay focused on getting your zone cleared. </a:t>
            </a:r>
          </a:p>
        </p:txBody>
      </p:sp>
      <p:sp>
        <p:nvSpPr>
          <p:cNvPr id="3" name="TextBox 2">
            <a:extLst>
              <a:ext uri="{FF2B5EF4-FFF2-40B4-BE49-F238E27FC236}">
                <a16:creationId xmlns:a16="http://schemas.microsoft.com/office/drawing/2014/main" id="{371A5EDC-F328-4AC4-814F-7C43B7ED958F}"/>
              </a:ext>
            </a:extLst>
          </p:cNvPr>
          <p:cNvSpPr txBox="1"/>
          <p:nvPr/>
        </p:nvSpPr>
        <p:spPr>
          <a:xfrm>
            <a:off x="1490870" y="365124"/>
            <a:ext cx="3429000" cy="369332"/>
          </a:xfrm>
          <a:prstGeom prst="rect">
            <a:avLst/>
          </a:prstGeom>
          <a:noFill/>
        </p:spPr>
        <p:txBody>
          <a:bodyPr wrap="square" rtlCol="0">
            <a:spAutoFit/>
          </a:bodyPr>
          <a:lstStyle/>
          <a:p>
            <a:r>
              <a:rPr lang="en-US" dirty="0">
                <a:solidFill>
                  <a:srgbClr val="FF0000"/>
                </a:solidFill>
              </a:rPr>
              <a:t>Air Blast going off in Backdoor</a:t>
            </a:r>
          </a:p>
        </p:txBody>
      </p:sp>
    </p:spTree>
    <p:extLst>
      <p:ext uri="{BB962C8B-B14F-4D97-AF65-F5344CB8AC3E}">
        <p14:creationId xmlns:p14="http://schemas.microsoft.com/office/powerpoint/2010/main" val="30363830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D56F-5882-4518-AFE4-AD525E3C5ADD}"/>
              </a:ext>
            </a:extLst>
          </p:cNvPr>
          <p:cNvSpPr>
            <a:spLocks noGrp="1"/>
          </p:cNvSpPr>
          <p:nvPr>
            <p:ph type="title"/>
          </p:nvPr>
        </p:nvSpPr>
        <p:spPr>
          <a:xfrm>
            <a:off x="838200" y="365125"/>
            <a:ext cx="6254496" cy="1828800"/>
          </a:xfrm>
        </p:spPr>
        <p:txBody>
          <a:bodyPr vert="horz" lIns="91440" tIns="45720" rIns="91440" bIns="45720" rtlCol="0" anchor="ctr">
            <a:normAutofit/>
          </a:bodyPr>
          <a:lstStyle/>
          <a:p>
            <a:endParaRPr lang="en-US" sz="4400"/>
          </a:p>
        </p:txBody>
      </p:sp>
      <p:sp>
        <p:nvSpPr>
          <p:cNvPr id="4" name="Text Placeholder 3">
            <a:extLst>
              <a:ext uri="{FF2B5EF4-FFF2-40B4-BE49-F238E27FC236}">
                <a16:creationId xmlns:a16="http://schemas.microsoft.com/office/drawing/2014/main" id="{8D8CDF65-9208-4AF2-A378-B0C06580622F}"/>
              </a:ext>
            </a:extLst>
          </p:cNvPr>
          <p:cNvSpPr>
            <a:spLocks noGrp="1"/>
          </p:cNvSpPr>
          <p:nvPr>
            <p:ph type="body" sz="half" idx="2"/>
          </p:nvPr>
        </p:nvSpPr>
        <p:spPr>
          <a:xfrm>
            <a:off x="333632" y="365125"/>
            <a:ext cx="7105136" cy="5998605"/>
          </a:xfrm>
        </p:spPr>
        <p:txBody>
          <a:bodyPr vert="horz" lIns="91440" tIns="45720" rIns="91440" bIns="45720" rtlCol="0">
            <a:noAutofit/>
          </a:bodyPr>
          <a:lstStyle/>
          <a:p>
            <a:pPr indent="-228600">
              <a:buFont typeface="Arial" panose="020B0604020202020204" pitchFamily="34" charset="0"/>
              <a:buChar char="•"/>
            </a:pPr>
            <a:r>
              <a:rPr lang="en-US" sz="1800" dirty="0"/>
              <a:t>08:15-08:30ish – Teams wrapping up, giving a ‘Down and Clear’ with results.  One Pioneer team to playground and snow stake, one Pioneer team to Milly to help clean up (check with Milly team regarding more shots?)</a:t>
            </a:r>
          </a:p>
          <a:p>
            <a:pPr indent="-228600">
              <a:buFont typeface="Arial" panose="020B0604020202020204" pitchFamily="34" charset="0"/>
              <a:buChar char="•"/>
            </a:pPr>
            <a:r>
              <a:rPr lang="en-US" sz="1800" dirty="0"/>
              <a:t>08:30ish – Drop off unused shots in make up room, go to assigned lift, unless told to go else where.</a:t>
            </a:r>
          </a:p>
          <a:p>
            <a:pPr indent="-228600">
              <a:buFont typeface="Arial" panose="020B0604020202020204" pitchFamily="34" charset="0"/>
              <a:buChar char="•"/>
            </a:pPr>
            <a:r>
              <a:rPr lang="en-US" sz="1800" dirty="0"/>
              <a:t>08:30 – 09:00 – GET THE HILL OPEN!</a:t>
            </a:r>
          </a:p>
          <a:p>
            <a:pPr indent="-228600">
              <a:buFont typeface="Arial" panose="020B0604020202020204" pitchFamily="34" charset="0"/>
              <a:buChar char="•"/>
            </a:pPr>
            <a:r>
              <a:rPr lang="en-US" sz="1800" dirty="0"/>
              <a:t>It is our job to get the hill open, before free skiing. </a:t>
            </a:r>
          </a:p>
          <a:p>
            <a:pPr indent="-228600">
              <a:buFont typeface="Arial" panose="020B0604020202020204" pitchFamily="34" charset="0"/>
              <a:buChar char="•"/>
            </a:pPr>
            <a:r>
              <a:rPr lang="en-US" sz="1800" dirty="0"/>
              <a:t>09:00 - 16:00 – Continuous monitoring of avalanche terrain and weather, mitigated via ski cutting and closing terrain, as necessary.</a:t>
            </a:r>
          </a:p>
          <a:p>
            <a:pPr indent="-228600">
              <a:buFont typeface="Arial" panose="020B0604020202020204" pitchFamily="34" charset="0"/>
              <a:buChar char="•"/>
            </a:pPr>
            <a:r>
              <a:rPr lang="en-US" sz="1800" dirty="0"/>
              <a:t> Avalanche mitigation work is a part of being a pro patroller.  It is usually a difficult working environment (cold, snowy, windy, poor visibility, etc.).  It is our job to manage stressful working environments with preparedness, mental toughness, teamwork, clear communication, and an ability to make, alter, and detach from plans as we see fit.  There is no ‘correct’ way to do mitigation work, but there are a lot of wrong ways.  </a:t>
            </a:r>
          </a:p>
          <a:p>
            <a:pPr indent="-228600">
              <a:buFont typeface="Arial" panose="020B0604020202020204" pitchFamily="34" charset="0"/>
              <a:buChar char="•"/>
            </a:pPr>
            <a:r>
              <a:rPr lang="en-US" sz="1800" dirty="0"/>
              <a:t>17:00 – Have shot sheet done before going home, it’s the responsibility of the route leader that it gets done.</a:t>
            </a:r>
          </a:p>
          <a:p>
            <a:pPr indent="-228600">
              <a:buFont typeface="Arial" panose="020B0604020202020204" pitchFamily="34" charset="0"/>
              <a:buChar char="•"/>
            </a:pPr>
            <a:r>
              <a:rPr lang="en-US" sz="1800" dirty="0"/>
              <a:t>17:00 – PM Weather Observations, rinse and repeat?</a:t>
            </a:r>
          </a:p>
        </p:txBody>
      </p:sp>
      <p:pic>
        <p:nvPicPr>
          <p:cNvPr id="6" name="Picture Placeholder 5" descr="A person riding skis down a snow covered slope&#10;&#10;Description automatically generated">
            <a:extLst>
              <a:ext uri="{FF2B5EF4-FFF2-40B4-BE49-F238E27FC236}">
                <a16:creationId xmlns:a16="http://schemas.microsoft.com/office/drawing/2014/main" id="{72BD6452-788F-4C6F-9541-59F7D736138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814" b="7043"/>
          <a:stretch/>
        </p:blipFill>
        <p:spPr>
          <a:xfrm>
            <a:off x="7701353" y="0"/>
            <a:ext cx="4639733" cy="6857990"/>
          </a:xfrm>
          <a:prstGeom prst="rect">
            <a:avLst/>
          </a:prstGeom>
        </p:spPr>
      </p:pic>
      <p:sp>
        <p:nvSpPr>
          <p:cNvPr id="3" name="TextBox 2">
            <a:extLst>
              <a:ext uri="{FF2B5EF4-FFF2-40B4-BE49-F238E27FC236}">
                <a16:creationId xmlns:a16="http://schemas.microsoft.com/office/drawing/2014/main" id="{5123AC9D-38D6-404B-9E81-E08E2A1E6991}"/>
              </a:ext>
            </a:extLst>
          </p:cNvPr>
          <p:cNvSpPr txBox="1"/>
          <p:nvPr/>
        </p:nvSpPr>
        <p:spPr>
          <a:xfrm>
            <a:off x="7772401" y="5227982"/>
            <a:ext cx="4419600" cy="646331"/>
          </a:xfrm>
          <a:prstGeom prst="rect">
            <a:avLst/>
          </a:prstGeom>
          <a:noFill/>
        </p:spPr>
        <p:txBody>
          <a:bodyPr wrap="square" rtlCol="0">
            <a:spAutoFit/>
          </a:bodyPr>
          <a:lstStyle/>
          <a:p>
            <a:r>
              <a:rPr lang="en-US" dirty="0"/>
              <a:t>Abby </a:t>
            </a:r>
            <a:r>
              <a:rPr lang="en-US" dirty="0" err="1"/>
              <a:t>Gahm</a:t>
            </a:r>
            <a:r>
              <a:rPr lang="en-US" dirty="0"/>
              <a:t> putting some English on it, above P-</a:t>
            </a:r>
            <a:r>
              <a:rPr lang="en-US" dirty="0" err="1"/>
              <a:t>Texs</a:t>
            </a:r>
            <a:endParaRPr lang="en-US" dirty="0"/>
          </a:p>
        </p:txBody>
      </p:sp>
    </p:spTree>
    <p:extLst>
      <p:ext uri="{BB962C8B-B14F-4D97-AF65-F5344CB8AC3E}">
        <p14:creationId xmlns:p14="http://schemas.microsoft.com/office/powerpoint/2010/main" val="381744116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415346F-4CF1-49C6-990B-A06CEC8AF738}"/>
              </a:ext>
            </a:extLst>
          </p:cNvPr>
          <p:cNvSpPr>
            <a:spLocks noGrp="1"/>
          </p:cNvSpPr>
          <p:nvPr>
            <p:ph type="title"/>
          </p:nvPr>
        </p:nvSpPr>
        <p:spPr>
          <a:xfrm>
            <a:off x="476255" y="288253"/>
            <a:ext cx="6357031" cy="689647"/>
          </a:xfrm>
        </p:spPr>
        <p:txBody>
          <a:bodyPr vert="horz" lIns="91440" tIns="45720" rIns="91440" bIns="45720" rtlCol="0" anchor="b">
            <a:normAutofit/>
          </a:bodyPr>
          <a:lstStyle/>
          <a:p>
            <a:r>
              <a:rPr lang="en-US" sz="3800" dirty="0">
                <a:solidFill>
                  <a:schemeClr val="bg1"/>
                </a:solidFill>
              </a:rPr>
              <a:t>Weekend Avalanche Mitigation</a:t>
            </a:r>
          </a:p>
        </p:txBody>
      </p:sp>
      <p:sp>
        <p:nvSpPr>
          <p:cNvPr id="4" name="Text Placeholder 3">
            <a:extLst>
              <a:ext uri="{FF2B5EF4-FFF2-40B4-BE49-F238E27FC236}">
                <a16:creationId xmlns:a16="http://schemas.microsoft.com/office/drawing/2014/main" id="{9E9CE8A2-C7D0-49ED-AD9B-225A107AAB2D}"/>
              </a:ext>
            </a:extLst>
          </p:cNvPr>
          <p:cNvSpPr>
            <a:spLocks noGrp="1"/>
          </p:cNvSpPr>
          <p:nvPr>
            <p:ph type="body" sz="half" idx="2"/>
          </p:nvPr>
        </p:nvSpPr>
        <p:spPr>
          <a:xfrm>
            <a:off x="729049" y="1235868"/>
            <a:ext cx="5880212" cy="4250532"/>
          </a:xfrm>
        </p:spPr>
        <p:txBody>
          <a:bodyPr vert="horz" lIns="91440" tIns="45720" rIns="91440" bIns="45720" rtlCol="0">
            <a:normAutofit/>
          </a:bodyPr>
          <a:lstStyle/>
          <a:p>
            <a:pPr indent="-228600">
              <a:buFont typeface="Arial" panose="020B0604020202020204" pitchFamily="34" charset="0"/>
              <a:buChar char="•"/>
            </a:pPr>
            <a:r>
              <a:rPr lang="en-US" sz="1800" dirty="0">
                <a:solidFill>
                  <a:schemeClr val="bg1"/>
                </a:solidFill>
              </a:rPr>
              <a:t>The morning looks the exact same as a weekday.  Feel free to take a little more time on route, as we have the weekend crew of volunteer patrollers heading out to get the hill open.</a:t>
            </a:r>
          </a:p>
          <a:p>
            <a:pPr indent="-228600">
              <a:buFont typeface="Arial" panose="020B0604020202020204" pitchFamily="34" charset="0"/>
              <a:buChar char="•"/>
            </a:pPr>
            <a:r>
              <a:rPr lang="en-US" sz="1800" dirty="0">
                <a:solidFill>
                  <a:schemeClr val="bg1"/>
                </a:solidFill>
              </a:rPr>
              <a:t>When you finish your route, check in with patrol on the lift you’ve been doing mitigation work on, and see how you can help.  And/or check with Milly patrol on route, to see if they could use more help with clean up.</a:t>
            </a:r>
          </a:p>
          <a:p>
            <a:pPr indent="-228600">
              <a:buFont typeface="Arial" panose="020B0604020202020204" pitchFamily="34" charset="0"/>
              <a:buChar char="•"/>
            </a:pPr>
            <a:r>
              <a:rPr lang="en-US" sz="1800" dirty="0">
                <a:solidFill>
                  <a:schemeClr val="bg1"/>
                </a:solidFill>
              </a:rPr>
              <a:t>Ski the lift you’ve done mitigation work on; if Snake and/or Western aren’t spinning, go to Crest.</a:t>
            </a:r>
          </a:p>
          <a:p>
            <a:pPr indent="-228600">
              <a:buFont typeface="Arial" panose="020B0604020202020204" pitchFamily="34" charset="0"/>
              <a:buChar char="•"/>
            </a:pPr>
            <a:r>
              <a:rPr lang="en-US" sz="1800" dirty="0">
                <a:solidFill>
                  <a:schemeClr val="bg1"/>
                </a:solidFill>
              </a:rPr>
              <a:t>Do not go to Milly and crush the bowl!!!</a:t>
            </a:r>
          </a:p>
          <a:p>
            <a:pPr indent="-228600">
              <a:buFont typeface="Arial" panose="020B0604020202020204" pitchFamily="34" charset="0"/>
              <a:buChar char="•"/>
            </a:pPr>
            <a:r>
              <a:rPr lang="en-US" sz="1800" dirty="0">
                <a:solidFill>
                  <a:schemeClr val="bg1"/>
                </a:solidFill>
              </a:rPr>
              <a:t>Clock out by 10:00</a:t>
            </a:r>
          </a:p>
          <a:p>
            <a:pPr indent="-228600">
              <a:buFont typeface="Arial" panose="020B0604020202020204" pitchFamily="34" charset="0"/>
              <a:buChar char="•"/>
            </a:pPr>
            <a:r>
              <a:rPr lang="en-US" sz="1800" dirty="0">
                <a:solidFill>
                  <a:schemeClr val="bg1"/>
                </a:solidFill>
              </a:rPr>
              <a:t>GET SHOT SHEET/MITIGATION LOG DONE BEFORE GOING HOME, IT’S THE RESPONSIBILITY OF THE ROUTE LEADER THAT IT GETS DONE!</a:t>
            </a:r>
          </a:p>
        </p:txBody>
      </p:sp>
      <p:pic>
        <p:nvPicPr>
          <p:cNvPr id="6" name="Content Placeholder 5" descr="A dog looking at the camera&#10;&#10;Description automatically generated">
            <a:extLst>
              <a:ext uri="{FF2B5EF4-FFF2-40B4-BE49-F238E27FC236}">
                <a16:creationId xmlns:a16="http://schemas.microsoft.com/office/drawing/2014/main" id="{C9544523-D9A2-4373-91AE-76B87A268F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884" r="2" b="29228"/>
          <a:stretch/>
        </p:blipFill>
        <p:spPr>
          <a:xfrm>
            <a:off x="6735467" y="977900"/>
            <a:ext cx="5037433" cy="4826000"/>
          </a:xfrm>
          <a:prstGeom prst="rect">
            <a:avLst/>
          </a:prstGeom>
        </p:spPr>
      </p:pic>
      <p:sp>
        <p:nvSpPr>
          <p:cNvPr id="22" name="Rectangle 2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497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944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Brighton Snow Safety Avalanche Mitigation Mornings, an Operational Timeline</vt:lpstr>
      <vt:lpstr>All storms/seasons are different, and as such we have a dynamic approach, the following is a traditional “all hands-on deck” approach for a full avalanche mitigation morning.  Knowing we may, or do, have mitigation work the following morning, resort personnel (cat crew, lift maintenance, mountain operations) are informed the day before.  Additionally on-going planning, discussion, and strategy is taking place between myself, Max, Todd, Jr., and other resort personnel.</vt:lpstr>
      <vt:lpstr>The following is the traditional approach to mitigation mornings.  This season, anticipate some changes, so we can try and stay as safe as possible.  Flexibility in this regard, will be greatly appreciated.</vt:lpstr>
      <vt:lpstr>3 AM wake up, get text from cat crew with their observations from the night - wind, snowfall rates, etc.,  12-hour, 24-hour, and snow stake totals from mid mountain study plot, ex. 11”, 19”, 27”.  </vt:lpstr>
      <vt:lpstr>PowerPoint Presentation</vt:lpstr>
      <vt:lpstr>PowerPoint Presentation</vt:lpstr>
      <vt:lpstr>Weekend Avalanche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Brighton Snow Safety Avalanche Mitigation Mornings, an operational timeline</dc:title>
  <dc:creator>Tucker, Peter</dc:creator>
  <cp:lastModifiedBy>Tucker, Peter</cp:lastModifiedBy>
  <cp:revision>10</cp:revision>
  <dcterms:created xsi:type="dcterms:W3CDTF">2020-09-29T21:49:40Z</dcterms:created>
  <dcterms:modified xsi:type="dcterms:W3CDTF">2020-09-30T21:15:38Z</dcterms:modified>
</cp:coreProperties>
</file>