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6"/>
  </p:notesMasterIdLst>
  <p:sldIdLst>
    <p:sldId id="256" r:id="rId2"/>
    <p:sldId id="258" r:id="rId3"/>
    <p:sldId id="259" r:id="rId4"/>
    <p:sldId id="261" r:id="rId5"/>
    <p:sldId id="257" r:id="rId6"/>
    <p:sldId id="262" r:id="rId7"/>
    <p:sldId id="271" r:id="rId8"/>
    <p:sldId id="266" r:id="rId9"/>
    <p:sldId id="265" r:id="rId10"/>
    <p:sldId id="267" r:id="rId11"/>
    <p:sldId id="268" r:id="rId12"/>
    <p:sldId id="269" r:id="rId13"/>
    <p:sldId id="270"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879"/>
    <p:restoredTop sz="86398"/>
  </p:normalViewPr>
  <p:slideViewPr>
    <p:cSldViewPr snapToGrid="0" snapToObjects="1">
      <p:cViewPr varScale="1">
        <p:scale>
          <a:sx n="104" d="100"/>
          <a:sy n="104" d="100"/>
        </p:scale>
        <p:origin x="216" y="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D1CDB-1C39-2348-8202-1A9B33D5A064}" type="datetimeFigureOut">
              <a:rPr lang="en-US" smtClean="0"/>
              <a:t>9/27/20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5C649-817F-8242-9B07-0515C21A1D99}" type="slidenum">
              <a:rPr lang="en-US" smtClean="0"/>
              <a:t>‹#›</a:t>
            </a:fld>
            <a:endParaRPr lang="en-US"/>
          </a:p>
        </p:txBody>
      </p:sp>
    </p:spTree>
    <p:extLst>
      <p:ext uri="{BB962C8B-B14F-4D97-AF65-F5344CB8AC3E}">
        <p14:creationId xmlns:p14="http://schemas.microsoft.com/office/powerpoint/2010/main" val="243067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9/27/20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dvances.sciencemag.org/content/early/2020/08/07/sciadv.abd308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Brighton Ski Patrol Refresher ‘20</a:t>
            </a:r>
          </a:p>
        </p:txBody>
      </p:sp>
      <p:sp>
        <p:nvSpPr>
          <p:cNvPr id="4" name="TextBox 3"/>
          <p:cNvSpPr txBox="1"/>
          <p:nvPr/>
        </p:nvSpPr>
        <p:spPr>
          <a:xfrm>
            <a:off x="301761" y="2577844"/>
            <a:ext cx="8499613" cy="3139321"/>
          </a:xfrm>
          <a:prstGeom prst="rect">
            <a:avLst/>
          </a:prstGeom>
          <a:noFill/>
        </p:spPr>
        <p:txBody>
          <a:bodyPr wrap="square" rtlCol="0">
            <a:spAutoFit/>
          </a:bodyPr>
          <a:lstStyle/>
          <a:p>
            <a:pPr algn="ctr"/>
            <a:r>
              <a:rPr lang="en-US" sz="6600" dirty="0"/>
              <a:t>Personal Protective Equipment </a:t>
            </a:r>
          </a:p>
          <a:p>
            <a:pPr algn="ctr"/>
            <a:r>
              <a:rPr lang="en-US" sz="6600" dirty="0"/>
              <a:t>(PPE)</a:t>
            </a:r>
          </a:p>
        </p:txBody>
      </p:sp>
    </p:spTree>
    <p:extLst>
      <p:ext uri="{BB962C8B-B14F-4D97-AF65-F5344CB8AC3E}">
        <p14:creationId xmlns:p14="http://schemas.microsoft.com/office/powerpoint/2010/main" val="192925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 95</a:t>
            </a:r>
          </a:p>
        </p:txBody>
      </p:sp>
      <p:sp>
        <p:nvSpPr>
          <p:cNvPr id="3" name="Content Placeholder 2"/>
          <p:cNvSpPr>
            <a:spLocks noGrp="1"/>
          </p:cNvSpPr>
          <p:nvPr>
            <p:ph idx="1"/>
          </p:nvPr>
        </p:nvSpPr>
        <p:spPr>
          <a:xfrm>
            <a:off x="284163" y="2133600"/>
            <a:ext cx="8574087" cy="4403124"/>
          </a:xfrm>
        </p:spPr>
        <p:txBody>
          <a:bodyPr>
            <a:normAutofit fontScale="85000" lnSpcReduction="20000"/>
          </a:bodyPr>
          <a:lstStyle/>
          <a:p>
            <a:r>
              <a:rPr lang="en-US" dirty="0"/>
              <a:t>Use for:</a:t>
            </a:r>
          </a:p>
          <a:p>
            <a:pPr lvl="1"/>
            <a:r>
              <a:rPr lang="en-US" dirty="0"/>
              <a:t>Performing CPR</a:t>
            </a:r>
          </a:p>
          <a:p>
            <a:pPr lvl="1"/>
            <a:r>
              <a:rPr lang="en-US" dirty="0"/>
              <a:t>Treating confirmed or suspected COVID persons</a:t>
            </a:r>
          </a:p>
          <a:p>
            <a:pPr lvl="1"/>
            <a:r>
              <a:rPr lang="en-US" dirty="0"/>
              <a:t>Treating unmasked patients</a:t>
            </a:r>
          </a:p>
          <a:p>
            <a:pPr lvl="1"/>
            <a:r>
              <a:rPr lang="en-US" dirty="0"/>
              <a:t>Anytime the Patroller deems necessary</a:t>
            </a:r>
          </a:p>
          <a:p>
            <a:pPr lvl="1"/>
            <a:r>
              <a:rPr lang="en-US" dirty="0"/>
              <a:t>Anytime there are particulates airborne</a:t>
            </a:r>
          </a:p>
          <a:p>
            <a:r>
              <a:rPr lang="en-US" dirty="0"/>
              <a:t>Will be located in trauma packs and First Aid room, and will be issued to each Patroller</a:t>
            </a:r>
          </a:p>
          <a:p>
            <a:r>
              <a:rPr lang="en-US" dirty="0"/>
              <a:t>Fit</a:t>
            </a:r>
          </a:p>
          <a:p>
            <a:pPr lvl="1"/>
            <a:r>
              <a:rPr lang="en-US" dirty="0"/>
              <a:t>Over nose and under chin</a:t>
            </a:r>
          </a:p>
          <a:p>
            <a:pPr lvl="1"/>
            <a:r>
              <a:rPr lang="en-US" dirty="0"/>
              <a:t>Should be snug around entire perimeter</a:t>
            </a:r>
          </a:p>
          <a:p>
            <a:r>
              <a:rPr lang="en-US" dirty="0"/>
              <a:t>Discard if soiled/damaged</a:t>
            </a:r>
          </a:p>
        </p:txBody>
      </p:sp>
    </p:spTree>
    <p:extLst>
      <p:ext uri="{BB962C8B-B14F-4D97-AF65-F5344CB8AC3E}">
        <p14:creationId xmlns:p14="http://schemas.microsoft.com/office/powerpoint/2010/main" val="160765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Surgical Mask</a:t>
            </a:r>
          </a:p>
        </p:txBody>
      </p:sp>
      <p:sp>
        <p:nvSpPr>
          <p:cNvPr id="3" name="Content Placeholder 2"/>
          <p:cNvSpPr>
            <a:spLocks noGrp="1"/>
          </p:cNvSpPr>
          <p:nvPr>
            <p:ph idx="1"/>
          </p:nvPr>
        </p:nvSpPr>
        <p:spPr>
          <a:xfrm>
            <a:off x="284163" y="2133600"/>
            <a:ext cx="8574087" cy="4473060"/>
          </a:xfrm>
        </p:spPr>
        <p:txBody>
          <a:bodyPr>
            <a:normAutofit lnSpcReduction="10000"/>
          </a:bodyPr>
          <a:lstStyle/>
          <a:p>
            <a:r>
              <a:rPr lang="en-US" dirty="0"/>
              <a:t>Use for:</a:t>
            </a:r>
          </a:p>
          <a:p>
            <a:pPr lvl="1"/>
            <a:r>
              <a:rPr lang="en-US" dirty="0"/>
              <a:t>Any patient contact</a:t>
            </a:r>
          </a:p>
          <a:p>
            <a:pPr lvl="1"/>
            <a:r>
              <a:rPr lang="en-US" dirty="0"/>
              <a:t>When in a patient care area</a:t>
            </a:r>
          </a:p>
          <a:p>
            <a:r>
              <a:rPr lang="en-US" dirty="0"/>
              <a:t>Use in conjunction with eye protection</a:t>
            </a:r>
          </a:p>
          <a:p>
            <a:r>
              <a:rPr lang="en-US" dirty="0"/>
              <a:t>Keep three to four masks in your pack/jacket at all times</a:t>
            </a:r>
          </a:p>
          <a:p>
            <a:r>
              <a:rPr lang="en-US" dirty="0"/>
              <a:t>Unused masks must be stored in a plastic bag to protect from elements</a:t>
            </a:r>
          </a:p>
          <a:p>
            <a:r>
              <a:rPr lang="en-US" dirty="0"/>
              <a:t>Keep masks flat to avoid damage</a:t>
            </a:r>
          </a:p>
          <a:p>
            <a:r>
              <a:rPr lang="en-US" dirty="0"/>
              <a:t>Discard if soiled/damaged</a:t>
            </a:r>
          </a:p>
        </p:txBody>
      </p:sp>
    </p:spTree>
    <p:extLst>
      <p:ext uri="{BB962C8B-B14F-4D97-AF65-F5344CB8AC3E}">
        <p14:creationId xmlns:p14="http://schemas.microsoft.com/office/powerpoint/2010/main" val="331525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630382"/>
            <a:ext cx="8574087" cy="967840"/>
          </a:xfrm>
        </p:spPr>
        <p:txBody>
          <a:bodyPr/>
          <a:lstStyle/>
          <a:p>
            <a:pPr algn="l"/>
            <a:r>
              <a:rPr lang="en-US" dirty="0"/>
              <a:t>Cloth Mask</a:t>
            </a:r>
          </a:p>
        </p:txBody>
      </p:sp>
      <p:sp>
        <p:nvSpPr>
          <p:cNvPr id="3" name="Content Placeholder 2"/>
          <p:cNvSpPr>
            <a:spLocks noGrp="1"/>
          </p:cNvSpPr>
          <p:nvPr>
            <p:ph idx="1"/>
          </p:nvPr>
        </p:nvSpPr>
        <p:spPr>
          <a:xfrm>
            <a:off x="284163" y="2133600"/>
            <a:ext cx="8574087" cy="3992563"/>
          </a:xfrm>
        </p:spPr>
        <p:txBody>
          <a:bodyPr/>
          <a:lstStyle/>
          <a:p>
            <a:r>
              <a:rPr lang="en-US" dirty="0"/>
              <a:t>Use for:</a:t>
            </a:r>
          </a:p>
          <a:p>
            <a:pPr lvl="1"/>
            <a:r>
              <a:rPr lang="en-US" dirty="0"/>
              <a:t>Non patient care areas (e.g. base area, top shack, locker room)</a:t>
            </a:r>
          </a:p>
          <a:p>
            <a:pPr lvl="1"/>
            <a:r>
              <a:rPr lang="en-US" dirty="0"/>
              <a:t>Can be worn over surgical mask or N95</a:t>
            </a:r>
          </a:p>
          <a:p>
            <a:pPr lvl="2"/>
            <a:r>
              <a:rPr lang="en-US" dirty="0"/>
              <a:t>Anytime, as an added protection</a:t>
            </a:r>
          </a:p>
          <a:p>
            <a:pPr lvl="2"/>
            <a:r>
              <a:rPr lang="en-US" dirty="0"/>
              <a:t>Can preserve mask integrity by limiting exposure to the elements </a:t>
            </a:r>
            <a:r>
              <a:rPr lang="mr-IN" dirty="0"/>
              <a:t>–</a:t>
            </a:r>
            <a:r>
              <a:rPr lang="en-US" dirty="0"/>
              <a:t> filtration efficacy is decreased with wet masks versus dry masks</a:t>
            </a:r>
          </a:p>
        </p:txBody>
      </p:sp>
    </p:spTree>
    <p:extLst>
      <p:ext uri="{BB962C8B-B14F-4D97-AF65-F5344CB8AC3E}">
        <p14:creationId xmlns:p14="http://schemas.microsoft.com/office/powerpoint/2010/main" val="373752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Duke University Mask Study</a:t>
            </a:r>
          </a:p>
        </p:txBody>
      </p:sp>
      <p:sp>
        <p:nvSpPr>
          <p:cNvPr id="3" name="Content Placeholder 2"/>
          <p:cNvSpPr>
            <a:spLocks noGrp="1"/>
          </p:cNvSpPr>
          <p:nvPr>
            <p:ph idx="1"/>
          </p:nvPr>
        </p:nvSpPr>
        <p:spPr>
          <a:xfrm>
            <a:off x="284163" y="2133600"/>
            <a:ext cx="8574087" cy="4503296"/>
          </a:xfrm>
        </p:spPr>
        <p:txBody>
          <a:bodyPr>
            <a:normAutofit/>
          </a:bodyPr>
          <a:lstStyle/>
          <a:p>
            <a:r>
              <a:rPr lang="en-US" dirty="0"/>
              <a:t>Published 8.7.2020</a:t>
            </a:r>
          </a:p>
          <a:p>
            <a:pPr lvl="1"/>
            <a:r>
              <a:rPr lang="en-US" dirty="0"/>
              <a:t>Out of 14 different masks, fleece neck gaiters came in last place for effectiveness</a:t>
            </a:r>
          </a:p>
          <a:p>
            <a:pPr lvl="1"/>
            <a:r>
              <a:rPr lang="en-US" dirty="0"/>
              <a:t>The study suggests that fleece neck gaiters may be worse than wearing no mask at all as droplets are broken into smaller particles and can more easily be carried through the air</a:t>
            </a:r>
          </a:p>
          <a:p>
            <a:pPr lvl="1"/>
            <a:r>
              <a:rPr lang="en-US" dirty="0"/>
              <a:t>Double layer cloth masks were among the most effective at preventing particle spread</a:t>
            </a:r>
          </a:p>
          <a:p>
            <a:pPr lvl="1"/>
            <a:r>
              <a:rPr lang="en-US" dirty="0"/>
              <a:t>Link to publication:</a:t>
            </a:r>
          </a:p>
          <a:p>
            <a:pPr lvl="2"/>
            <a:r>
              <a:rPr lang="en-US" dirty="0">
                <a:hlinkClick r:id="rId2"/>
              </a:rPr>
              <a:t>https://advances.sciencemag.org/content/early/2020/08/07/sciadv.abd3083</a:t>
            </a:r>
            <a:endParaRPr lang="en-US" dirty="0"/>
          </a:p>
        </p:txBody>
      </p:sp>
    </p:spTree>
    <p:extLst>
      <p:ext uri="{BB962C8B-B14F-4D97-AF65-F5344CB8AC3E}">
        <p14:creationId xmlns:p14="http://schemas.microsoft.com/office/powerpoint/2010/main" val="308190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Mask Up!</a:t>
            </a:r>
          </a:p>
        </p:txBody>
      </p:sp>
      <p:pic>
        <p:nvPicPr>
          <p:cNvPr id="4" name="Content Placeholder 3"/>
          <p:cNvPicPr>
            <a:picLocks noGrp="1" noChangeAspect="1"/>
          </p:cNvPicPr>
          <p:nvPr>
            <p:ph idx="1"/>
          </p:nvPr>
        </p:nvPicPr>
        <p:blipFill>
          <a:blip r:embed="rId2"/>
          <a:srcRect l="113" r="113"/>
          <a:stretch>
            <a:fillRect/>
          </a:stretch>
        </p:blipFill>
        <p:spPr>
          <a:xfrm>
            <a:off x="0" y="1906829"/>
            <a:ext cx="8858251" cy="4997653"/>
          </a:xfrm>
        </p:spPr>
      </p:pic>
    </p:spTree>
    <p:extLst>
      <p:ext uri="{BB962C8B-B14F-4D97-AF65-F5344CB8AC3E}">
        <p14:creationId xmlns:p14="http://schemas.microsoft.com/office/powerpoint/2010/main" val="352761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Donning</a:t>
            </a:r>
          </a:p>
        </p:txBody>
      </p:sp>
      <p:pic>
        <p:nvPicPr>
          <p:cNvPr id="4" name="Picture 3"/>
          <p:cNvPicPr>
            <a:picLocks noChangeAspect="1"/>
          </p:cNvPicPr>
          <p:nvPr/>
        </p:nvPicPr>
        <p:blipFill>
          <a:blip r:embed="rId2"/>
          <a:stretch>
            <a:fillRect/>
          </a:stretch>
        </p:blipFill>
        <p:spPr>
          <a:xfrm>
            <a:off x="2647823" y="1901085"/>
            <a:ext cx="3475399" cy="4667689"/>
          </a:xfrm>
          <a:prstGeom prst="rect">
            <a:avLst/>
          </a:prstGeom>
        </p:spPr>
      </p:pic>
    </p:spTree>
    <p:extLst>
      <p:ext uri="{BB962C8B-B14F-4D97-AF65-F5344CB8AC3E}">
        <p14:creationId xmlns:p14="http://schemas.microsoft.com/office/powerpoint/2010/main" val="157331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Donning</a:t>
            </a:r>
          </a:p>
        </p:txBody>
      </p:sp>
      <p:sp>
        <p:nvSpPr>
          <p:cNvPr id="3" name="Content Placeholder 2"/>
          <p:cNvSpPr>
            <a:spLocks noGrp="1"/>
          </p:cNvSpPr>
          <p:nvPr>
            <p:ph idx="1"/>
          </p:nvPr>
        </p:nvSpPr>
        <p:spPr>
          <a:xfrm>
            <a:off x="284163" y="1997538"/>
            <a:ext cx="8574088" cy="4724400"/>
          </a:xfrm>
        </p:spPr>
        <p:txBody>
          <a:bodyPr>
            <a:normAutofit fontScale="92500" lnSpcReduction="20000"/>
          </a:bodyPr>
          <a:lstStyle/>
          <a:p>
            <a:r>
              <a:rPr lang="en-US" dirty="0"/>
              <a:t>Identify and gather proper PPE</a:t>
            </a:r>
          </a:p>
          <a:p>
            <a:r>
              <a:rPr lang="en-US" dirty="0"/>
              <a:t>Perform hand hygiene</a:t>
            </a:r>
          </a:p>
          <a:p>
            <a:r>
              <a:rPr lang="en-US" dirty="0"/>
              <a:t>Put on isolation gown (if indicated) and tie all ties</a:t>
            </a:r>
          </a:p>
          <a:p>
            <a:r>
              <a:rPr lang="en-US" dirty="0"/>
              <a:t>Put on mask</a:t>
            </a:r>
          </a:p>
          <a:p>
            <a:pPr lvl="1"/>
            <a:r>
              <a:rPr lang="en-US" dirty="0"/>
              <a:t>If mask has a nosepiece, fit to nose with both hands; do not pinch</a:t>
            </a:r>
          </a:p>
          <a:p>
            <a:pPr lvl="1"/>
            <a:r>
              <a:rPr lang="en-US" dirty="0"/>
              <a:t>Extend mask under chin (both nose and mouth should be protected)</a:t>
            </a:r>
          </a:p>
          <a:p>
            <a:r>
              <a:rPr lang="en-US" dirty="0"/>
              <a:t>Put on eye protection</a:t>
            </a:r>
          </a:p>
          <a:p>
            <a:r>
              <a:rPr lang="en-US" dirty="0"/>
              <a:t>Put on gloves</a:t>
            </a:r>
          </a:p>
          <a:p>
            <a:pPr lvl="1"/>
            <a:r>
              <a:rPr lang="en-US" dirty="0"/>
              <a:t>Gloves should cover the cuff of gown, if gown is used</a:t>
            </a:r>
          </a:p>
          <a:p>
            <a:r>
              <a:rPr lang="en-US" dirty="0"/>
              <a:t>Enter patient care area</a:t>
            </a:r>
          </a:p>
        </p:txBody>
      </p:sp>
    </p:spTree>
    <p:extLst>
      <p:ext uri="{BB962C8B-B14F-4D97-AF65-F5344CB8AC3E}">
        <p14:creationId xmlns:p14="http://schemas.microsoft.com/office/powerpoint/2010/main" val="257488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Saving Masks</a:t>
            </a:r>
          </a:p>
        </p:txBody>
      </p:sp>
      <p:sp>
        <p:nvSpPr>
          <p:cNvPr id="3" name="Content Placeholder 2"/>
          <p:cNvSpPr>
            <a:spLocks noGrp="1"/>
          </p:cNvSpPr>
          <p:nvPr>
            <p:ph idx="1"/>
          </p:nvPr>
        </p:nvSpPr>
        <p:spPr>
          <a:xfrm>
            <a:off x="284163" y="2133600"/>
            <a:ext cx="8574087" cy="3992563"/>
          </a:xfrm>
        </p:spPr>
        <p:txBody>
          <a:bodyPr/>
          <a:lstStyle/>
          <a:p>
            <a:r>
              <a:rPr lang="en-US" dirty="0"/>
              <a:t>In the event that we reuse masks, be sure to have a clean dry bag to place your used mask in</a:t>
            </a:r>
          </a:p>
          <a:p>
            <a:r>
              <a:rPr lang="en-US" dirty="0"/>
              <a:t>Be sure to label your bag with your name</a:t>
            </a:r>
          </a:p>
          <a:p>
            <a:r>
              <a:rPr lang="en-US" dirty="0"/>
              <a:t>Also label the “front” and “back” to coincide with what direction you place your mask in the bag</a:t>
            </a:r>
          </a:p>
          <a:p>
            <a:r>
              <a:rPr lang="en-US" dirty="0"/>
              <a:t>Place in and remove from bag by ear loops only, performing hand hygiene before and after touching mask</a:t>
            </a:r>
          </a:p>
        </p:txBody>
      </p:sp>
    </p:spTree>
    <p:extLst>
      <p:ext uri="{BB962C8B-B14F-4D97-AF65-F5344CB8AC3E}">
        <p14:creationId xmlns:p14="http://schemas.microsoft.com/office/powerpoint/2010/main" val="215103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Doffing</a:t>
            </a:r>
          </a:p>
        </p:txBody>
      </p:sp>
      <p:pic>
        <p:nvPicPr>
          <p:cNvPr id="4" name="Picture 3"/>
          <p:cNvPicPr>
            <a:picLocks noChangeAspect="1"/>
          </p:cNvPicPr>
          <p:nvPr/>
        </p:nvPicPr>
        <p:blipFill>
          <a:blip r:embed="rId2"/>
          <a:stretch>
            <a:fillRect/>
          </a:stretch>
        </p:blipFill>
        <p:spPr>
          <a:xfrm>
            <a:off x="1231040" y="2489199"/>
            <a:ext cx="6677678" cy="3408398"/>
          </a:xfrm>
          <a:prstGeom prst="rect">
            <a:avLst/>
          </a:prstGeom>
        </p:spPr>
      </p:pic>
    </p:spTree>
    <p:extLst>
      <p:ext uri="{BB962C8B-B14F-4D97-AF65-F5344CB8AC3E}">
        <p14:creationId xmlns:p14="http://schemas.microsoft.com/office/powerpoint/2010/main" val="10861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Doffing</a:t>
            </a:r>
          </a:p>
        </p:txBody>
      </p:sp>
      <p:sp>
        <p:nvSpPr>
          <p:cNvPr id="3" name="Content Placeholder 2"/>
          <p:cNvSpPr>
            <a:spLocks noGrp="1"/>
          </p:cNvSpPr>
          <p:nvPr>
            <p:ph idx="1"/>
          </p:nvPr>
        </p:nvSpPr>
        <p:spPr>
          <a:xfrm>
            <a:off x="284163" y="2133600"/>
            <a:ext cx="8574087" cy="4724400"/>
          </a:xfrm>
        </p:spPr>
        <p:txBody>
          <a:bodyPr>
            <a:normAutofit/>
          </a:bodyPr>
          <a:lstStyle/>
          <a:p>
            <a:r>
              <a:rPr lang="en-US" dirty="0"/>
              <a:t>Remove gloves</a:t>
            </a:r>
          </a:p>
          <a:p>
            <a:r>
              <a:rPr lang="en-US" dirty="0"/>
              <a:t>Remove gown</a:t>
            </a:r>
          </a:p>
          <a:p>
            <a:r>
              <a:rPr lang="en-US" dirty="0"/>
              <a:t>Exit patient care area</a:t>
            </a:r>
          </a:p>
          <a:p>
            <a:r>
              <a:rPr lang="en-US" dirty="0"/>
              <a:t>Perform hand hygiene</a:t>
            </a:r>
          </a:p>
          <a:p>
            <a:r>
              <a:rPr lang="en-US" dirty="0"/>
              <a:t>Remove eye protection</a:t>
            </a:r>
          </a:p>
          <a:p>
            <a:r>
              <a:rPr lang="en-US" dirty="0"/>
              <a:t>Remove mask</a:t>
            </a:r>
          </a:p>
          <a:p>
            <a:r>
              <a:rPr lang="en-US" dirty="0"/>
              <a:t>Perform hand hygiene</a:t>
            </a:r>
          </a:p>
        </p:txBody>
      </p:sp>
    </p:spTree>
    <p:extLst>
      <p:ext uri="{BB962C8B-B14F-4D97-AF65-F5344CB8AC3E}">
        <p14:creationId xmlns:p14="http://schemas.microsoft.com/office/powerpoint/2010/main" val="22444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Eye Protection</a:t>
            </a:r>
          </a:p>
        </p:txBody>
      </p:sp>
      <p:sp>
        <p:nvSpPr>
          <p:cNvPr id="3" name="Content Placeholder 2"/>
          <p:cNvSpPr>
            <a:spLocks noGrp="1"/>
          </p:cNvSpPr>
          <p:nvPr>
            <p:ph idx="1"/>
          </p:nvPr>
        </p:nvSpPr>
        <p:spPr>
          <a:xfrm>
            <a:off x="284163" y="2133600"/>
            <a:ext cx="8574087" cy="3992563"/>
          </a:xfrm>
        </p:spPr>
        <p:txBody>
          <a:bodyPr/>
          <a:lstStyle/>
          <a:p>
            <a:r>
              <a:rPr lang="en-US" dirty="0"/>
              <a:t>Use in patient care environment</a:t>
            </a:r>
          </a:p>
          <a:p>
            <a:r>
              <a:rPr lang="en-US" dirty="0"/>
              <a:t>Should not interfere with mask fit or seal</a:t>
            </a:r>
          </a:p>
          <a:p>
            <a:r>
              <a:rPr lang="en-US" dirty="0"/>
              <a:t>Don/doff by touching sides; do not touch front of eye protection</a:t>
            </a:r>
          </a:p>
          <a:p>
            <a:r>
              <a:rPr lang="en-US" dirty="0"/>
              <a:t>Proper eye protection should wrap around the front and sides of your eyes</a:t>
            </a:r>
          </a:p>
          <a:p>
            <a:r>
              <a:rPr lang="en-US" dirty="0"/>
              <a:t>Disinfect eye protection between uses and when soiled</a:t>
            </a:r>
          </a:p>
        </p:txBody>
      </p:sp>
    </p:spTree>
    <p:extLst>
      <p:ext uri="{BB962C8B-B14F-4D97-AF65-F5344CB8AC3E}">
        <p14:creationId xmlns:p14="http://schemas.microsoft.com/office/powerpoint/2010/main" val="388656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Masks</a:t>
            </a:r>
          </a:p>
        </p:txBody>
      </p:sp>
      <p:pic>
        <p:nvPicPr>
          <p:cNvPr id="4" name="Picture 3"/>
          <p:cNvPicPr>
            <a:picLocks noChangeAspect="1"/>
          </p:cNvPicPr>
          <p:nvPr/>
        </p:nvPicPr>
        <p:blipFill>
          <a:blip r:embed="rId2"/>
          <a:stretch>
            <a:fillRect/>
          </a:stretch>
        </p:blipFill>
        <p:spPr>
          <a:xfrm>
            <a:off x="284163" y="2599974"/>
            <a:ext cx="2374532" cy="3056792"/>
          </a:xfrm>
          <a:prstGeom prst="rect">
            <a:avLst/>
          </a:prstGeom>
        </p:spPr>
      </p:pic>
      <p:pic>
        <p:nvPicPr>
          <p:cNvPr id="5" name="Picture 4"/>
          <p:cNvPicPr>
            <a:picLocks noChangeAspect="1"/>
          </p:cNvPicPr>
          <p:nvPr/>
        </p:nvPicPr>
        <p:blipFill>
          <a:blip r:embed="rId3"/>
          <a:stretch>
            <a:fillRect/>
          </a:stretch>
        </p:blipFill>
        <p:spPr>
          <a:xfrm>
            <a:off x="6272830" y="2608433"/>
            <a:ext cx="2477004" cy="3055019"/>
          </a:xfrm>
          <a:prstGeom prst="rect">
            <a:avLst/>
          </a:prstGeom>
        </p:spPr>
      </p:pic>
      <p:pic>
        <p:nvPicPr>
          <p:cNvPr id="6" name="Picture 5"/>
          <p:cNvPicPr>
            <a:picLocks noChangeAspect="1"/>
          </p:cNvPicPr>
          <p:nvPr/>
        </p:nvPicPr>
        <p:blipFill>
          <a:blip r:embed="rId4"/>
          <a:stretch>
            <a:fillRect/>
          </a:stretch>
        </p:blipFill>
        <p:spPr>
          <a:xfrm>
            <a:off x="3046833" y="2608433"/>
            <a:ext cx="2787923" cy="3048333"/>
          </a:xfrm>
          <a:prstGeom prst="rect">
            <a:avLst/>
          </a:prstGeom>
        </p:spPr>
      </p:pic>
    </p:spTree>
    <p:extLst>
      <p:ext uri="{BB962C8B-B14F-4D97-AF65-F5344CB8AC3E}">
        <p14:creationId xmlns:p14="http://schemas.microsoft.com/office/powerpoint/2010/main" val="239671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225620" y="3264467"/>
            <a:ext cx="3528203" cy="3495126"/>
          </a:xfrm>
          <a:prstGeom prst="rect">
            <a:avLst/>
          </a:prstGeom>
        </p:spPr>
      </p:pic>
      <p:pic>
        <p:nvPicPr>
          <p:cNvPr id="9" name="Picture 8"/>
          <p:cNvPicPr>
            <a:picLocks noChangeAspect="1"/>
          </p:cNvPicPr>
          <p:nvPr/>
        </p:nvPicPr>
        <p:blipFill>
          <a:blip r:embed="rId3"/>
          <a:stretch>
            <a:fillRect/>
          </a:stretch>
        </p:blipFill>
        <p:spPr>
          <a:xfrm>
            <a:off x="4137246" y="753830"/>
            <a:ext cx="3520009" cy="2722455"/>
          </a:xfrm>
          <a:prstGeom prst="rect">
            <a:avLst/>
          </a:prstGeom>
        </p:spPr>
      </p:pic>
      <p:pic>
        <p:nvPicPr>
          <p:cNvPr id="11" name="Picture 10"/>
          <p:cNvPicPr>
            <a:picLocks noChangeAspect="1"/>
          </p:cNvPicPr>
          <p:nvPr/>
        </p:nvPicPr>
        <p:blipFill>
          <a:blip r:embed="rId4"/>
          <a:stretch>
            <a:fillRect/>
          </a:stretch>
        </p:blipFill>
        <p:spPr>
          <a:xfrm>
            <a:off x="1225620" y="753830"/>
            <a:ext cx="3313960" cy="3431932"/>
          </a:xfrm>
          <a:prstGeom prst="rect">
            <a:avLst/>
          </a:prstGeom>
        </p:spPr>
      </p:pic>
      <p:pic>
        <p:nvPicPr>
          <p:cNvPr id="8" name="Picture 7"/>
          <p:cNvPicPr>
            <a:picLocks noChangeAspect="1"/>
          </p:cNvPicPr>
          <p:nvPr/>
        </p:nvPicPr>
        <p:blipFill>
          <a:blip r:embed="rId5"/>
          <a:stretch>
            <a:fillRect/>
          </a:stretch>
        </p:blipFill>
        <p:spPr>
          <a:xfrm>
            <a:off x="4547774" y="3293870"/>
            <a:ext cx="3108320" cy="3465723"/>
          </a:xfrm>
          <a:prstGeom prst="rect">
            <a:avLst/>
          </a:prstGeom>
        </p:spPr>
      </p:pic>
      <p:sp>
        <p:nvSpPr>
          <p:cNvPr id="12" name="Rectangle 11"/>
          <p:cNvSpPr/>
          <p:nvPr/>
        </p:nvSpPr>
        <p:spPr>
          <a:xfrm>
            <a:off x="317782" y="2437264"/>
            <a:ext cx="900990" cy="1015663"/>
          </a:xfrm>
          <a:prstGeom prst="rect">
            <a:avLst/>
          </a:prstGeom>
        </p:spPr>
        <p:txBody>
          <a:bodyPr wrap="square">
            <a:spAutoFit/>
          </a:bodyPr>
          <a:lstStyle/>
          <a:p>
            <a:r>
              <a:rPr lang="en-US" sz="6000" dirty="0">
                <a:solidFill>
                  <a:srgbClr val="FF0000"/>
                </a:solidFill>
                <a:latin typeface="Wingdings"/>
                <a:ea typeface="Wingdings"/>
                <a:cs typeface="Wingdings"/>
              </a:rPr>
              <a:t></a:t>
            </a:r>
            <a:endParaRPr lang="en-US" sz="6000" dirty="0">
              <a:solidFill>
                <a:srgbClr val="FF0000"/>
              </a:solidFill>
            </a:endParaRPr>
          </a:p>
        </p:txBody>
      </p:sp>
      <p:sp>
        <p:nvSpPr>
          <p:cNvPr id="13" name="Rectangle 12"/>
          <p:cNvSpPr/>
          <p:nvPr/>
        </p:nvSpPr>
        <p:spPr>
          <a:xfrm>
            <a:off x="330224" y="5137378"/>
            <a:ext cx="870701" cy="1015663"/>
          </a:xfrm>
          <a:prstGeom prst="rect">
            <a:avLst/>
          </a:prstGeom>
        </p:spPr>
        <p:txBody>
          <a:bodyPr wrap="none">
            <a:spAutoFit/>
          </a:bodyPr>
          <a:lstStyle/>
          <a:p>
            <a:r>
              <a:rPr lang="en-US" sz="6000" dirty="0">
                <a:solidFill>
                  <a:srgbClr val="FF0000"/>
                </a:solidFill>
                <a:latin typeface="Wingdings"/>
                <a:ea typeface="Wingdings"/>
                <a:cs typeface="Wingdings"/>
              </a:rPr>
              <a:t></a:t>
            </a:r>
            <a:endParaRPr lang="en-US" sz="6000" dirty="0">
              <a:solidFill>
                <a:srgbClr val="FF0000"/>
              </a:solidFill>
            </a:endParaRPr>
          </a:p>
        </p:txBody>
      </p:sp>
      <p:sp>
        <p:nvSpPr>
          <p:cNvPr id="14" name="Rectangle 13"/>
          <p:cNvSpPr/>
          <p:nvPr/>
        </p:nvSpPr>
        <p:spPr>
          <a:xfrm>
            <a:off x="7757879" y="2431688"/>
            <a:ext cx="870701" cy="1015663"/>
          </a:xfrm>
          <a:prstGeom prst="rect">
            <a:avLst/>
          </a:prstGeom>
        </p:spPr>
        <p:txBody>
          <a:bodyPr wrap="none">
            <a:spAutoFit/>
          </a:bodyPr>
          <a:lstStyle/>
          <a:p>
            <a:r>
              <a:rPr lang="en-US" sz="6000" dirty="0">
                <a:solidFill>
                  <a:srgbClr val="FF0000"/>
                </a:solidFill>
                <a:latin typeface="Wingdings"/>
                <a:ea typeface="Wingdings"/>
                <a:cs typeface="Wingdings"/>
              </a:rPr>
              <a:t></a:t>
            </a:r>
            <a:endParaRPr lang="en-US" sz="6000" dirty="0">
              <a:solidFill>
                <a:srgbClr val="FF0000"/>
              </a:solidFill>
            </a:endParaRPr>
          </a:p>
        </p:txBody>
      </p:sp>
      <p:sp>
        <p:nvSpPr>
          <p:cNvPr id="15" name="Rectangle 14"/>
          <p:cNvSpPr/>
          <p:nvPr/>
        </p:nvSpPr>
        <p:spPr>
          <a:xfrm>
            <a:off x="7758732" y="5137531"/>
            <a:ext cx="870701" cy="1015663"/>
          </a:xfrm>
          <a:prstGeom prst="rect">
            <a:avLst/>
          </a:prstGeom>
        </p:spPr>
        <p:txBody>
          <a:bodyPr wrap="none">
            <a:spAutoFit/>
          </a:bodyPr>
          <a:lstStyle/>
          <a:p>
            <a:r>
              <a:rPr lang="en-US" sz="6000" dirty="0">
                <a:solidFill>
                  <a:schemeClr val="accent4">
                    <a:lumMod val="75000"/>
                  </a:schemeClr>
                </a:solidFill>
                <a:latin typeface="Wingdings"/>
                <a:ea typeface="Wingdings"/>
                <a:cs typeface="Wingdings"/>
              </a:rPr>
              <a:t></a:t>
            </a:r>
            <a:endParaRPr lang="en-US" sz="6000" dirty="0">
              <a:solidFill>
                <a:schemeClr val="accent4">
                  <a:lumMod val="75000"/>
                </a:schemeClr>
              </a:solidFill>
            </a:endParaRPr>
          </a:p>
        </p:txBody>
      </p:sp>
    </p:spTree>
    <p:extLst>
      <p:ext uri="{BB962C8B-B14F-4D97-AF65-F5344CB8AC3E}">
        <p14:creationId xmlns:p14="http://schemas.microsoft.com/office/powerpoint/2010/main" val="2723630080"/>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3020</TotalTime>
  <Words>505</Words>
  <Application>Microsoft Macintosh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vt:lpstr>
      <vt:lpstr>Spectrum</vt:lpstr>
      <vt:lpstr>Brighton Ski Patrol Refresher ‘20</vt:lpstr>
      <vt:lpstr>Donning</vt:lpstr>
      <vt:lpstr>Donning</vt:lpstr>
      <vt:lpstr>Saving Masks</vt:lpstr>
      <vt:lpstr>Doffing</vt:lpstr>
      <vt:lpstr>Doffing</vt:lpstr>
      <vt:lpstr>Eye Protection</vt:lpstr>
      <vt:lpstr>Masks</vt:lpstr>
      <vt:lpstr>PowerPoint Presentation</vt:lpstr>
      <vt:lpstr>N 95</vt:lpstr>
      <vt:lpstr>Surgical Mask</vt:lpstr>
      <vt:lpstr>Cloth Mask</vt:lpstr>
      <vt:lpstr>Duke University Mask Study</vt:lpstr>
      <vt:lpstr>Mask Up!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dc:creator>
  <cp:lastModifiedBy>Nickerson, Nick</cp:lastModifiedBy>
  <cp:revision>20</cp:revision>
  <dcterms:created xsi:type="dcterms:W3CDTF">2020-06-30T20:28:53Z</dcterms:created>
  <dcterms:modified xsi:type="dcterms:W3CDTF">2020-09-27T22:58:23Z</dcterms:modified>
</cp:coreProperties>
</file>