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33"/>
    <p:restoredTop sz="94672"/>
  </p:normalViewPr>
  <p:slideViewPr>
    <p:cSldViewPr snapToGrid="0" snapToObjects="1">
      <p:cViewPr varScale="1">
        <p:scale>
          <a:sx n="127" d="100"/>
          <a:sy n="127" d="100"/>
        </p:scale>
        <p:origin x="192" y="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9069292-CFF0-A549-BC9F-D3AD038830C8}" type="datetimeFigureOut">
              <a:rPr lang="en-US" smtClean="0"/>
              <a:t>9/27/20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69292-CFF0-A549-BC9F-D3AD038830C8}" type="datetimeFigureOut">
              <a:rPr lang="en-US" smtClean="0"/>
              <a:t>9/27/20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007E3-0495-4241-B887-350167D3F7F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69292-CFF0-A549-BC9F-D3AD038830C8}" type="datetimeFigureOut">
              <a:rPr lang="en-US" smtClean="0"/>
              <a:t>9/27/20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007E3-0495-4241-B887-350167D3F7F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69292-CFF0-A549-BC9F-D3AD038830C8}" type="datetimeFigureOut">
              <a:rPr lang="en-US" smtClean="0"/>
              <a:t>9/27/20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007E3-0495-4241-B887-350167D3F7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69292-CFF0-A549-BC9F-D3AD038830C8}" type="datetimeFigureOut">
              <a:rPr lang="en-US" smtClean="0"/>
              <a:t>9/27/20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007E3-0495-4241-B887-350167D3F7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69292-CFF0-A549-BC9F-D3AD038830C8}" type="datetimeFigureOut">
              <a:rPr lang="en-US" smtClean="0"/>
              <a:t>9/27/20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BB73A-582F-4420-9A14-CB10A2B2E5E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B9069292-CFF0-A549-BC9F-D3AD038830C8}" type="datetimeFigureOut">
              <a:rPr lang="en-US" smtClean="0"/>
              <a:t>9/27/20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007E3-0495-4241-B887-350167D3F7F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69292-CFF0-A549-BC9F-D3AD038830C8}" type="datetimeFigureOut">
              <a:rPr lang="en-US" smtClean="0"/>
              <a:t>9/27/20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69292-CFF0-A549-BC9F-D3AD038830C8}" type="datetimeFigureOut">
              <a:rPr lang="en-US" smtClean="0"/>
              <a:t>9/27/20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007E3-0495-4241-B887-350167D3F7F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69292-CFF0-A549-BC9F-D3AD038830C8}" type="datetimeFigureOut">
              <a:rPr lang="en-US" smtClean="0"/>
              <a:t>9/27/20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007E3-0495-4241-B887-350167D3F7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69292-CFF0-A549-BC9F-D3AD038830C8}" type="datetimeFigureOut">
              <a:rPr lang="en-US" smtClean="0"/>
              <a:t>9/27/20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007E3-0495-4241-B887-350167D3F7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9069292-CFF0-A549-BC9F-D3AD038830C8}" type="datetimeFigureOut">
              <a:rPr lang="en-US" smtClean="0"/>
              <a:t>9/27/20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007E3-0495-4241-B887-350167D3F7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B9069292-CFF0-A549-BC9F-D3AD038830C8}" type="datetimeFigureOut">
              <a:rPr lang="en-US" smtClean="0"/>
              <a:t>9/27/20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26007E3-0495-4241-B887-350167D3F7F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9069292-CFF0-A549-BC9F-D3AD038830C8}" type="datetimeFigureOut">
              <a:rPr lang="en-US" smtClean="0"/>
              <a:t>9/27/20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E26007E3-0495-4241-B887-350167D3F7F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B9069292-CFF0-A549-BC9F-D3AD038830C8}" type="datetimeFigureOut">
              <a:rPr lang="en-US" smtClean="0"/>
              <a:t>9/27/20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007E3-0495-4241-B887-350167D3F7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E26007E3-0495-4241-B887-350167D3F7F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69292-CFF0-A549-BC9F-D3AD038830C8}" type="datetimeFigureOut">
              <a:rPr lang="en-US" smtClean="0"/>
              <a:t>9/27/20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007E3-0495-4241-B887-350167D3F7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69292-CFF0-A549-BC9F-D3AD038830C8}" type="datetimeFigureOut">
              <a:rPr lang="en-US" smtClean="0"/>
              <a:t>9/27/20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007E3-0495-4241-B887-350167D3F7F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69292-CFF0-A549-BC9F-D3AD038830C8}" type="datetimeFigureOut">
              <a:rPr lang="en-US" smtClean="0"/>
              <a:t>9/27/20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007E3-0495-4241-B887-350167D3F7F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9069292-CFF0-A549-BC9F-D3AD038830C8}" type="datetimeFigureOut">
              <a:rPr lang="en-US" smtClean="0"/>
              <a:t>9/27/20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E26007E3-0495-4241-B887-350167D3F7F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  <p:sldLayoutId id="2147483717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655628"/>
            <a:ext cx="9143999" cy="2028189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Transport Decisions</a:t>
            </a:r>
          </a:p>
        </p:txBody>
      </p:sp>
    </p:spTree>
    <p:extLst>
      <p:ext uri="{BB962C8B-B14F-4D97-AF65-F5344CB8AC3E}">
        <p14:creationId xmlns:p14="http://schemas.microsoft.com/office/powerpoint/2010/main" val="619977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On-Hill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Determine transport decision as soon as possible</a:t>
            </a:r>
          </a:p>
          <a:p>
            <a:r>
              <a:rPr lang="en-US" dirty="0"/>
              <a:t>Only allow essential patients and personnel into Aid Room/Clinic</a:t>
            </a:r>
          </a:p>
          <a:p>
            <a:r>
              <a:rPr lang="en-US" dirty="0"/>
              <a:t>Follow ALS, BLS, and Refusal guidelines as previously mentioned</a:t>
            </a:r>
          </a:p>
          <a:p>
            <a:r>
              <a:rPr lang="en-US" dirty="0"/>
              <a:t>Consideration for every patient that is not receiving ambulance or Clinic care: Can they be stabilized and given a ride to their vehicle?</a:t>
            </a:r>
          </a:p>
          <a:p>
            <a:r>
              <a:rPr lang="en-US" dirty="0"/>
              <a:t>If no patrol aid is wanted, fill out a refusal of care</a:t>
            </a:r>
          </a:p>
        </p:txBody>
      </p:sp>
    </p:spTree>
    <p:extLst>
      <p:ext uri="{BB962C8B-B14F-4D97-AF65-F5344CB8AC3E}">
        <p14:creationId xmlns:p14="http://schemas.microsoft.com/office/powerpoint/2010/main" val="372799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learner will understand on-hill and First Aid Room considerations for transport decisions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544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On-Hill Considerations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sz="2800" dirty="0"/>
              <a:t>before you reach the patient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Always use personal protective equipment (PPE), assuming all patients have COVID</a:t>
            </a:r>
          </a:p>
          <a:p>
            <a:r>
              <a:rPr lang="en-US" dirty="0"/>
              <a:t>Always have a mask for yourself and your patient available on your person</a:t>
            </a:r>
          </a:p>
          <a:p>
            <a:r>
              <a:rPr lang="en-US" dirty="0"/>
              <a:t>When dispatched, start to think about what resources you might need</a:t>
            </a:r>
          </a:p>
        </p:txBody>
      </p:sp>
    </p:spTree>
    <p:extLst>
      <p:ext uri="{BB962C8B-B14F-4D97-AF65-F5344CB8AC3E}">
        <p14:creationId xmlns:p14="http://schemas.microsoft.com/office/powerpoint/2010/main" val="1192935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5942658" cy="1143000"/>
          </a:xfrm>
        </p:spPr>
        <p:txBody>
          <a:bodyPr/>
          <a:lstStyle/>
          <a:p>
            <a:r>
              <a:rPr lang="en-US" dirty="0"/>
              <a:t>On-Hill Considerations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sz="2800" dirty="0"/>
              <a:t>Upon Arrival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209800"/>
            <a:ext cx="8419616" cy="4266239"/>
          </a:xfrm>
        </p:spPr>
        <p:txBody>
          <a:bodyPr>
            <a:normAutofit fontScale="92500"/>
          </a:bodyPr>
          <a:lstStyle/>
          <a:p>
            <a:r>
              <a:rPr lang="en-US" dirty="0"/>
              <a:t>Form general impression from a social distance</a:t>
            </a:r>
          </a:p>
          <a:p>
            <a:pPr lvl="1"/>
            <a:r>
              <a:rPr lang="en-US" dirty="0"/>
              <a:t>Address your patient from six feet away, with a mask on your face</a:t>
            </a:r>
          </a:p>
          <a:p>
            <a:pPr lvl="2"/>
            <a:r>
              <a:rPr lang="en-US" dirty="0"/>
              <a:t>Immediately begin to consider what transport this patient may require</a:t>
            </a:r>
          </a:p>
          <a:p>
            <a:pPr lvl="3"/>
            <a:r>
              <a:rPr lang="en-US" dirty="0"/>
              <a:t>Refusal, Aid Room, Brighton Clinic, ground ambulance, helicopter</a:t>
            </a:r>
          </a:p>
          <a:p>
            <a:pPr lvl="1"/>
            <a:r>
              <a:rPr lang="en-US" dirty="0"/>
              <a:t>Determine if your patient needs immediate hands-on attention, or if you can perform your initial assessment while socially distanced</a:t>
            </a:r>
          </a:p>
          <a:p>
            <a:pPr lvl="1"/>
            <a:r>
              <a:rPr lang="en-US" dirty="0"/>
              <a:t>After this decision, provide mask for patient, unless inappropriate (i.e. unresponsive, compromised airway)</a:t>
            </a:r>
          </a:p>
          <a:p>
            <a:pPr lvl="2"/>
            <a:r>
              <a:rPr lang="en-US" dirty="0"/>
              <a:t>If patient refuses to wear face covering, maintain your professionalism and continue patient care. We can not make patients wear a mask. In this situation the Patrollers will don an N95 mask for added protection. Document your PPE and PPE of patient if any. </a:t>
            </a:r>
          </a:p>
          <a:p>
            <a:r>
              <a:rPr lang="en-US" dirty="0"/>
              <a:t>Assess and treat patient</a:t>
            </a:r>
          </a:p>
        </p:txBody>
      </p:sp>
    </p:spTree>
    <p:extLst>
      <p:ext uri="{BB962C8B-B14F-4D97-AF65-F5344CB8AC3E}">
        <p14:creationId xmlns:p14="http://schemas.microsoft.com/office/powerpoint/2010/main" val="2167910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On-Hill Considerations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sz="2800" dirty="0"/>
              <a:t>Transport Decision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if the patient is positive for signs or symptoms of COVID</a:t>
            </a:r>
          </a:p>
          <a:p>
            <a:pPr lvl="1"/>
            <a:r>
              <a:rPr lang="en-US" dirty="0"/>
              <a:t>If so, arrange for ambulance transport, clinic treatment, isolation area, or leaving in private vehicle</a:t>
            </a:r>
          </a:p>
          <a:p>
            <a:pPr lvl="1"/>
            <a:r>
              <a:rPr lang="en-US" dirty="0"/>
              <a:t>Try not to bring this patient into the First Aid Room if possible</a:t>
            </a:r>
          </a:p>
          <a:p>
            <a:r>
              <a:rPr lang="en-US" dirty="0"/>
              <a:t>If patient has COVID signs or symptoms that seem emergent, call for ambulance transport </a:t>
            </a:r>
          </a:p>
          <a:p>
            <a:r>
              <a:rPr lang="en-US" dirty="0"/>
              <a:t>If injuries or illnesses seem life-threatening, call for ALS air</a:t>
            </a:r>
          </a:p>
        </p:txBody>
      </p:sp>
    </p:spTree>
    <p:extLst>
      <p:ext uri="{BB962C8B-B14F-4D97-AF65-F5344CB8AC3E}">
        <p14:creationId xmlns:p14="http://schemas.microsoft.com/office/powerpoint/2010/main" val="2323631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ALS Injuries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Immediately call for a ground ambulance or helicopter</a:t>
            </a:r>
          </a:p>
          <a:p>
            <a:r>
              <a:rPr lang="en-US" dirty="0"/>
              <a:t>If ambulance will be delayed, have Crest Top call Clinic doctor and ask what care they can provide</a:t>
            </a:r>
          </a:p>
          <a:p>
            <a:r>
              <a:rPr lang="en-US" dirty="0"/>
              <a:t>Have paperwork started on the hill by another patroller at a social distance, if possible</a:t>
            </a:r>
          </a:p>
          <a:p>
            <a:r>
              <a:rPr lang="en-US" dirty="0"/>
              <a:t>Protect yourself and treat the patient</a:t>
            </a:r>
          </a:p>
          <a:p>
            <a:r>
              <a:rPr lang="en-US" dirty="0"/>
              <a:t>Arrange to take the toboggan straight to the ambulance if possible</a:t>
            </a:r>
          </a:p>
          <a:p>
            <a:r>
              <a:rPr lang="en-US" dirty="0"/>
              <a:t>Obtain all required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799882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BLS Injuries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Determine if patient has signs and symptoms of COVID</a:t>
            </a:r>
          </a:p>
          <a:p>
            <a:r>
              <a:rPr lang="en-US" dirty="0"/>
              <a:t>Determine the need for an ambulance</a:t>
            </a:r>
          </a:p>
          <a:p>
            <a:r>
              <a:rPr lang="en-US" dirty="0"/>
              <a:t>If signs/symptoms are present, provide best patient care with COVID precautions</a:t>
            </a:r>
          </a:p>
          <a:p>
            <a:r>
              <a:rPr lang="en-US" dirty="0"/>
              <a:t>If further intervention or assessment is needed, and patient has no signs/symptoms of COVID, patient may be treated in the Aid Room using COVID precautions</a:t>
            </a:r>
          </a:p>
        </p:txBody>
      </p:sp>
    </p:spTree>
    <p:extLst>
      <p:ext uri="{BB962C8B-B14F-4D97-AF65-F5344CB8AC3E}">
        <p14:creationId xmlns:p14="http://schemas.microsoft.com/office/powerpoint/2010/main" val="39103918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BLS Injuries </a:t>
            </a:r>
            <a:r>
              <a:rPr lang="mr-IN" dirty="0"/>
              <a:t>–</a:t>
            </a:r>
            <a:r>
              <a:rPr lang="en-US" dirty="0"/>
              <a:t>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209800"/>
            <a:ext cx="6508377" cy="43794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patient will be receiving Clinic care, all patrol assessment, interventions and paperwork should be completed prior to Clinic transfer</a:t>
            </a:r>
          </a:p>
          <a:p>
            <a:r>
              <a:rPr lang="en-US" dirty="0"/>
              <a:t>If patient will be leaving by private vehicle, perform assessment, treatment, and paperwork  outside of Aid Room</a:t>
            </a:r>
          </a:p>
          <a:p>
            <a:r>
              <a:rPr lang="en-US" dirty="0"/>
              <a:t>If assessing patient in Aid Room, enter through Aid Room door; if patient is being seen in the clinic, show them through the Clinic door</a:t>
            </a:r>
          </a:p>
          <a:p>
            <a:r>
              <a:rPr lang="en-US" dirty="0"/>
              <a:t>Only patients may be allowed in Aid Room or Clinic; no family/friends</a:t>
            </a:r>
          </a:p>
          <a:p>
            <a:pPr lvl="1"/>
            <a:r>
              <a:rPr lang="en-US" dirty="0"/>
              <a:t>When working with a minor, one parent may accompany the child</a:t>
            </a:r>
          </a:p>
        </p:txBody>
      </p:sp>
    </p:spTree>
    <p:extLst>
      <p:ext uri="{BB962C8B-B14F-4D97-AF65-F5344CB8AC3E}">
        <p14:creationId xmlns:p14="http://schemas.microsoft.com/office/powerpoint/2010/main" val="720923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Aid Refusal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COVID precautions when interacting with all individuals</a:t>
            </a:r>
          </a:p>
          <a:p>
            <a:r>
              <a:rPr lang="en-US" dirty="0"/>
              <a:t>If individual refuses treatment on the hill and wants to continue skiing, fill out refusal form while all parties are masked and social distanced</a:t>
            </a:r>
          </a:p>
          <a:p>
            <a:r>
              <a:rPr lang="en-US" dirty="0"/>
              <a:t>If toboggan transport is requested, mask must still be worn by patroller and should be worn by refusing party</a:t>
            </a:r>
          </a:p>
          <a:p>
            <a:r>
              <a:rPr lang="en-US" dirty="0"/>
              <a:t>Social distance as much as possible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865343"/>
      </p:ext>
    </p:extLst>
  </p:cSld>
  <p:clrMapOvr>
    <a:masterClrMapping/>
  </p:clrMapOvr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122</TotalTime>
  <Words>638</Words>
  <Application>Microsoft Macintosh PowerPoint</Application>
  <PresentationFormat>On-screen Show (4:3)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2</vt:lpstr>
      <vt:lpstr>Plaza</vt:lpstr>
      <vt:lpstr>Transport Decisions</vt:lpstr>
      <vt:lpstr>Objectives</vt:lpstr>
      <vt:lpstr>On-Hill Considerations – before you reach the patient</vt:lpstr>
      <vt:lpstr>On-Hill Considerations – Upon Arrival</vt:lpstr>
      <vt:lpstr>On-Hill Considerations – Transport Decision</vt:lpstr>
      <vt:lpstr>ALS Injuries</vt:lpstr>
      <vt:lpstr>BLS Injuries</vt:lpstr>
      <vt:lpstr>BLS Injuries – cont.</vt:lpstr>
      <vt:lpstr>First Aid Refusal</vt:lpstr>
      <vt:lpstr>On-Hill 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 Decisions</dc:title>
  <dc:creator>Lauren</dc:creator>
  <cp:lastModifiedBy>Nickerson, Nick</cp:lastModifiedBy>
  <cp:revision>13</cp:revision>
  <cp:lastPrinted>2020-09-27T22:41:25Z</cp:lastPrinted>
  <dcterms:created xsi:type="dcterms:W3CDTF">2020-09-11T00:58:03Z</dcterms:created>
  <dcterms:modified xsi:type="dcterms:W3CDTF">2020-09-27T22:42:26Z</dcterms:modified>
</cp:coreProperties>
</file>