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6" r:id="rId49"/>
    <p:sldId id="303" r:id="rId50"/>
    <p:sldId id="304" r:id="rId51"/>
    <p:sldId id="305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C098-FC01-47C4-A7D4-AF866CA9D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612A6E-164D-4518-86D7-949D292B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8E4F5-2602-4EEA-9F0D-4B10D43A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D862E-CA03-4433-8D92-A5D8340B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DC358-4FF1-4E31-86D9-CFEACCA9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2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7545A-E1C3-43CD-8038-34F6E262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02203-0214-4744-90B9-9F3066DC4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33A29-6A64-43B2-BE05-B1D7D016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D50CD-864A-41E2-B773-84779CD1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ECB22-5BC1-47E7-ADB5-D8CA333E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7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AF3485-2F35-447F-A212-0C53E3C50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EDB69-9294-4657-B9A4-B4671B577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01AC1-FA37-4E86-9E69-684B8A65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48A84-E648-461C-88B2-FBEBE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B7B13-092F-43F7-8368-329C1915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0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81105-5DE6-4B5C-8CA5-9916E3A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29440-C995-4554-8069-775EC901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BDD79-B341-4652-B29B-88E654F7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F7272-1478-48D4-8219-910AC8B3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7228-68DA-4924-9A25-D1E68F15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7510A-EB5D-4FBE-953F-6D1588ED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B98A0-C62C-4C9B-88EB-A4B994E72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5CCF1-44EA-4EAC-9936-9FCAB226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E9DC2-899C-48CD-8201-E21065F1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45279-DD28-4B78-B528-2596E54C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7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FCA45-EA3E-49CC-A085-548B5364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32FEA-8A22-4E2F-87C3-8A47DD293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BCCF41-70F4-4902-B8A5-F6BE1FA7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E9B62-B967-4D01-A4A0-BFBCDD4B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050D0-A51B-4A95-9C67-C9C03709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EB55A-68B4-4742-AAC9-8BCE5EFD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DCE37-7539-4C3E-BE4D-AD4319A1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22C79-00E0-4B1F-98D0-79E706AE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967C9-651B-4589-9B87-B2A0ECEB4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DBD29-2350-4378-9266-3F0013A1D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618CAF-7D29-46D0-99C3-758977897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B358FE-3931-433A-8EF8-24ED3AA2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2E811C-640D-4794-98BA-5C376EAB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4479BF-E596-4B9B-9BC9-E01087D2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1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48558-060F-4882-8322-57D96299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84AA2E-F9CD-4DA3-AF07-D1CAAC50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D9E356-F7F6-4A47-92C1-15E3418C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4F6AF-F9C3-4603-AF28-22D4ED5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1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68A45-6D53-43E3-A8F5-E080E9BB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08CA22-2D02-4EA7-8566-D1C56AF4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C2BE9-FD75-4C85-802D-0B52C7BD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2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ADD54-5F50-4592-8D16-5524964A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D0CAF-7992-4F47-A8C8-0471EC76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EC6A1-4996-484F-96B9-7F1D40621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6BBE1-09AA-4554-9ABE-5506AC52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2D003-4235-4ABB-A5CC-426C6403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A056E-CB31-4DF1-A857-3315DCBD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3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4F5C4-BB0C-43E4-8AB7-047AE730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513378-C18B-4D85-9A1D-A4DE9CEB3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CFF63-9778-4487-A569-B4D2A8A2A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7E25BF-27D1-4E5F-910B-63892A9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32119-BD08-4E19-96B1-00B1FED7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2FC2B-9E73-452A-9D95-74F4CAF9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8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CBCDC1-BA64-4471-96C7-643B3C4B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F1EA7-5A8A-4F29-8788-433514303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4468E-B90A-45C8-B5B5-0654CDF93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E156-9642-437A-BBE0-D76AB69C644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372C8-4172-4192-9A23-E8BA6E6AD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D031A-C943-4A7A-A4D6-517505017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9741-1E96-42DE-8054-47D9F5B78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8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40A5-1770-478F-8AC8-C18DE24D1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6435FC-92F6-444D-A2D1-D47748462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3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0C4AB-9C87-44CB-9823-98A3EA67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C8CB8D-CFB5-41C3-8655-D25EB190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40" y="2047874"/>
            <a:ext cx="9660007" cy="300120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3883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E12B-41BD-4035-AE8B-E1AA906E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가구</a:t>
            </a:r>
            <a:r>
              <a:rPr lang="en-US" altLang="ko-KR" dirty="0"/>
              <a:t>/</a:t>
            </a:r>
            <a:r>
              <a:rPr lang="ko-KR" altLang="en-US" dirty="0"/>
              <a:t>인구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E78EA-D099-45A8-9099-28E1E51F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4" y="1890784"/>
            <a:ext cx="10941326" cy="46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0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2CDA9-5304-4C45-9C2C-67366EE2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546053-87B2-4FFF-863B-82AC11E4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58" y="1690688"/>
            <a:ext cx="9489385" cy="33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8E15A4-1E35-4FC1-B143-342DA276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7" y="869571"/>
            <a:ext cx="11215067" cy="55577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9675B67-AA23-4149-BE39-F16B27FC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28" y="-5590"/>
            <a:ext cx="12059478" cy="1325563"/>
          </a:xfrm>
        </p:spPr>
        <p:txBody>
          <a:bodyPr/>
          <a:lstStyle/>
          <a:p>
            <a:r>
              <a:rPr lang="ko-KR" altLang="en-US" dirty="0"/>
              <a:t>텍스트 파일 읽기 </a:t>
            </a:r>
            <a:r>
              <a:rPr lang="en-US" altLang="ko-KR" dirty="0"/>
              <a:t>– read.csv()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D584B-1962-4F22-A133-772D2F2DDB20}"/>
              </a:ext>
            </a:extLst>
          </p:cNvPr>
          <p:cNvSpPr txBox="1"/>
          <p:nvPr/>
        </p:nvSpPr>
        <p:spPr>
          <a:xfrm>
            <a:off x="4731027" y="1319973"/>
            <a:ext cx="295946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패키지 이름 </a:t>
            </a:r>
            <a:r>
              <a:rPr lang="en-US" altLang="ko-KR" sz="2400" dirty="0"/>
              <a:t>as </a:t>
            </a:r>
            <a:r>
              <a:rPr lang="ko-KR" altLang="en-US" sz="2400" dirty="0"/>
              <a:t>별명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C53CA3-46D8-43D6-884E-465FA704CBE3}"/>
              </a:ext>
            </a:extLst>
          </p:cNvPr>
          <p:cNvCxnSpPr/>
          <p:nvPr/>
        </p:nvCxnSpPr>
        <p:spPr>
          <a:xfrm>
            <a:off x="8931965" y="2451652"/>
            <a:ext cx="19745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E187A3-AD7B-4068-B196-7704AC9D31A4}"/>
              </a:ext>
            </a:extLst>
          </p:cNvPr>
          <p:cNvCxnSpPr/>
          <p:nvPr/>
        </p:nvCxnSpPr>
        <p:spPr>
          <a:xfrm>
            <a:off x="1881809" y="2796209"/>
            <a:ext cx="19745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BD87D3-F702-43F2-9710-0406C4EBE474}"/>
              </a:ext>
            </a:extLst>
          </p:cNvPr>
          <p:cNvSpPr txBox="1"/>
          <p:nvPr/>
        </p:nvSpPr>
        <p:spPr>
          <a:xfrm>
            <a:off x="3991081" y="2426877"/>
            <a:ext cx="14798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첫 </a:t>
            </a:r>
            <a:r>
              <a:rPr lang="en-US" altLang="ko-KR" dirty="0"/>
              <a:t>5 </a:t>
            </a:r>
            <a:r>
              <a:rPr lang="ko-KR" altLang="en-US" dirty="0"/>
              <a:t>행 반환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690D84-FB82-4DFE-88EF-F088C0DA8F96}"/>
              </a:ext>
            </a:extLst>
          </p:cNvPr>
          <p:cNvCxnSpPr/>
          <p:nvPr/>
        </p:nvCxnSpPr>
        <p:spPr>
          <a:xfrm>
            <a:off x="1749287" y="1669774"/>
            <a:ext cx="2531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0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8AA0A-54F8-49B6-A779-10BF4AC5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9" y="0"/>
            <a:ext cx="11698357" cy="1325563"/>
          </a:xfrm>
        </p:spPr>
        <p:txBody>
          <a:bodyPr/>
          <a:lstStyle/>
          <a:p>
            <a:r>
              <a:rPr lang="en-US" altLang="ko-KR" dirty="0"/>
              <a:t>panda</a:t>
            </a:r>
            <a:r>
              <a:rPr lang="ko-KR" altLang="en-US" dirty="0"/>
              <a:t>데이터</a:t>
            </a:r>
            <a:r>
              <a:rPr lang="en-US" altLang="ko-KR" dirty="0"/>
              <a:t>.Columns – column </a:t>
            </a:r>
            <a:r>
              <a:rPr lang="ko-KR" altLang="en-US" dirty="0"/>
              <a:t>이름 반환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13D71-D4FB-458D-884E-71A5F272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98" y="1325564"/>
            <a:ext cx="10655576" cy="36440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8A9D40-7E7E-4E1E-BDFC-31280255316A}"/>
              </a:ext>
            </a:extLst>
          </p:cNvPr>
          <p:cNvSpPr/>
          <p:nvPr/>
        </p:nvSpPr>
        <p:spPr>
          <a:xfrm>
            <a:off x="1855304" y="4121426"/>
            <a:ext cx="927653" cy="67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E1C01B-76AC-43F0-8B07-DE41A9702815}"/>
              </a:ext>
            </a:extLst>
          </p:cNvPr>
          <p:cNvCxnSpPr/>
          <p:nvPr/>
        </p:nvCxnSpPr>
        <p:spPr>
          <a:xfrm>
            <a:off x="2928730" y="4492487"/>
            <a:ext cx="1139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CEB806-59FE-4C4A-9B55-F724A42FBC6D}"/>
              </a:ext>
            </a:extLst>
          </p:cNvPr>
          <p:cNvSpPr txBox="1"/>
          <p:nvPr/>
        </p:nvSpPr>
        <p:spPr>
          <a:xfrm>
            <a:off x="4373217" y="430695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구별</a:t>
            </a:r>
            <a:r>
              <a:rPr lang="ko-KR" altLang="en-US" dirty="0"/>
              <a:t> 로 변경</a:t>
            </a:r>
          </a:p>
        </p:txBody>
      </p:sp>
    </p:spTree>
    <p:extLst>
      <p:ext uri="{BB962C8B-B14F-4D97-AF65-F5344CB8AC3E}">
        <p14:creationId xmlns:p14="http://schemas.microsoft.com/office/powerpoint/2010/main" val="315909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15D1F-433A-41CB-A93F-DE489BB1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열이름</a:t>
            </a:r>
            <a:r>
              <a:rPr lang="ko-KR" altLang="en-US" dirty="0"/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E38BB0-915B-4B1D-AFF8-A8A1246C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1467469"/>
            <a:ext cx="11383617" cy="502609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90F0D45-57B3-40B8-A381-AA68A79B608C}"/>
              </a:ext>
            </a:extLst>
          </p:cNvPr>
          <p:cNvCxnSpPr/>
          <p:nvPr/>
        </p:nvCxnSpPr>
        <p:spPr>
          <a:xfrm>
            <a:off x="8865704" y="2054087"/>
            <a:ext cx="18089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E645632-D017-493D-975B-5B5E66FA7EE1}"/>
              </a:ext>
            </a:extLst>
          </p:cNvPr>
          <p:cNvCxnSpPr/>
          <p:nvPr/>
        </p:nvCxnSpPr>
        <p:spPr>
          <a:xfrm>
            <a:off x="2862469" y="2001078"/>
            <a:ext cx="834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822E88-3F93-4D19-9B52-09DEFEE78A77}"/>
              </a:ext>
            </a:extLst>
          </p:cNvPr>
          <p:cNvSpPr txBox="1"/>
          <p:nvPr/>
        </p:nvSpPr>
        <p:spPr>
          <a:xfrm>
            <a:off x="9011478" y="239864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변수 내용 갱신</a:t>
            </a:r>
          </a:p>
        </p:txBody>
      </p:sp>
    </p:spTree>
    <p:extLst>
      <p:ext uri="{BB962C8B-B14F-4D97-AF65-F5344CB8AC3E}">
        <p14:creationId xmlns:p14="http://schemas.microsoft.com/office/powerpoint/2010/main" val="226915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84B5B5-C8B2-472C-B142-70105CA7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3" y="313358"/>
            <a:ext cx="11410950" cy="457669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356ED-54F5-4A5B-8C78-E0A2E8481BD5}"/>
              </a:ext>
            </a:extLst>
          </p:cNvPr>
          <p:cNvSpPr txBox="1"/>
          <p:nvPr/>
        </p:nvSpPr>
        <p:spPr>
          <a:xfrm>
            <a:off x="490331" y="5234609"/>
            <a:ext cx="407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남</a:t>
            </a:r>
            <a:r>
              <a:rPr lang="en-US" altLang="ko-KR" sz="2400" dirty="0"/>
              <a:t>, </a:t>
            </a:r>
            <a:r>
              <a:rPr lang="ko-KR" altLang="en-US" sz="2400" dirty="0"/>
              <a:t>여 구분없이 합계만 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046C1-8D2E-4A99-A811-8A13247C1D46}"/>
              </a:ext>
            </a:extLst>
          </p:cNvPr>
          <p:cNvSpPr/>
          <p:nvPr/>
        </p:nvSpPr>
        <p:spPr>
          <a:xfrm>
            <a:off x="250963" y="410817"/>
            <a:ext cx="1129168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3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81427-79CC-47ED-8DB7-7EBE52C6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엑셀파일 </a:t>
            </a:r>
            <a:r>
              <a:rPr lang="ko-KR" altLang="en-US" dirty="0" err="1"/>
              <a:t>읽어오기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read.excel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5C3561-F690-4C80-8030-36227B5B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3" y="1153146"/>
            <a:ext cx="11317356" cy="559221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6BFBDC-22DF-4C01-855A-8B891B799050}"/>
              </a:ext>
            </a:extLst>
          </p:cNvPr>
          <p:cNvCxnSpPr/>
          <p:nvPr/>
        </p:nvCxnSpPr>
        <p:spPr>
          <a:xfrm>
            <a:off x="5261113" y="2305878"/>
            <a:ext cx="35250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60302A-CD5F-4F5F-B41C-9650C848B24A}"/>
              </a:ext>
            </a:extLst>
          </p:cNvPr>
          <p:cNvCxnSpPr/>
          <p:nvPr/>
        </p:nvCxnSpPr>
        <p:spPr>
          <a:xfrm>
            <a:off x="5261113" y="1974574"/>
            <a:ext cx="14974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785F68-6BC1-4FA4-9C09-408BDC2137AC}"/>
              </a:ext>
            </a:extLst>
          </p:cNvPr>
          <p:cNvSpPr/>
          <p:nvPr/>
        </p:nvSpPr>
        <p:spPr>
          <a:xfrm>
            <a:off x="1325217" y="3429000"/>
            <a:ext cx="7460974" cy="639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9DC797-AD94-4540-9D86-735C90249D93}"/>
              </a:ext>
            </a:extLst>
          </p:cNvPr>
          <p:cNvCxnSpPr/>
          <p:nvPr/>
        </p:nvCxnSpPr>
        <p:spPr>
          <a:xfrm>
            <a:off x="8786191" y="3760304"/>
            <a:ext cx="63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C0BE7E-CF8C-445A-B20C-9FB329A5F437}"/>
              </a:ext>
            </a:extLst>
          </p:cNvPr>
          <p:cNvSpPr txBox="1"/>
          <p:nvPr/>
        </p:nvSpPr>
        <p:spPr>
          <a:xfrm>
            <a:off x="9585624" y="346820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컬럼 이름 수정</a:t>
            </a:r>
          </a:p>
        </p:txBody>
      </p:sp>
    </p:spTree>
    <p:extLst>
      <p:ext uri="{BB962C8B-B14F-4D97-AF65-F5344CB8AC3E}">
        <p14:creationId xmlns:p14="http://schemas.microsoft.com/office/powerpoint/2010/main" val="231083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707AD3-52B4-45A5-B534-559B78E64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22" y="367126"/>
            <a:ext cx="11552582" cy="61927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6DF225-E681-435A-AA59-733C674A171C}"/>
              </a:ext>
            </a:extLst>
          </p:cNvPr>
          <p:cNvCxnSpPr/>
          <p:nvPr/>
        </p:nvCxnSpPr>
        <p:spPr>
          <a:xfrm>
            <a:off x="8945217" y="2425148"/>
            <a:ext cx="14842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D9869C-7592-4D4D-996C-B98BFB6634B1}"/>
              </a:ext>
            </a:extLst>
          </p:cNvPr>
          <p:cNvSpPr txBox="1"/>
          <p:nvPr/>
        </p:nvSpPr>
        <p:spPr>
          <a:xfrm>
            <a:off x="8945217" y="269019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내용 갱신</a:t>
            </a:r>
          </a:p>
        </p:txBody>
      </p:sp>
    </p:spTree>
    <p:extLst>
      <p:ext uri="{BB962C8B-B14F-4D97-AF65-F5344CB8AC3E}">
        <p14:creationId xmlns:p14="http://schemas.microsoft.com/office/powerpoint/2010/main" val="31638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54565-749B-4920-BDEA-F3B55356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CCTV </a:t>
            </a:r>
            <a:r>
              <a:rPr lang="ko-KR" altLang="en-US" dirty="0"/>
              <a:t>전체 개수가 가장 작은 구는</a:t>
            </a:r>
            <a:r>
              <a:rPr lang="en-US" altLang="ko-KR" dirty="0"/>
              <a:t>?-</a:t>
            </a:r>
            <a:r>
              <a:rPr lang="ko-KR" altLang="en-US" dirty="0"/>
              <a:t>정렬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0258FF-A215-4DC7-A679-F4D44978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3083"/>
            <a:ext cx="9021417" cy="4698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4F65C9-0147-46CE-9B55-357BF37FF5FE}"/>
              </a:ext>
            </a:extLst>
          </p:cNvPr>
          <p:cNvSpPr txBox="1"/>
          <p:nvPr/>
        </p:nvSpPr>
        <p:spPr>
          <a:xfrm>
            <a:off x="715618" y="1571418"/>
            <a:ext cx="10997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panda</a:t>
            </a:r>
            <a:r>
              <a:rPr lang="ko-KR" altLang="en-US" sz="2400" b="1" dirty="0"/>
              <a:t>데이터</a:t>
            </a:r>
            <a:r>
              <a:rPr lang="en-US" altLang="ko-KR" sz="2400" b="1" dirty="0"/>
              <a:t>.</a:t>
            </a:r>
            <a:r>
              <a:rPr lang="en-US" altLang="ko-KR" sz="2400" b="1" dirty="0" err="1"/>
              <a:t>sort_values</a:t>
            </a:r>
            <a:r>
              <a:rPr lang="en-US" altLang="ko-KR" sz="2400" b="1" dirty="0"/>
              <a:t>(by=‘</a:t>
            </a:r>
            <a:r>
              <a:rPr lang="ko-KR" altLang="en-US" sz="2400" b="1" dirty="0" err="1"/>
              <a:t>기준컬럼</a:t>
            </a:r>
            <a:r>
              <a:rPr lang="en-US" altLang="ko-KR" sz="2400" b="1" dirty="0"/>
              <a:t>’,ascending=</a:t>
            </a:r>
            <a:r>
              <a:rPr lang="ko-KR" altLang="en-US" sz="2400" b="1" dirty="0"/>
              <a:t>정렬기준 </a:t>
            </a:r>
            <a:r>
              <a:rPr lang="en-US" altLang="ko-KR" sz="2400" b="1" dirty="0"/>
              <a:t>True </a:t>
            </a:r>
            <a:r>
              <a:rPr lang="ko-KR" altLang="en-US" sz="2400" b="1" dirty="0"/>
              <a:t>오름차순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2ED60A-819E-45D5-867E-CE6C360D6499}"/>
              </a:ext>
            </a:extLst>
          </p:cNvPr>
          <p:cNvSpPr/>
          <p:nvPr/>
        </p:nvSpPr>
        <p:spPr>
          <a:xfrm>
            <a:off x="2027583" y="4691270"/>
            <a:ext cx="5897217" cy="742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8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47E2B28-056C-4D24-9A3A-28FE3691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http://www.anaconda.com/download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E7B71-0B41-4B62-A00D-9AF2F9215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4" y="1855305"/>
            <a:ext cx="8150087" cy="44387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8151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54565-749B-4920-BDEA-F3B55356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CCTV </a:t>
            </a:r>
            <a:r>
              <a:rPr lang="ko-KR" altLang="en-US" dirty="0"/>
              <a:t>전체 개수가 가장 많은 구는</a:t>
            </a:r>
            <a:r>
              <a:rPr lang="en-US" altLang="ko-KR" dirty="0"/>
              <a:t>?-</a:t>
            </a:r>
            <a:r>
              <a:rPr lang="ko-KR" altLang="en-US" dirty="0"/>
              <a:t>정렬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F65C9-0147-46CE-9B55-357BF37FF5FE}"/>
              </a:ext>
            </a:extLst>
          </p:cNvPr>
          <p:cNvSpPr txBox="1"/>
          <p:nvPr/>
        </p:nvSpPr>
        <p:spPr>
          <a:xfrm>
            <a:off x="715618" y="1571418"/>
            <a:ext cx="10997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panda</a:t>
            </a:r>
            <a:r>
              <a:rPr lang="ko-KR" altLang="en-US" sz="2400" b="1" dirty="0"/>
              <a:t>데이터</a:t>
            </a:r>
            <a:r>
              <a:rPr lang="en-US" altLang="ko-KR" sz="2400" b="1" dirty="0"/>
              <a:t>.</a:t>
            </a:r>
            <a:r>
              <a:rPr lang="en-US" altLang="ko-KR" sz="2400" b="1" dirty="0" err="1"/>
              <a:t>sort_values</a:t>
            </a:r>
            <a:r>
              <a:rPr lang="en-US" altLang="ko-KR" sz="2400" b="1" dirty="0"/>
              <a:t>(by=‘</a:t>
            </a:r>
            <a:r>
              <a:rPr lang="ko-KR" altLang="en-US" sz="2400" b="1" dirty="0" err="1"/>
              <a:t>기준컬럼</a:t>
            </a:r>
            <a:r>
              <a:rPr lang="en-US" altLang="ko-KR" sz="2400" b="1" dirty="0"/>
              <a:t>’,ascending=</a:t>
            </a:r>
            <a:r>
              <a:rPr lang="ko-KR" altLang="en-US" sz="2400" b="1" dirty="0"/>
              <a:t>정렬기준 </a:t>
            </a:r>
            <a:r>
              <a:rPr lang="en-US" altLang="ko-KR" sz="2400" b="1" dirty="0"/>
              <a:t>True </a:t>
            </a:r>
            <a:r>
              <a:rPr lang="ko-KR" altLang="en-US" sz="2400" b="1" dirty="0"/>
              <a:t>오름차순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2ED60A-819E-45D5-867E-CE6C360D6499}"/>
              </a:ext>
            </a:extLst>
          </p:cNvPr>
          <p:cNvSpPr/>
          <p:nvPr/>
        </p:nvSpPr>
        <p:spPr>
          <a:xfrm>
            <a:off x="2027583" y="4691270"/>
            <a:ext cx="5897217" cy="742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5E671C-F49A-4490-B29F-25A4A918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47750"/>
            <a:ext cx="9564757" cy="441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2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F5C5A-ACEC-48E2-9D8E-867AFAB3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계산하여 컬럼 추가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panda</a:t>
            </a:r>
            <a:r>
              <a:rPr lang="ko-KR" altLang="en-US" dirty="0"/>
              <a:t>데이터</a:t>
            </a:r>
            <a:r>
              <a:rPr lang="en-US" altLang="ko-KR" dirty="0"/>
              <a:t>[</a:t>
            </a:r>
            <a:r>
              <a:rPr lang="ko-KR" altLang="en-US" dirty="0" err="1"/>
              <a:t>컬럼명</a:t>
            </a:r>
            <a:r>
              <a:rPr lang="en-US" altLang="ko-KR" dirty="0"/>
              <a:t>]=</a:t>
            </a:r>
            <a:r>
              <a:rPr lang="ko-KR" altLang="en-US" dirty="0"/>
              <a:t>계산식 또는 값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A84072-2BC7-4017-BB47-297ECCEB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0" y="1475132"/>
            <a:ext cx="11214446" cy="5203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B7C633-7AE3-4770-9E71-BD729B9607FF}"/>
              </a:ext>
            </a:extLst>
          </p:cNvPr>
          <p:cNvSpPr txBox="1"/>
          <p:nvPr/>
        </p:nvSpPr>
        <p:spPr>
          <a:xfrm>
            <a:off x="7719301" y="3013501"/>
            <a:ext cx="4472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2013</a:t>
            </a:r>
            <a:r>
              <a:rPr lang="ko-KR" altLang="en-US" sz="2400" dirty="0"/>
              <a:t>년도에 비해 최근 얼마나 </a:t>
            </a:r>
            <a:endParaRPr lang="en-US" altLang="ko-KR" sz="2400" dirty="0"/>
          </a:p>
          <a:p>
            <a:r>
              <a:rPr lang="ko-KR" altLang="en-US" sz="2400" dirty="0"/>
              <a:t>더 설치 되었는가</a:t>
            </a:r>
            <a:r>
              <a:rPr lang="en-US" altLang="ko-KR" sz="2400" dirty="0"/>
              <a:t>?-</a:t>
            </a:r>
            <a:r>
              <a:rPr lang="ko-KR" altLang="en-US" sz="2400" dirty="0"/>
              <a:t>최근 증가율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11066-2D95-402D-AF95-0B48448545EB}"/>
              </a:ext>
            </a:extLst>
          </p:cNvPr>
          <p:cNvSpPr/>
          <p:nvPr/>
        </p:nvSpPr>
        <p:spPr>
          <a:xfrm>
            <a:off x="1205948" y="3428999"/>
            <a:ext cx="6705600" cy="177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0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168EA-0F38-42C5-A044-97B46083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서울시 인구현황정리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879A46-2D66-4257-BA17-57BD5212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35" y="1136546"/>
            <a:ext cx="8867983" cy="45849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414B980-BEE0-435F-A1D2-50E93329E8D1}"/>
              </a:ext>
            </a:extLst>
          </p:cNvPr>
          <p:cNvSpPr/>
          <p:nvPr/>
        </p:nvSpPr>
        <p:spPr>
          <a:xfrm>
            <a:off x="1845365" y="2570922"/>
            <a:ext cx="6824870" cy="563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359D0C-4B94-4F76-8D44-3CBAA2B7FD11}"/>
              </a:ext>
            </a:extLst>
          </p:cNvPr>
          <p:cNvCxnSpPr/>
          <p:nvPr/>
        </p:nvCxnSpPr>
        <p:spPr>
          <a:xfrm>
            <a:off x="8670235" y="2745632"/>
            <a:ext cx="72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3E1684-0429-42A8-AF09-B0D0EA1626E9}"/>
              </a:ext>
            </a:extLst>
          </p:cNvPr>
          <p:cNvSpPr txBox="1"/>
          <p:nvPr/>
        </p:nvSpPr>
        <p:spPr>
          <a:xfrm>
            <a:off x="9457704" y="2283967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합계는</a:t>
            </a:r>
            <a:endParaRPr lang="en-US" altLang="ko-KR" dirty="0"/>
          </a:p>
          <a:p>
            <a:r>
              <a:rPr lang="ko-KR" altLang="en-US" dirty="0"/>
              <a:t>필요 없으니</a:t>
            </a:r>
            <a:endParaRPr lang="en-US" altLang="ko-KR" dirty="0"/>
          </a:p>
          <a:p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904992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7600D-1822-43D6-A2C0-0FB80EF4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삭제 </a:t>
            </a:r>
            <a:r>
              <a:rPr lang="en-US" altLang="ko-KR" dirty="0"/>
              <a:t>: </a:t>
            </a:r>
            <a:r>
              <a:rPr lang="ko-KR" altLang="en-US" dirty="0"/>
              <a:t>행</a:t>
            </a:r>
            <a:r>
              <a:rPr lang="en-US" altLang="ko-KR" dirty="0"/>
              <a:t>-&gt;drop, </a:t>
            </a:r>
            <a:r>
              <a:rPr lang="ko-KR" altLang="en-US" dirty="0"/>
              <a:t>열</a:t>
            </a:r>
            <a:r>
              <a:rPr lang="en-US" altLang="ko-KR" dirty="0"/>
              <a:t>-&gt;del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DE7E97-F6CA-4120-B9FA-F550F460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1325562"/>
            <a:ext cx="10151165" cy="50752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08C8C2-6DBC-46AD-A5DE-A2054D074239}"/>
              </a:ext>
            </a:extLst>
          </p:cNvPr>
          <p:cNvCxnSpPr/>
          <p:nvPr/>
        </p:nvCxnSpPr>
        <p:spPr>
          <a:xfrm>
            <a:off x="2557670" y="1921565"/>
            <a:ext cx="6122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31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80C36-473E-4E3B-8097-B31C802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유니크조사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F822C-2799-4D21-AAD0-240647BB9002}"/>
              </a:ext>
            </a:extLst>
          </p:cNvPr>
          <p:cNvSpPr txBox="1"/>
          <p:nvPr/>
        </p:nvSpPr>
        <p:spPr>
          <a:xfrm>
            <a:off x="344557" y="1325563"/>
            <a:ext cx="967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반복된 </a:t>
            </a:r>
            <a:r>
              <a:rPr lang="en-US" altLang="ko-KR" sz="2800" dirty="0"/>
              <a:t>data</a:t>
            </a:r>
            <a:r>
              <a:rPr lang="ko-KR" altLang="en-US" sz="2800" dirty="0"/>
              <a:t>는 하나로 나타내서 한번이상 나타난 </a:t>
            </a:r>
            <a:r>
              <a:rPr lang="en-US" altLang="ko-KR" sz="2800" dirty="0"/>
              <a:t>data </a:t>
            </a:r>
            <a:r>
              <a:rPr lang="ko-KR" altLang="en-US" sz="2800" dirty="0"/>
              <a:t>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04830A-80BB-4FB0-809D-997FE76C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2146851"/>
            <a:ext cx="10310191" cy="390939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3DEBEE4-7B19-4F4E-A42D-C213223CEBE6}"/>
              </a:ext>
            </a:extLst>
          </p:cNvPr>
          <p:cNvCxnSpPr>
            <a:cxnSpLocks/>
          </p:cNvCxnSpPr>
          <p:nvPr/>
        </p:nvCxnSpPr>
        <p:spPr>
          <a:xfrm>
            <a:off x="1417983" y="3253859"/>
            <a:ext cx="25709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84917-303D-43A7-840E-FDDCBB1B3770}"/>
              </a:ext>
            </a:extLst>
          </p:cNvPr>
          <p:cNvSpPr/>
          <p:nvPr/>
        </p:nvSpPr>
        <p:spPr>
          <a:xfrm>
            <a:off x="8494643" y="4678017"/>
            <a:ext cx="808383" cy="649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76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0AE5B-39EF-405E-BE90-BF89418E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데이터 추출 </a:t>
            </a:r>
            <a:r>
              <a:rPr lang="en-US" altLang="ko-KR" dirty="0"/>
              <a:t>: </a:t>
            </a:r>
            <a:r>
              <a:rPr lang="en-US" altLang="ko-KR" dirty="0" err="1"/>
              <a:t>isnull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51734-4D80-465A-9E12-3B45FC9C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1325562"/>
            <a:ext cx="10654748" cy="536678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75D555-E8BA-4029-AFBA-F64A6778556F}"/>
              </a:ext>
            </a:extLst>
          </p:cNvPr>
          <p:cNvCxnSpPr/>
          <p:nvPr/>
        </p:nvCxnSpPr>
        <p:spPr>
          <a:xfrm>
            <a:off x="7580243" y="1855304"/>
            <a:ext cx="16565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B19778-85C9-4403-81DE-0094E142069C}"/>
              </a:ext>
            </a:extLst>
          </p:cNvPr>
          <p:cNvSpPr/>
          <p:nvPr/>
        </p:nvSpPr>
        <p:spPr>
          <a:xfrm>
            <a:off x="2332383" y="2319130"/>
            <a:ext cx="702365" cy="530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6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CDC3F-B141-4BC1-B7D1-5063F27D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478" cy="1325563"/>
          </a:xfrm>
        </p:spPr>
        <p:txBody>
          <a:bodyPr/>
          <a:lstStyle/>
          <a:p>
            <a:r>
              <a:rPr lang="ko-KR" altLang="en-US" dirty="0"/>
              <a:t>계산 컬럼 추가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구별 인구수 대비 고령자</a:t>
            </a:r>
            <a:r>
              <a:rPr lang="en-US" altLang="ko-KR" dirty="0"/>
              <a:t>, </a:t>
            </a:r>
            <a:r>
              <a:rPr lang="ko-KR" altLang="en-US" dirty="0"/>
              <a:t>외국인 비율 컬럼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34817-E93A-4E29-8865-0F4824BC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5" y="1449663"/>
            <a:ext cx="10252627" cy="52956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2F7060-C5D8-47CF-A3A4-E86CFA65A4BC}"/>
              </a:ext>
            </a:extLst>
          </p:cNvPr>
          <p:cNvSpPr/>
          <p:nvPr/>
        </p:nvSpPr>
        <p:spPr>
          <a:xfrm>
            <a:off x="6361043" y="2775226"/>
            <a:ext cx="2544418" cy="378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31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22468-36ED-4F77-9E9D-7880FCD6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90"/>
            <a:ext cx="12192000" cy="1325563"/>
          </a:xfrm>
        </p:spPr>
        <p:txBody>
          <a:bodyPr/>
          <a:lstStyle/>
          <a:p>
            <a:r>
              <a:rPr lang="ko-KR" altLang="en-US" dirty="0" err="1"/>
              <a:t>기준값으로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정렬 </a:t>
            </a:r>
            <a:r>
              <a:rPr lang="en-US" altLang="ko-KR" dirty="0"/>
              <a:t>(</a:t>
            </a:r>
            <a:r>
              <a:rPr lang="ko-KR" altLang="en-US" dirty="0"/>
              <a:t>인구수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DF9E43-3E60-4CFF-BB0B-6003AC4A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2" y="1105935"/>
            <a:ext cx="9500152" cy="53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6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37D70-28F8-4FFB-9C45-3C352173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외국인 기준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176493-8870-4FD7-B8F6-A86607CF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1" y="1099930"/>
            <a:ext cx="10322201" cy="57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10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13E28-1D26-4A8D-97A6-091CB6C4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외국인 비율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6481AC-88A2-4A7C-9F1E-59A0B5D6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34510"/>
            <a:ext cx="11506200" cy="53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8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D4DA2-5A68-4C65-92EE-9AEBC2ED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BAECE3-C9A8-4B15-A782-291356D8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493" y="1743352"/>
            <a:ext cx="7887942" cy="4877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200C1-0B61-4156-A3E3-5EE26896FE83}"/>
              </a:ext>
            </a:extLst>
          </p:cNvPr>
          <p:cNvSpPr txBox="1"/>
          <p:nvPr/>
        </p:nvSpPr>
        <p:spPr>
          <a:xfrm>
            <a:off x="278295" y="2120349"/>
            <a:ext cx="34614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Jupyter</a:t>
            </a:r>
            <a:r>
              <a:rPr lang="en-US" altLang="ko-KR" sz="2800" dirty="0"/>
              <a:t> Notebook</a:t>
            </a:r>
          </a:p>
          <a:p>
            <a:r>
              <a:rPr lang="ko-KR" altLang="en-US" sz="2800" dirty="0"/>
              <a:t>또는 </a:t>
            </a:r>
            <a:r>
              <a:rPr lang="en-US" altLang="ko-KR" sz="2800" dirty="0"/>
              <a:t>Anaconda </a:t>
            </a:r>
          </a:p>
          <a:p>
            <a:r>
              <a:rPr lang="en-US" altLang="ko-KR" sz="2800" dirty="0"/>
              <a:t>Navigator </a:t>
            </a:r>
            <a:r>
              <a:rPr lang="ko-KR" altLang="en-US" sz="2800" dirty="0"/>
              <a:t>에서 선택</a:t>
            </a:r>
          </a:p>
        </p:txBody>
      </p:sp>
    </p:spTree>
    <p:extLst>
      <p:ext uri="{BB962C8B-B14F-4D97-AF65-F5344CB8AC3E}">
        <p14:creationId xmlns:p14="http://schemas.microsoft.com/office/powerpoint/2010/main" val="233318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445D1-D928-44CA-B915-F2ED2294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고령자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614EB0-8E16-477D-BDDA-BE239823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7" y="980661"/>
            <a:ext cx="10770704" cy="57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8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D4991-B423-4D83-94F3-F6F82122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고령자 비율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EE1BC-AEC8-4469-90C5-FDEEA96C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27714"/>
            <a:ext cx="10893287" cy="572846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2CFB73-67B0-4964-B35E-23CCEA8A24DA}"/>
              </a:ext>
            </a:extLst>
          </p:cNvPr>
          <p:cNvCxnSpPr/>
          <p:nvPr/>
        </p:nvCxnSpPr>
        <p:spPr>
          <a:xfrm>
            <a:off x="9382539" y="2199861"/>
            <a:ext cx="11330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32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463A6-79DE-4CF6-9790-C25D2758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두 </a:t>
            </a:r>
            <a:r>
              <a:rPr lang="en-US" altLang="ko-KR" dirty="0"/>
              <a:t>data </a:t>
            </a:r>
            <a:r>
              <a:rPr lang="ko-KR" altLang="en-US" dirty="0"/>
              <a:t>합치기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065409-7374-484A-A425-32DB6C99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2" y="1205949"/>
            <a:ext cx="11541401" cy="547314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74AF8E-3911-4D11-8CE8-68CE0DC46841}"/>
              </a:ext>
            </a:extLst>
          </p:cNvPr>
          <p:cNvCxnSpPr>
            <a:cxnSpLocks/>
          </p:cNvCxnSpPr>
          <p:nvPr/>
        </p:nvCxnSpPr>
        <p:spPr>
          <a:xfrm>
            <a:off x="2862470" y="1722783"/>
            <a:ext cx="43202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17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0E6DC-52FE-45D8-8517-C1529A14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merge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2D7242-3191-4BE7-ADD0-B31D78D9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94" y="238539"/>
            <a:ext cx="9399932" cy="65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34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207973-C49E-4696-896B-F8DA6722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7" y="162545"/>
            <a:ext cx="10460106" cy="66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31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7EE4EA-ECD2-48A1-9FA5-4DBBCAAA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1245704"/>
            <a:ext cx="10277889" cy="561229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A22D9B-2E29-49B0-B2D7-0783B8E8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859"/>
            <a:ext cx="10515600" cy="1325563"/>
          </a:xfrm>
        </p:spPr>
        <p:txBody>
          <a:bodyPr/>
          <a:lstStyle/>
          <a:p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column </a:t>
            </a:r>
            <a:r>
              <a:rPr lang="ko-KR" altLang="en-US" dirty="0"/>
              <a:t>제거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208769-0F84-4127-918D-AD34A4F48139}"/>
              </a:ext>
            </a:extLst>
          </p:cNvPr>
          <p:cNvSpPr/>
          <p:nvPr/>
        </p:nvSpPr>
        <p:spPr>
          <a:xfrm>
            <a:off x="2173357" y="1245704"/>
            <a:ext cx="2981739" cy="549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9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C6C58-B3E5-4768-BF9A-4394F292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00082"/>
            <a:ext cx="10515600" cy="1325563"/>
          </a:xfrm>
        </p:spPr>
        <p:txBody>
          <a:bodyPr/>
          <a:lstStyle/>
          <a:p>
            <a:r>
              <a:rPr lang="ko-KR" altLang="en-US" dirty="0"/>
              <a:t>컬럼제거</a:t>
            </a:r>
            <a:r>
              <a:rPr lang="en-US" altLang="ko-KR" dirty="0"/>
              <a:t>(del)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18CC84-DF8F-432A-B217-1BD3EAC5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2" y="1425645"/>
            <a:ext cx="11708296" cy="50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1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1F356-BCB5-49E5-BC72-C0FCC81B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42"/>
            <a:ext cx="10515600" cy="1325563"/>
          </a:xfrm>
        </p:spPr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 설정</a:t>
            </a:r>
            <a:r>
              <a:rPr lang="en-US" altLang="ko-KR" dirty="0"/>
              <a:t>(</a:t>
            </a:r>
            <a:r>
              <a:rPr lang="ko-KR" altLang="en-US" dirty="0"/>
              <a:t>그래프 작업 시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3C471A-9455-4634-B378-B9FB25C4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9" y="1404731"/>
            <a:ext cx="11522558" cy="5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402E-25A0-4E64-BE3B-0E33B4C4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9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상관관계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numcpy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corrcoef</a:t>
            </a:r>
            <a:r>
              <a:rPr lang="en-US" altLang="ko-KR" sz="2400" dirty="0"/>
              <a:t> </a:t>
            </a:r>
            <a:r>
              <a:rPr lang="ko-KR" altLang="en-US" sz="2400" dirty="0"/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7B0B39-3625-40FD-93CE-49B1FA2E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15" y="1967947"/>
            <a:ext cx="11370572" cy="4644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2D4C6-2412-4524-BB88-4971A1F4B3B2}"/>
              </a:ext>
            </a:extLst>
          </p:cNvPr>
          <p:cNvSpPr txBox="1"/>
          <p:nvPr/>
        </p:nvSpPr>
        <p:spPr>
          <a:xfrm>
            <a:off x="7182679" y="291720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약한 음의 상관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EA68C-9F9A-446B-9992-DA000B989EA0}"/>
              </a:ext>
            </a:extLst>
          </p:cNvPr>
          <p:cNvSpPr txBox="1"/>
          <p:nvPr/>
        </p:nvSpPr>
        <p:spPr>
          <a:xfrm>
            <a:off x="7513983" y="4373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무시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AF323-7089-431B-B94C-D492B12B37CA}"/>
              </a:ext>
            </a:extLst>
          </p:cNvPr>
          <p:cNvSpPr txBox="1"/>
          <p:nvPr/>
        </p:nvSpPr>
        <p:spPr>
          <a:xfrm>
            <a:off x="7315200" y="59767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약한 양의 상관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699B7-9293-406E-AC47-558634C06A06}"/>
              </a:ext>
            </a:extLst>
          </p:cNvPr>
          <p:cNvSpPr/>
          <p:nvPr/>
        </p:nvSpPr>
        <p:spPr>
          <a:xfrm>
            <a:off x="437115" y="5035826"/>
            <a:ext cx="9541772" cy="1577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6DBF5A-165E-4980-A264-8BF401F7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" y="530678"/>
            <a:ext cx="7719805" cy="1066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56AF39-1A10-4157-A998-1C4FA8E52491}"/>
              </a:ext>
            </a:extLst>
          </p:cNvPr>
          <p:cNvSpPr txBox="1"/>
          <p:nvPr/>
        </p:nvSpPr>
        <p:spPr>
          <a:xfrm>
            <a:off x="5370127" y="1062915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pnadas</a:t>
            </a:r>
            <a:r>
              <a:rPr lang="ko-KR" altLang="en-US" dirty="0"/>
              <a:t>와 같이 계산 및 분석에 활용되는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641238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37755-1748-4253-AF2E-04826586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" y="0"/>
            <a:ext cx="10515600" cy="1325563"/>
          </a:xfrm>
        </p:spPr>
        <p:txBody>
          <a:bodyPr/>
          <a:lstStyle/>
          <a:p>
            <a:r>
              <a:rPr lang="en-US" altLang="ko-KR" dirty="0"/>
              <a:t>CCTV</a:t>
            </a:r>
            <a:r>
              <a:rPr lang="ko-KR" altLang="en-US" dirty="0"/>
              <a:t>가 많은 구와 인구가 많은 구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26C2FE-1EF6-4CC4-950B-F501B349B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7" y="1325564"/>
            <a:ext cx="11243227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5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DFAED-4B65-4392-B436-EF9E2FD1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폴더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9FBBF-5D7F-4EE7-AC1C-8E4323A0996A}"/>
              </a:ext>
            </a:extLst>
          </p:cNvPr>
          <p:cNvSpPr txBox="1"/>
          <p:nvPr/>
        </p:nvSpPr>
        <p:spPr>
          <a:xfrm>
            <a:off x="967409" y="1417982"/>
            <a:ext cx="87532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폴더 경로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내문서</a:t>
            </a:r>
            <a:r>
              <a:rPr lang="en-US" altLang="ko-KR" sz="3200" dirty="0"/>
              <a:t>\</a:t>
            </a:r>
            <a:r>
              <a:rPr lang="en-US" altLang="ko-KR" sz="3200" dirty="0" err="1"/>
              <a:t>DataScience</a:t>
            </a:r>
            <a:r>
              <a:rPr lang="en-US" altLang="ko-KR" sz="3200" dirty="0"/>
              <a:t>\</a:t>
            </a:r>
            <a:r>
              <a:rPr lang="en-US" altLang="ko-KR" sz="3200" dirty="0" err="1"/>
              <a:t>source_code</a:t>
            </a:r>
            <a:endParaRPr lang="en-US" altLang="ko-KR" sz="3200" dirty="0"/>
          </a:p>
          <a:p>
            <a:r>
              <a:rPr lang="en-US" altLang="ko-KR" sz="3200" dirty="0"/>
              <a:t>		  </a:t>
            </a:r>
            <a:r>
              <a:rPr lang="ko-KR" altLang="en-US" sz="3200" dirty="0" err="1"/>
              <a:t>내문서</a:t>
            </a:r>
            <a:r>
              <a:rPr lang="en-US" altLang="ko-KR" sz="3200" dirty="0"/>
              <a:t>\</a:t>
            </a:r>
            <a:r>
              <a:rPr lang="en-US" altLang="ko-KR" sz="3200" dirty="0" err="1"/>
              <a:t>DataScience</a:t>
            </a:r>
            <a:r>
              <a:rPr lang="en-US" altLang="ko-KR" sz="3200" dirty="0"/>
              <a:t>\data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CCDE5-DFF9-455E-A65F-E92C5D1B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933844"/>
            <a:ext cx="10953750" cy="3347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6F2A0B-19DE-4EED-9386-7415515CFEB1}"/>
              </a:ext>
            </a:extLst>
          </p:cNvPr>
          <p:cNvSpPr/>
          <p:nvPr/>
        </p:nvSpPr>
        <p:spPr>
          <a:xfrm>
            <a:off x="10893287" y="3935896"/>
            <a:ext cx="679588" cy="503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61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D1A20-12FB-43B8-89A4-FE88470F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8321"/>
            <a:ext cx="10515600" cy="1325563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시각화 도구 </a:t>
            </a:r>
            <a:r>
              <a:rPr lang="en-US" altLang="ko-KR" dirty="0"/>
              <a:t>: Matplotlib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E2A70-3251-4554-B8FC-89271AE1C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9" y="844964"/>
            <a:ext cx="10515600" cy="4351338"/>
          </a:xfrm>
        </p:spPr>
        <p:txBody>
          <a:bodyPr/>
          <a:lstStyle/>
          <a:p>
            <a:r>
              <a:rPr lang="en-US" altLang="ko-KR" dirty="0" err="1"/>
              <a:t>matplotlib.pyplot</a:t>
            </a:r>
            <a:r>
              <a:rPr lang="en-US" altLang="ko-KR" dirty="0"/>
              <a:t> : </a:t>
            </a:r>
            <a:r>
              <a:rPr lang="ko-KR" altLang="en-US" dirty="0"/>
              <a:t>그래프 그리는 모듈</a:t>
            </a:r>
            <a:endParaRPr lang="en-US" altLang="ko-KR" dirty="0"/>
          </a:p>
          <a:p>
            <a:r>
              <a:rPr lang="en-US" altLang="ko-KR" dirty="0"/>
              <a:t>%matplotlib inline : </a:t>
            </a:r>
            <a:r>
              <a:rPr lang="ko-KR" altLang="en-US" dirty="0"/>
              <a:t>그래프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E4AA12-DCD3-4800-A2C5-51673D36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4" y="1895062"/>
            <a:ext cx="10771326" cy="4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02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FA4FA8-3FF0-437E-8425-85DF69E0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cctv</a:t>
            </a:r>
            <a:r>
              <a:rPr lang="ko-KR" altLang="en-US" dirty="0"/>
              <a:t>와 인구현황 그래프 그리기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673B23-4ADE-49EA-92F7-B077B533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06" y="1590261"/>
            <a:ext cx="11300585" cy="51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09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F1CEFC-1B00-4157-AAE3-F52DF795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2" y="147223"/>
            <a:ext cx="11355457" cy="6492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976AAD-19A1-4942-9903-134DA0B17E0B}"/>
              </a:ext>
            </a:extLst>
          </p:cNvPr>
          <p:cNvSpPr txBox="1"/>
          <p:nvPr/>
        </p:nvSpPr>
        <p:spPr>
          <a:xfrm>
            <a:off x="9170504" y="1404730"/>
            <a:ext cx="2531165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정렬 필요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4222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75D1C7-0D3E-4CE9-ADBF-42449CA9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1" y="202303"/>
            <a:ext cx="11594617" cy="62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54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4041AB-4321-48D5-AB11-DD6CA0C1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5652"/>
            <a:ext cx="11332887" cy="6692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FA7C4A-AA34-43FE-ABD8-BA68A7651024}"/>
              </a:ext>
            </a:extLst>
          </p:cNvPr>
          <p:cNvSpPr txBox="1"/>
          <p:nvPr/>
        </p:nvSpPr>
        <p:spPr>
          <a:xfrm>
            <a:off x="7329772" y="3193774"/>
            <a:ext cx="4862228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인구수 대비 </a:t>
            </a:r>
            <a:r>
              <a:rPr lang="en-US" altLang="ko-KR" sz="2400" dirty="0" err="1"/>
              <a:t>cctv</a:t>
            </a:r>
            <a:r>
              <a:rPr lang="en-US" altLang="ko-KR" sz="2400" dirty="0"/>
              <a:t> </a:t>
            </a:r>
            <a:r>
              <a:rPr lang="ko-KR" altLang="en-US" sz="2400" dirty="0"/>
              <a:t>비율을 계산하여</a:t>
            </a:r>
            <a:endParaRPr lang="en-US" altLang="ko-KR" sz="2400" dirty="0"/>
          </a:p>
          <a:p>
            <a:r>
              <a:rPr lang="ko-KR" altLang="en-US" sz="2400" dirty="0"/>
              <a:t>그래프 그리기</a:t>
            </a:r>
          </a:p>
        </p:txBody>
      </p:sp>
    </p:spTree>
    <p:extLst>
      <p:ext uri="{BB962C8B-B14F-4D97-AF65-F5344CB8AC3E}">
        <p14:creationId xmlns:p14="http://schemas.microsoft.com/office/powerpoint/2010/main" val="3810496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B57B1B-C6D2-4DEE-AD41-05C98483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7" y="544064"/>
            <a:ext cx="10678975" cy="576987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7181C1-DB8D-4B6B-91C1-AD3A81DF7D35}"/>
              </a:ext>
            </a:extLst>
          </p:cNvPr>
          <p:cNvCxnSpPr/>
          <p:nvPr/>
        </p:nvCxnSpPr>
        <p:spPr>
          <a:xfrm>
            <a:off x="9090991" y="1179443"/>
            <a:ext cx="6361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FBA4B5-44ED-4387-8E23-83D728C6A889}"/>
              </a:ext>
            </a:extLst>
          </p:cNvPr>
          <p:cNvSpPr txBox="1"/>
          <p:nvPr/>
        </p:nvSpPr>
        <p:spPr>
          <a:xfrm>
            <a:off x="9925878" y="9939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마커 크기</a:t>
            </a:r>
          </a:p>
        </p:txBody>
      </p:sp>
    </p:spTree>
    <p:extLst>
      <p:ext uri="{BB962C8B-B14F-4D97-AF65-F5344CB8AC3E}">
        <p14:creationId xmlns:p14="http://schemas.microsoft.com/office/powerpoint/2010/main" val="2536913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6FDA1-33E1-4343-A8A3-EC03D4E7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데이터를 대표하는 직선 추가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3DD871-9C11-4C3F-84EE-77ABDFD8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0" y="1219820"/>
            <a:ext cx="11057490" cy="5406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5FA637-8289-4322-A7E2-01EE5BE77DB4}"/>
              </a:ext>
            </a:extLst>
          </p:cNvPr>
          <p:cNvSpPr txBox="1"/>
          <p:nvPr/>
        </p:nvSpPr>
        <p:spPr>
          <a:xfrm>
            <a:off x="6665843" y="34290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 데이터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06B98-7878-479A-BEE5-ADFBAD2573A9}"/>
              </a:ext>
            </a:extLst>
          </p:cNvPr>
          <p:cNvSpPr txBox="1"/>
          <p:nvPr/>
        </p:nvSpPr>
        <p:spPr>
          <a:xfrm>
            <a:off x="4346713" y="30596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축 데이터</a:t>
            </a:r>
          </a:p>
        </p:txBody>
      </p:sp>
    </p:spTree>
    <p:extLst>
      <p:ext uri="{BB962C8B-B14F-4D97-AF65-F5344CB8AC3E}">
        <p14:creationId xmlns:p14="http://schemas.microsoft.com/office/powerpoint/2010/main" val="392371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DC64C1-2E98-4716-8C1B-98B03A88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18" y="432559"/>
            <a:ext cx="9347960" cy="59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0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DAE7-B245-426F-8FAA-72FD0309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나아가기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2E94F-B119-4DAA-8604-984DC6CA7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내용인지 공부하여 옆자리 친구와 서로 설명해보세요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433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44E59B-B1A1-4833-97AB-DE6E7541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40622"/>
            <a:ext cx="11465823" cy="61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0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12FC8-A86B-47C3-B655-C0D437E0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4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C8414-1D02-48F6-BAD2-2BF6AF11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343818"/>
            <a:ext cx="10515600" cy="4351338"/>
          </a:xfrm>
        </p:spPr>
        <p:txBody>
          <a:bodyPr/>
          <a:lstStyle/>
          <a:p>
            <a:r>
              <a:rPr lang="ko-KR" altLang="en-US" dirty="0"/>
              <a:t>오픈 프로젝트이기 때문에 버전에 유의 해야 함</a:t>
            </a:r>
            <a:endParaRPr lang="en-US" altLang="ko-KR" dirty="0"/>
          </a:p>
          <a:p>
            <a:r>
              <a:rPr lang="ko-KR" altLang="en-US" dirty="0"/>
              <a:t>모듈의 버전업 속도가 빠르기 때문에 버전이 바뀌면서 명령 체계가 </a:t>
            </a:r>
            <a:r>
              <a:rPr lang="ko-KR" altLang="en-US" dirty="0" err="1"/>
              <a:t>바뀔수도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버전 확인</a:t>
            </a:r>
            <a:endParaRPr lang="en-US" altLang="ko-KR" dirty="0"/>
          </a:p>
          <a:p>
            <a:pPr lvl="1"/>
            <a:r>
              <a:rPr lang="en-US" altLang="ko-KR" dirty="0"/>
              <a:t>pip list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BF27C-8832-402D-A2AB-2C42992C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85" y="2838450"/>
            <a:ext cx="61341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8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CA44B6-5FE5-40C4-A24E-1C7D7905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5" y="373545"/>
            <a:ext cx="10587866" cy="51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11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1CD8CB-EFA1-4E42-AA96-A8604437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35" y="431006"/>
            <a:ext cx="10156343" cy="59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6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987C3-765B-4F57-B5DB-452EAF25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7CF92-99B2-49E7-B6EF-FAAF7FEF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8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365A3-96DA-4752-8BDC-E90489C3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A071-2BA0-4E6D-89CF-CD40EC13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모듈설치 </a:t>
            </a:r>
            <a:r>
              <a:rPr lang="en-US" altLang="ko-KR" dirty="0"/>
              <a:t>pip install </a:t>
            </a:r>
            <a:r>
              <a:rPr lang="ko-KR" altLang="en-US" dirty="0" err="1"/>
              <a:t>모듈명</a:t>
            </a:r>
            <a:endParaRPr lang="en-US" altLang="ko-KR" dirty="0"/>
          </a:p>
          <a:p>
            <a:r>
              <a:rPr lang="ko-KR" altLang="en-US" dirty="0"/>
              <a:t>모듈삭제 </a:t>
            </a:r>
            <a:r>
              <a:rPr lang="en-US" altLang="ko-KR" dirty="0"/>
              <a:t>pip uninstall </a:t>
            </a:r>
            <a:r>
              <a:rPr lang="ko-KR" altLang="en-US" dirty="0" err="1"/>
              <a:t>모듈명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6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8D929-A357-4B52-A129-0652A10B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</a:t>
            </a:r>
            <a:r>
              <a:rPr lang="ko-KR" altLang="en-US" dirty="0"/>
              <a:t> 패키지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77D59-9047-4F00-ABD7-F92EFF6E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서울시 각 구별 </a:t>
            </a:r>
            <a:r>
              <a:rPr lang="en-US" altLang="ko-KR" dirty="0"/>
              <a:t>CCTV</a:t>
            </a:r>
            <a:r>
              <a:rPr lang="ko-KR" altLang="en-US" dirty="0"/>
              <a:t>수를 파악하고</a:t>
            </a:r>
            <a:r>
              <a:rPr lang="en-US" altLang="ko-KR" dirty="0"/>
              <a:t>, </a:t>
            </a:r>
            <a:r>
              <a:rPr lang="ko-KR" altLang="en-US" dirty="0"/>
              <a:t>인구대비 </a:t>
            </a:r>
            <a:r>
              <a:rPr lang="en-US" altLang="ko-KR" dirty="0"/>
              <a:t>CCTV </a:t>
            </a:r>
            <a:r>
              <a:rPr lang="ko-KR" altLang="en-US" dirty="0"/>
              <a:t>비율을 파악해서 순위 비교</a:t>
            </a:r>
          </a:p>
          <a:p>
            <a:r>
              <a:rPr lang="ko-KR" altLang="en-US" dirty="0"/>
              <a:t>인구대비 </a:t>
            </a:r>
            <a:r>
              <a:rPr lang="en-US" altLang="ko-KR" dirty="0"/>
              <a:t>CCTV</a:t>
            </a:r>
            <a:r>
              <a:rPr lang="ko-KR" altLang="en-US" dirty="0"/>
              <a:t>의 평균치를 확인하고 그로부터 </a:t>
            </a:r>
            <a:r>
              <a:rPr lang="en-US" altLang="ko-KR" dirty="0"/>
              <a:t>CCTV</a:t>
            </a:r>
            <a:r>
              <a:rPr lang="ko-KR" altLang="en-US" dirty="0"/>
              <a:t>가 과하게 부족한 구를 확인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54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BE0EA-6513-4051-BE39-55949603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2FCAA-9216-4CD8-A38B-B07FFDB5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87" y="1690688"/>
            <a:ext cx="8769626" cy="350416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6588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F87321-7432-4410-9ADC-94FABEF5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2" y="124653"/>
            <a:ext cx="7071278" cy="28193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2BAB2D-D63A-4E5A-A013-DE63CE73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22" y="2944030"/>
            <a:ext cx="11845555" cy="36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9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371</Words>
  <Application>Microsoft Office PowerPoint</Application>
  <PresentationFormat>와이드스크린</PresentationFormat>
  <Paragraphs>80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PowerPoint 프레젠테이션</vt:lpstr>
      <vt:lpstr>http://www.anaconda.com/download</vt:lpstr>
      <vt:lpstr>Jupyter Notebook 실행</vt:lpstr>
      <vt:lpstr>폴더 생성</vt:lpstr>
      <vt:lpstr>버전</vt:lpstr>
      <vt:lpstr>tip</vt:lpstr>
      <vt:lpstr>panda 패키지 응용</vt:lpstr>
      <vt:lpstr>데이터 준비</vt:lpstr>
      <vt:lpstr>PowerPoint 프레젠테이션</vt:lpstr>
      <vt:lpstr>데이터 준비</vt:lpstr>
      <vt:lpstr>가구/인구</vt:lpstr>
      <vt:lpstr>이름 변경</vt:lpstr>
      <vt:lpstr>텍스트 파일 읽기 – read.csv() </vt:lpstr>
      <vt:lpstr>panda데이터.Columns – column 이름 반환</vt:lpstr>
      <vt:lpstr>열이름 변경</vt:lpstr>
      <vt:lpstr>PowerPoint 프레젠테이션</vt:lpstr>
      <vt:lpstr>엑셀파일 읽어오기 – read.excel()</vt:lpstr>
      <vt:lpstr>PowerPoint 프레젠테이션</vt:lpstr>
      <vt:lpstr>CCTV 전체 개수가 가장 작은 구는?-정렬</vt:lpstr>
      <vt:lpstr>CCTV 전체 개수가 가장 많은 구는?-정렬</vt:lpstr>
      <vt:lpstr>계산하여 컬럼 추가 : panda데이터[컬럼명]=계산식 또는 값</vt:lpstr>
      <vt:lpstr>서울시 인구현황정리</vt:lpstr>
      <vt:lpstr>data 삭제 : 행-&gt;drop, 열-&gt;del</vt:lpstr>
      <vt:lpstr>유니크조사 </vt:lpstr>
      <vt:lpstr>null 데이터 추출 : isnull()</vt:lpstr>
      <vt:lpstr>계산 컬럼 추가 –  구별 인구수 대비 고령자, 외국인 비율 컬럼</vt:lpstr>
      <vt:lpstr>기준값으로 data 정렬 (인구수)</vt:lpstr>
      <vt:lpstr>외국인 기준</vt:lpstr>
      <vt:lpstr>외국인 비율</vt:lpstr>
      <vt:lpstr>고령자</vt:lpstr>
      <vt:lpstr>고령자 비율</vt:lpstr>
      <vt:lpstr>두 data 합치기</vt:lpstr>
      <vt:lpstr>merge</vt:lpstr>
      <vt:lpstr>PowerPoint 프레젠테이션</vt:lpstr>
      <vt:lpstr>필요없는 column 제거</vt:lpstr>
      <vt:lpstr>컬럼제거(del)</vt:lpstr>
      <vt:lpstr>index 설정(그래프 작업 시 필요)</vt:lpstr>
      <vt:lpstr>상관관계 : numcpy의 corrcoef 함수</vt:lpstr>
      <vt:lpstr>CCTV가 많은 구와 인구가 많은 구 비교</vt:lpstr>
      <vt:lpstr>파이썬 시각화 도구 : Matplotlib</vt:lpstr>
      <vt:lpstr>cctv와 인구현황 그래프 그리기</vt:lpstr>
      <vt:lpstr>PowerPoint 프레젠테이션</vt:lpstr>
      <vt:lpstr>PowerPoint 프레젠테이션</vt:lpstr>
      <vt:lpstr>PowerPoint 프레젠테이션</vt:lpstr>
      <vt:lpstr>PowerPoint 프레젠테이션</vt:lpstr>
      <vt:lpstr>데이터를 대표하는 직선 추가 </vt:lpstr>
      <vt:lpstr>PowerPoint 프레젠테이션</vt:lpstr>
      <vt:lpstr>더 나아가기</vt:lpstr>
      <vt:lpstr>PowerPoint 프레젠테이션</vt:lpstr>
      <vt:lpstr>PowerPoint 프레젠테이션</vt:lpstr>
      <vt:lpstr>PowerPoint 프레젠테이션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경미</dc:creator>
  <cp:lastModifiedBy>문 경미</cp:lastModifiedBy>
  <cp:revision>7</cp:revision>
  <dcterms:created xsi:type="dcterms:W3CDTF">2018-08-01T11:02:01Z</dcterms:created>
  <dcterms:modified xsi:type="dcterms:W3CDTF">2018-08-01T22:38:40Z</dcterms:modified>
</cp:coreProperties>
</file>