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3" r:id="rId3"/>
    <p:sldId id="387" r:id="rId4"/>
    <p:sldId id="322" r:id="rId5"/>
    <p:sldId id="388" r:id="rId6"/>
    <p:sldId id="389" r:id="rId7"/>
    <p:sldId id="361" r:id="rId8"/>
    <p:sldId id="362" r:id="rId9"/>
    <p:sldId id="392" r:id="rId10"/>
    <p:sldId id="393" r:id="rId11"/>
    <p:sldId id="425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C6106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0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2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94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3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8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4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62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6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0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2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93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4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71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86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39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6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2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34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23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03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02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88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00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17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75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92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35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2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6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28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96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36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6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0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1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9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04-0A18-49EC-AC67-3DE43BA02C80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72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1A91-5DFA-44F8-98AB-C21D2C235E74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0DD-F576-4E88-96B3-DB2E39692ED4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B8C-5CCF-4CE3-AEFD-98AF755ECB16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yush@postech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deep-learning-course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YM7G5qd090" TargetMode="External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Relationship Id="rId4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s://www.amax.com/blog/?p=804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1558833"/>
            <a:ext cx="8358052" cy="207023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b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65196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최장 단어 검색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computeMaxWordLength1(text):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문장</a:t>
            </a:r>
            <a:r>
              <a:rPr lang="en-US" altLang="ko-KR" dirty="0"/>
              <a:t>(text)</a:t>
            </a:r>
            <a:r>
              <a:rPr lang="ko-KR" altLang="en-US" dirty="0"/>
              <a:t>을 여러 단어</a:t>
            </a:r>
            <a:r>
              <a:rPr lang="en-US" altLang="ko-KR" dirty="0"/>
              <a:t>(words)</a:t>
            </a:r>
            <a:r>
              <a:rPr lang="ko-KR" altLang="en-US" dirty="0"/>
              <a:t>로 분리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최대 단어 </a:t>
            </a:r>
            <a:r>
              <a:rPr lang="en-US" altLang="ko-KR" dirty="0"/>
              <a:t>(</a:t>
            </a:r>
            <a:r>
              <a:rPr lang="en-US" altLang="ko-KR" dirty="0" err="1"/>
              <a:t>max_word</a:t>
            </a:r>
            <a:r>
              <a:rPr lang="en-US" altLang="ko-KR" dirty="0"/>
              <a:t>)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word </a:t>
            </a:r>
            <a:r>
              <a:rPr lang="ko-KR" altLang="en-US" dirty="0"/>
              <a:t>와 </a:t>
            </a:r>
            <a:r>
              <a:rPr lang="en-US" altLang="ko-KR" dirty="0" err="1"/>
              <a:t>max_word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 algn="just"/>
            <a:r>
              <a:rPr lang="en-US" altLang="ko-KR" dirty="0"/>
              <a:t>word</a:t>
            </a:r>
            <a:r>
              <a:rPr lang="ko-KR" altLang="en-US" dirty="0"/>
              <a:t>의 길이가 </a:t>
            </a:r>
            <a:r>
              <a:rPr lang="en-US" altLang="ko-KR" dirty="0" err="1"/>
              <a:t>max_word</a:t>
            </a:r>
            <a:r>
              <a:rPr lang="en-US" altLang="ko-KR" dirty="0"/>
              <a:t> </a:t>
            </a:r>
            <a:r>
              <a:rPr lang="ko-KR" altLang="en-US" dirty="0"/>
              <a:t>보다 큰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 algn="just">
              <a:buNone/>
            </a:pPr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ko-KR" altLang="en-US" dirty="0">
                <a:sym typeface="Wingdings" panose="05000000000000000000" pitchFamily="2" charset="2"/>
              </a:rPr>
              <a:t>또는 길이는 같지만 </a:t>
            </a:r>
            <a:r>
              <a:rPr lang="ko-KR" altLang="en-US" dirty="0"/>
              <a:t>알파벳 기준으로 뒤에 나오는 경우</a:t>
            </a:r>
            <a:endParaRPr lang="en-US" altLang="ko-KR" dirty="0"/>
          </a:p>
          <a:p>
            <a:pPr marL="914400" lvl="2" indent="0" algn="just">
              <a:buNone/>
            </a:pPr>
            <a:r>
              <a:rPr lang="en-US" altLang="ko-KR" dirty="0">
                <a:sym typeface="Wingdings" panose="05000000000000000000" pitchFamily="2" charset="2"/>
              </a:rPr>
              <a:t>   </a:t>
            </a:r>
            <a:r>
              <a:rPr lang="en-US" altLang="ko-KR" dirty="0" err="1">
                <a:sym typeface="Wingdings" panose="05000000000000000000" pitchFamily="2" charset="2"/>
              </a:rPr>
              <a:t>max_word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en-US" altLang="ko-KR" dirty="0">
                <a:sym typeface="Wingdings" panose="05000000000000000000" pitchFamily="2" charset="2"/>
              </a:rPr>
              <a:t>word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갱신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max_word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75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최장 단어 검색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computeMaxWordLength2(text):</a:t>
            </a:r>
          </a:p>
          <a:p>
            <a:pPr lvl="1"/>
            <a:r>
              <a:rPr lang="ko-KR" altLang="en-US" dirty="0"/>
              <a:t>두 단어를 비교하기 위한 </a:t>
            </a:r>
            <a:r>
              <a:rPr lang="en-US" altLang="ko-KR" dirty="0"/>
              <a:t>key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en-US" altLang="ko-KR" dirty="0"/>
              <a:t>key </a:t>
            </a:r>
            <a:r>
              <a:rPr lang="ko-KR" altLang="en-US" dirty="0"/>
              <a:t>함수는 </a:t>
            </a:r>
            <a:r>
              <a:rPr lang="en-US" altLang="ko-KR" dirty="0"/>
              <a:t>tuple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list)</a:t>
            </a:r>
            <a:r>
              <a:rPr lang="ko-KR" altLang="en-US" dirty="0"/>
              <a:t>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computeMaxWordLength3(text):</a:t>
            </a:r>
          </a:p>
          <a:p>
            <a:pPr lvl="1"/>
            <a:r>
              <a:rPr lang="en-US" altLang="ko-KR" dirty="0"/>
              <a:t>lambda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key </a:t>
            </a:r>
            <a:r>
              <a:rPr lang="ko-KR" altLang="en-US" dirty="0"/>
              <a:t>함수를 구현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최빈도</a:t>
            </a:r>
            <a:r>
              <a:rPr lang="ko-KR" altLang="en-US" dirty="0"/>
              <a:t> 단어 검색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Trends - </a:t>
            </a:r>
            <a:r>
              <a:rPr lang="en-US" altLang="ko-KR" dirty="0">
                <a:hlinkClick r:id="rId3"/>
              </a:rPr>
              <a:t>https://trends.google.com/trends/</a:t>
            </a:r>
            <a:endParaRPr lang="en-US" altLang="ko-KR" dirty="0"/>
          </a:p>
          <a:p>
            <a:pPr lvl="1"/>
            <a:r>
              <a:rPr lang="ko-KR" altLang="en-US" dirty="0" err="1"/>
              <a:t>웹문서에서의</a:t>
            </a:r>
            <a:r>
              <a:rPr lang="ko-KR" altLang="en-US" dirty="0"/>
              <a:t> 단어 빈도수 측정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6" y="2368731"/>
            <a:ext cx="8254036" cy="37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9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최빈도</a:t>
            </a:r>
            <a:r>
              <a:rPr lang="ko-KR" altLang="en-US" dirty="0"/>
              <a:t> 단어 검색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최빈도</a:t>
            </a:r>
            <a:r>
              <a:rPr lang="ko-KR" altLang="en-US" dirty="0"/>
              <a:t> 단어의 </a:t>
            </a:r>
            <a:r>
              <a:rPr lang="en-US" altLang="ko-KR" dirty="0"/>
              <a:t>set</a:t>
            </a:r>
            <a:r>
              <a:rPr lang="ko-KR" altLang="en-US" dirty="0"/>
              <a:t> 및 해당 빈도수 반환하는 </a:t>
            </a:r>
            <a:r>
              <a:rPr lang="en-US" altLang="ko-KR" u="sng" dirty="0" err="1"/>
              <a:t>computeMostFrequentWord</a:t>
            </a:r>
            <a:r>
              <a:rPr lang="en-US" altLang="ko-KR" u="sng" dirty="0"/>
              <a:t>(text)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en-US" altLang="ko-KR" dirty="0"/>
              <a:t>f-0: 'the quick brown fox jumps over the lazy fox‘</a:t>
            </a:r>
            <a:br>
              <a:rPr lang="en-US" altLang="ko-KR" dirty="0"/>
            </a:br>
            <a:r>
              <a:rPr lang="en-US" altLang="ko-KR" dirty="0"/>
              <a:t>=&gt;(set([‘the’, ‘fox’]), 2)</a:t>
            </a:r>
          </a:p>
          <a:p>
            <a:pPr lvl="1"/>
            <a:r>
              <a:rPr lang="en-US" altLang="ko-KR" dirty="0"/>
              <a:t>f-1: 'the quick brown fox jumps over the lazy dog‘</a:t>
            </a:r>
            <a:br>
              <a:rPr lang="en-US" altLang="ko-KR" dirty="0"/>
            </a:br>
            <a:r>
              <a:rPr lang="en-US" altLang="ko-KR" dirty="0"/>
              <a:t>=&gt;(set([‘the’]), 2)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B. </a:t>
            </a:r>
            <a:r>
              <a:rPr lang="ko-KR" altLang="en-US"/>
              <a:t>최빈도 단어 검색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err="1"/>
              <a:t>computeMostFrequentWord</a:t>
            </a:r>
            <a:r>
              <a:rPr lang="en-US" altLang="ko-KR" u="sng" dirty="0"/>
              <a:t>(text)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각 단어의 빈도를 세기 </a:t>
            </a:r>
            <a:r>
              <a:rPr lang="ko-KR" altLang="en-US" dirty="0"/>
              <a:t>위한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선언 </a:t>
            </a:r>
            <a:r>
              <a:rPr lang="en-US" altLang="ko-KR" dirty="0"/>
              <a:t>(</a:t>
            </a:r>
            <a:r>
              <a:rPr lang="en-US" altLang="ko-KR" dirty="0" err="1"/>
              <a:t>count_dict</a:t>
            </a:r>
            <a:r>
              <a:rPr lang="en-US" altLang="ko-KR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문장</a:t>
            </a:r>
            <a:r>
              <a:rPr lang="en-US" altLang="ko-KR" dirty="0"/>
              <a:t>(text)</a:t>
            </a:r>
            <a:r>
              <a:rPr lang="ko-KR" altLang="en-US" dirty="0"/>
              <a:t>을 여러 단어로 분리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단어 빈도수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최대 빈도수 저장 </a:t>
            </a:r>
            <a:r>
              <a:rPr lang="en-US" altLang="ko-KR" dirty="0"/>
              <a:t>(</a:t>
            </a:r>
            <a:r>
              <a:rPr lang="en-US" altLang="ko-KR" dirty="0" err="1"/>
              <a:t>max_count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단어 빈도수가 </a:t>
            </a:r>
            <a:r>
              <a:rPr lang="en-US" altLang="ko-KR" dirty="0" err="1"/>
              <a:t>max_count</a:t>
            </a:r>
            <a:r>
              <a:rPr lang="ko-KR" altLang="en-US" dirty="0"/>
              <a:t>인 단어 찾기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결과 반환</a:t>
            </a:r>
            <a:r>
              <a:rPr lang="en-US" altLang="ko-KR" dirty="0"/>
              <a:t> (</a:t>
            </a:r>
            <a:r>
              <a:rPr lang="en-US" altLang="ko-KR" dirty="0" err="1"/>
              <a:t>most_frequent_words</a:t>
            </a:r>
            <a:r>
              <a:rPr lang="en-US" altLang="ko-KR" dirty="0"/>
              <a:t>, </a:t>
            </a:r>
            <a:r>
              <a:rPr lang="en-US" altLang="ko-KR" dirty="0" err="1"/>
              <a:t>max_count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44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58432"/>
            <a:ext cx="8801100" cy="569971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Palindrome (</a:t>
            </a:r>
            <a:r>
              <a:rPr lang="ko-KR" altLang="en-US" dirty="0"/>
              <a:t>회문</a:t>
            </a:r>
            <a:r>
              <a:rPr lang="en-US" altLang="ko-KR" dirty="0"/>
              <a:t>): “</a:t>
            </a:r>
            <a:r>
              <a:rPr lang="ko-KR" altLang="en-US" dirty="0"/>
              <a:t>거꾸로 읽어도 제대로 읽는 것과 같은 문장이나 낱말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ko-KR" altLang="en-US" dirty="0" err="1"/>
              <a:t>위키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소주 좀 주소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텍스트에서 </a:t>
            </a:r>
            <a:r>
              <a:rPr lang="ko-KR" altLang="en-US" u="sng" dirty="0">
                <a:solidFill>
                  <a:srgbClr val="FF0000"/>
                </a:solidFill>
              </a:rPr>
              <a:t>임의의 문자를 선택하여</a:t>
            </a:r>
            <a:r>
              <a:rPr lang="ko-KR" altLang="en-US" dirty="0"/>
              <a:t> 가장 긴 </a:t>
            </a:r>
            <a:r>
              <a:rPr lang="ko-KR" altLang="en-US" dirty="0" err="1"/>
              <a:t>회문의</a:t>
            </a:r>
            <a:r>
              <a:rPr lang="ko-KR" altLang="en-US" dirty="0"/>
              <a:t> </a:t>
            </a:r>
            <a:r>
              <a:rPr lang="ko-KR" altLang="en-US" u="sng" dirty="0"/>
              <a:t>길이</a:t>
            </a:r>
            <a:r>
              <a:rPr lang="ko-KR" altLang="en-US" dirty="0"/>
              <a:t>를 찾는 </a:t>
            </a:r>
            <a:r>
              <a:rPr lang="en-US" altLang="ko-KR" u="sng" dirty="0" err="1"/>
              <a:t>computeLongestPalindrome</a:t>
            </a:r>
            <a:r>
              <a:rPr lang="en-US" altLang="ko-KR" u="sng" dirty="0"/>
              <a:t>(text)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en-US" altLang="ko-KR" dirty="0"/>
              <a:t>1: ‘’ =&gt; 0</a:t>
            </a:r>
          </a:p>
          <a:p>
            <a:pPr lvl="1"/>
            <a:r>
              <a:rPr lang="en-US" altLang="ko-KR" dirty="0"/>
              <a:t>2: ‘ab’ =&gt; 1</a:t>
            </a:r>
          </a:p>
          <a:p>
            <a:pPr lvl="1"/>
            <a:r>
              <a:rPr lang="en-US" altLang="ko-KR" dirty="0"/>
              <a:t>3: ‘aa’ =&gt; 2</a:t>
            </a:r>
          </a:p>
          <a:p>
            <a:pPr lvl="1"/>
            <a:r>
              <a:rPr lang="en-US" altLang="ko-KR" dirty="0"/>
              <a:t>4: ‘animal’ =&gt; 3 (‘</a:t>
            </a:r>
            <a:r>
              <a:rPr lang="en-US" altLang="ko-KR" dirty="0" err="1"/>
              <a:t>ana</a:t>
            </a:r>
            <a:r>
              <a:rPr lang="en-US" altLang="ko-KR" dirty="0"/>
              <a:t>’, ‘</a:t>
            </a:r>
            <a:r>
              <a:rPr lang="en-US" altLang="ko-KR" dirty="0" err="1"/>
              <a:t>aia</a:t>
            </a:r>
            <a:r>
              <a:rPr lang="en-US" altLang="ko-KR" dirty="0"/>
              <a:t>’, ‘</a:t>
            </a:r>
            <a:r>
              <a:rPr lang="en-US" altLang="ko-KR" dirty="0" err="1"/>
              <a:t>ama</a:t>
            </a:r>
            <a:r>
              <a:rPr lang="en-US" altLang="ko-KR" dirty="0"/>
              <a:t>’)</a:t>
            </a:r>
          </a:p>
          <a:p>
            <a:pPr lvl="1"/>
            <a:r>
              <a:rPr lang="en-US" altLang="ko-KR" dirty="0"/>
              <a:t>5: </a:t>
            </a:r>
            <a:r>
              <a:rPr lang="en-US" altLang="ko-KR" u="sng" dirty="0"/>
              <a:t>something long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51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알고리즘을 </a:t>
            </a:r>
            <a:r>
              <a:rPr lang="en-US" altLang="ko-KR" b="1" u="sng" dirty="0">
                <a:solidFill>
                  <a:srgbClr val="0070C0"/>
                </a:solidFill>
              </a:rPr>
              <a:t>recursion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형태로 정의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 err="1"/>
              <a:t>첫번째</a:t>
            </a:r>
            <a:r>
              <a:rPr lang="ko-KR" altLang="en-US" dirty="0"/>
              <a:t> 문자와 마지막 문자가 </a:t>
            </a:r>
            <a:r>
              <a:rPr lang="ko-KR" altLang="en-US" u="sng" dirty="0"/>
              <a:t>동일한</a:t>
            </a:r>
            <a:r>
              <a:rPr lang="ko-KR" altLang="en-US" dirty="0"/>
              <a:t>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11572"/>
              </p:ext>
            </p:extLst>
          </p:nvPr>
        </p:nvGraphicFramePr>
        <p:xfrm>
          <a:off x="4263651" y="4709174"/>
          <a:ext cx="4326000" cy="940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720">
                  <a:extLst>
                    <a:ext uri="{9D8B030D-6E8A-4147-A177-3AD203B41FA5}">
                      <a16:colId xmlns:a16="http://schemas.microsoft.com/office/drawing/2014/main" val="1419038817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Text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좀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Index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10512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52873" y="4440728"/>
            <a:ext cx="1481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f(0, 4)</a:t>
            </a:r>
          </a:p>
          <a:p>
            <a:endParaRPr lang="en-US" altLang="ko-KR" dirty="0"/>
          </a:p>
          <a:p>
            <a:r>
              <a:rPr lang="en-US" altLang="ko-KR" dirty="0"/>
              <a:t>= f(1, 3) + 2</a:t>
            </a:r>
          </a:p>
          <a:p>
            <a:endParaRPr lang="ko-KR" altLang="en-US" dirty="0"/>
          </a:p>
          <a:p>
            <a:r>
              <a:rPr lang="en-US" altLang="ko-KR" dirty="0"/>
              <a:t>= 3 + 2 = 5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C5F224-1B25-4685-B8B1-A2956807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47" y="1700395"/>
            <a:ext cx="5614340" cy="1472614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839453" y="2466474"/>
            <a:ext cx="4610466" cy="32535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2838993"/>
            <a:ext cx="8801100" cy="3866153"/>
          </a:xfrm>
        </p:spPr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문자와 마지막 문자가 </a:t>
            </a:r>
            <a:r>
              <a:rPr lang="ko-KR" altLang="en-US" u="sng" dirty="0"/>
              <a:t>다른</a:t>
            </a:r>
            <a:r>
              <a:rPr lang="ko-KR" altLang="en-US" dirty="0"/>
              <a:t>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8203" y="3977785"/>
            <a:ext cx="2172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f(0, 4)</a:t>
            </a:r>
          </a:p>
          <a:p>
            <a:endParaRPr lang="en-US" altLang="ko-KR" dirty="0"/>
          </a:p>
          <a:p>
            <a:r>
              <a:rPr lang="en-US" altLang="ko-KR" dirty="0"/>
              <a:t>= max(f(0,3), f(1,4))</a:t>
            </a:r>
          </a:p>
          <a:p>
            <a:endParaRPr lang="en-US" altLang="ko-KR" dirty="0"/>
          </a:p>
          <a:p>
            <a:r>
              <a:rPr lang="en-US" altLang="ko-KR" dirty="0"/>
              <a:t>= max(2, 4) = 4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41708"/>
              </p:ext>
            </p:extLst>
          </p:nvPr>
        </p:nvGraphicFramePr>
        <p:xfrm>
          <a:off x="4211063" y="3675273"/>
          <a:ext cx="4326000" cy="940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720">
                  <a:extLst>
                    <a:ext uri="{9D8B030D-6E8A-4147-A177-3AD203B41FA5}">
                      <a16:colId xmlns:a16="http://schemas.microsoft.com/office/drawing/2014/main" val="1419038817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Text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신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제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제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Index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10512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0784"/>
              </p:ext>
            </p:extLst>
          </p:nvPr>
        </p:nvGraphicFramePr>
        <p:xfrm>
          <a:off x="4211063" y="4984895"/>
          <a:ext cx="4326000" cy="940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720">
                  <a:extLst>
                    <a:ext uri="{9D8B030D-6E8A-4147-A177-3AD203B41FA5}">
                      <a16:colId xmlns:a16="http://schemas.microsoft.com/office/drawing/2014/main" val="1419038817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Text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제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제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Index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0512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1FF6C9A-CA28-4E90-90F2-D3FDCF363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48" y="1132225"/>
            <a:ext cx="5614340" cy="147261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52205" y="2229394"/>
            <a:ext cx="3779521" cy="30480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1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2847703"/>
            <a:ext cx="8801100" cy="3857444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위와 같은 </a:t>
            </a:r>
            <a:r>
              <a:rPr lang="en-US" altLang="ko-KR" dirty="0"/>
              <a:t>recursion </a:t>
            </a:r>
            <a:r>
              <a:rPr lang="ko-KR" altLang="en-US" dirty="0"/>
              <a:t>형태의 알고리즘을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번째 테스트 케이스는 긴 실행시간이 필요</a:t>
            </a:r>
            <a:endParaRPr lang="en-US" altLang="ko-KR" dirty="0"/>
          </a:p>
          <a:p>
            <a:pPr lvl="1"/>
            <a:r>
              <a:rPr lang="ko-KR" altLang="en-US" dirty="0"/>
              <a:t>동일한 연산을 반복하기 때문</a:t>
            </a:r>
            <a:endParaRPr lang="en-US" altLang="ko-KR" dirty="0"/>
          </a:p>
          <a:p>
            <a:pPr lvl="2"/>
            <a:r>
              <a:rPr lang="ko-KR" altLang="en-US" dirty="0"/>
              <a:t>시간 복잡도</a:t>
            </a:r>
            <a:r>
              <a:rPr lang="en-US" altLang="ko-KR" dirty="0"/>
              <a:t>: O(2</a:t>
            </a:r>
            <a:r>
              <a:rPr lang="en-US" altLang="ko-KR" baseline="30000" dirty="0"/>
              <a:t>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Dynamic </a:t>
            </a:r>
            <a:r>
              <a:rPr lang="ko-KR" altLang="en-US" dirty="0"/>
              <a:t>프로그래밍으로 해결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BB0E6-A920-432D-8449-749460D6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48" y="1505085"/>
            <a:ext cx="5614340" cy="14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Recursion</a:t>
            </a:r>
            <a:r>
              <a:rPr lang="ko-KR" altLang="en-US" dirty="0"/>
              <a:t>을 이용한 피보나치 수 </a:t>
            </a:r>
            <a:r>
              <a:rPr lang="en-US" altLang="ko-KR" dirty="0"/>
              <a:t>(Fibonacci Numbers)</a:t>
            </a:r>
          </a:p>
          <a:p>
            <a:pPr lvl="1"/>
            <a:r>
              <a:rPr lang="en-US" altLang="ko-KR" dirty="0"/>
              <a:t>1, 1, 2, 3, 5, 8, 13, 21, 34, 55, 89, ...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23" y="2544534"/>
            <a:ext cx="3924300" cy="116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6720" y="290322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점화식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6720" y="4923364"/>
            <a:ext cx="15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코드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628" y="4615543"/>
            <a:ext cx="4311541" cy="1663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720" y="5842543"/>
            <a:ext cx="296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시간 복잡도</a:t>
            </a:r>
            <a:r>
              <a:rPr lang="en-US" altLang="ko-KR" dirty="0"/>
              <a:t>: O(1.618</a:t>
            </a:r>
            <a:r>
              <a:rPr lang="en-US" altLang="ko-KR" baseline="30000" dirty="0"/>
              <a:t>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00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262" y="1419497"/>
            <a:ext cx="7107283" cy="528565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b="1" dirty="0"/>
              <a:t>남대환</a:t>
            </a:r>
            <a:endParaRPr lang="en-US" altLang="ko-KR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>
                <a:hlinkClick r:id="rId3"/>
              </a:rPr>
              <a:t>dhnam@postech.ac.kr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52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Recursion</a:t>
            </a:r>
            <a:r>
              <a:rPr lang="ko-KR" altLang="en-US" dirty="0"/>
              <a:t>을 이용한 피보나치 수 </a:t>
            </a:r>
            <a:r>
              <a:rPr lang="en-US" altLang="ko-KR" dirty="0"/>
              <a:t>(Fibonacci Numbers)</a:t>
            </a:r>
          </a:p>
          <a:p>
            <a:pPr lvl="1"/>
            <a:r>
              <a:rPr lang="en-US" altLang="ko-KR" dirty="0"/>
              <a:t>fib(5)</a:t>
            </a:r>
            <a:br>
              <a:rPr lang="en-US" altLang="ko-KR" dirty="0"/>
            </a:br>
            <a:r>
              <a:rPr lang="en-US" altLang="ko-KR" sz="1800" dirty="0"/>
              <a:t>= fib(4) + fib(3)</a:t>
            </a:r>
            <a:br>
              <a:rPr lang="en-US" altLang="ko-KR" sz="1800" dirty="0"/>
            </a:br>
            <a:r>
              <a:rPr lang="en-US" altLang="ko-KR" sz="1800" dirty="0"/>
              <a:t>= (fib(3) + </a:t>
            </a:r>
            <a:r>
              <a:rPr lang="en-US" altLang="ko-KR" sz="1800" dirty="0">
                <a:solidFill>
                  <a:srgbClr val="FF0000"/>
                </a:solidFill>
              </a:rPr>
              <a:t>fib(2)</a:t>
            </a:r>
            <a:r>
              <a:rPr lang="en-US" altLang="ko-KR" sz="1800" dirty="0"/>
              <a:t>) + (</a:t>
            </a:r>
            <a:r>
              <a:rPr lang="en-US" altLang="ko-KR" sz="1800" dirty="0">
                <a:solidFill>
                  <a:srgbClr val="FF0000"/>
                </a:solidFill>
              </a:rPr>
              <a:t>fib(2)</a:t>
            </a:r>
            <a:r>
              <a:rPr lang="en-US" altLang="ko-KR" sz="1800" dirty="0"/>
              <a:t> + fib(1))</a:t>
            </a:r>
            <a:br>
              <a:rPr lang="en-US" altLang="ko-KR" sz="1800" dirty="0"/>
            </a:br>
            <a:r>
              <a:rPr lang="en-US" altLang="ko-KR" sz="1800" dirty="0"/>
              <a:t>= ((fib(2) + fib(1)) + (fib(1) + fib(0))) + ((fib(1) + fib(0)) + fib(1))</a:t>
            </a:r>
            <a:br>
              <a:rPr lang="en-US" altLang="ko-KR" sz="1800" dirty="0"/>
            </a:br>
            <a:r>
              <a:rPr lang="en-US" altLang="ko-KR" sz="1800" dirty="0"/>
              <a:t>= (((fib(1) + fib(0)) + fib(1)) + (fib(1) + fib(0))) + ((fib(1) + fib(0)) + fib(1))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Dynamic programming</a:t>
            </a:r>
          </a:p>
          <a:p>
            <a:pPr lvl="2"/>
            <a:r>
              <a:rPr lang="ko-KR" altLang="en-US" dirty="0"/>
              <a:t>복잡한 문제를 간단한 여러 개의 문제로 나누어 푸는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9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</a:t>
            </a:r>
            <a:r>
              <a:rPr lang="ko-KR" altLang="en-US" dirty="0"/>
              <a:t>프로그래밍을 이용한 피보나치 수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3" y="2402459"/>
            <a:ext cx="7765457" cy="2538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103" y="5540540"/>
            <a:ext cx="296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시간 복잡도</a:t>
            </a:r>
            <a:r>
              <a:rPr lang="en-US" altLang="ko-KR" dirty="0"/>
              <a:t>: 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25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최단 경로 탐색</a:t>
            </a:r>
            <a:r>
              <a:rPr lang="en-US" altLang="ko-KR" dirty="0"/>
              <a:t> (CH3)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구현한 </a:t>
            </a:r>
            <a:r>
              <a:rPr lang="en-US" altLang="ko-KR" dirty="0"/>
              <a:t>recursion </a:t>
            </a:r>
            <a:r>
              <a:rPr lang="ko-KR" altLang="en-US" dirty="0"/>
              <a:t>형태의 </a:t>
            </a:r>
            <a:r>
              <a:rPr lang="en-US" altLang="ko-KR" dirty="0"/>
              <a:t>palindrome </a:t>
            </a:r>
            <a:r>
              <a:rPr lang="ko-KR" altLang="en-US" dirty="0"/>
              <a:t>알고리즘을 </a:t>
            </a:r>
            <a:r>
              <a:rPr lang="en-US" altLang="ko-KR" dirty="0"/>
              <a:t>dynamic </a:t>
            </a:r>
            <a:r>
              <a:rPr lang="ko-KR" altLang="en-US" dirty="0"/>
              <a:t>프로그래밍으로 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29" y="2132582"/>
            <a:ext cx="4329577" cy="22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6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주어진 입력 문장을 바탕으로 </a:t>
            </a:r>
            <a:r>
              <a:rPr lang="ko-KR" altLang="en-US" u="sng" dirty="0">
                <a:solidFill>
                  <a:srgbClr val="FF0000"/>
                </a:solidFill>
              </a:rPr>
              <a:t>동일한 길이</a:t>
            </a:r>
            <a:r>
              <a:rPr lang="ko-KR" altLang="en-US" dirty="0"/>
              <a:t>의 문장을 생성하는 </a:t>
            </a:r>
            <a:r>
              <a:rPr lang="en-US" altLang="ko-KR" u="sng" dirty="0" err="1"/>
              <a:t>mutateSentences</a:t>
            </a:r>
            <a:r>
              <a:rPr lang="en-US" altLang="ko-KR" u="sng" dirty="0"/>
              <a:t>(sentence)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생성된 문장에서 인접한 단어들은 입력 문장에서도 인접해야 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입력 문장 </a:t>
            </a:r>
            <a:r>
              <a:rPr lang="en-US" altLang="ko-KR" dirty="0"/>
              <a:t>'the cat and the mouse‘</a:t>
            </a:r>
          </a:p>
          <a:p>
            <a:pPr lvl="1"/>
            <a:r>
              <a:rPr lang="ko-KR" altLang="en-US" dirty="0"/>
              <a:t>인접 단어 목록</a:t>
            </a:r>
            <a:endParaRPr lang="en-US" altLang="ko-KR" dirty="0"/>
          </a:p>
          <a:p>
            <a:pPr lvl="2"/>
            <a:r>
              <a:rPr lang="en-US" altLang="ko-KR" sz="2000" dirty="0"/>
              <a:t>the cat</a:t>
            </a:r>
          </a:p>
          <a:p>
            <a:pPr lvl="2"/>
            <a:r>
              <a:rPr lang="en-US" altLang="ko-KR" sz="2000" dirty="0"/>
              <a:t>cat and</a:t>
            </a:r>
          </a:p>
          <a:p>
            <a:pPr lvl="2"/>
            <a:r>
              <a:rPr lang="en-US" altLang="ko-KR" sz="2000" dirty="0"/>
              <a:t>and the</a:t>
            </a:r>
          </a:p>
          <a:p>
            <a:pPr lvl="2"/>
            <a:r>
              <a:rPr lang="en-US" altLang="ko-KR" sz="2000" dirty="0"/>
              <a:t>the mouse</a:t>
            </a:r>
          </a:p>
          <a:p>
            <a:pPr lvl="1"/>
            <a:r>
              <a:rPr lang="ko-KR" altLang="en-US" dirty="0"/>
              <a:t>문장 생성</a:t>
            </a:r>
            <a:endParaRPr lang="en-US" altLang="ko-KR" dirty="0"/>
          </a:p>
          <a:p>
            <a:pPr lvl="2"/>
            <a:r>
              <a:rPr lang="en-US" altLang="ko-KR" sz="2000" dirty="0"/>
              <a:t>'and the cat and the‘</a:t>
            </a:r>
          </a:p>
          <a:p>
            <a:pPr lvl="2"/>
            <a:r>
              <a:rPr lang="en-US" altLang="ko-KR" sz="2000" dirty="0"/>
              <a:t>'the cat and the mouse‘</a:t>
            </a:r>
          </a:p>
          <a:p>
            <a:pPr lvl="2"/>
            <a:r>
              <a:rPr lang="en-US" altLang="ko-KR" sz="2000" dirty="0"/>
              <a:t>'the cat and the cat‘</a:t>
            </a:r>
          </a:p>
          <a:p>
            <a:pPr lvl="2"/>
            <a:r>
              <a:rPr lang="en-US" altLang="ko-KR" sz="2000" dirty="0"/>
              <a:t>'cat and the cat and'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F5EE4C-4DD9-4712-BB38-D1A3424B6225}"/>
              </a:ext>
            </a:extLst>
          </p:cNvPr>
          <p:cNvSpPr/>
          <p:nvPr/>
        </p:nvSpPr>
        <p:spPr>
          <a:xfrm>
            <a:off x="7974241" y="3696851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mouse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E6DDD4-7315-4A36-AE6D-209810AC0DCD}"/>
              </a:ext>
            </a:extLst>
          </p:cNvPr>
          <p:cNvSpPr/>
          <p:nvPr/>
        </p:nvSpPr>
        <p:spPr>
          <a:xfrm>
            <a:off x="6454859" y="3696851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ED9EAB-8893-4985-BAC1-48FB1BD92D51}"/>
              </a:ext>
            </a:extLst>
          </p:cNvPr>
          <p:cNvSpPr/>
          <p:nvPr/>
        </p:nvSpPr>
        <p:spPr>
          <a:xfrm>
            <a:off x="4933584" y="3696851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FCF823-51AD-4837-8450-A83EB71134B3}"/>
              </a:ext>
            </a:extLst>
          </p:cNvPr>
          <p:cNvSpPr/>
          <p:nvPr/>
        </p:nvSpPr>
        <p:spPr>
          <a:xfrm>
            <a:off x="3414202" y="3696851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B906A8-7577-4A7D-BF4E-725DD91A85E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439438" y="3946233"/>
            <a:ext cx="4941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A1A9FA-7ADB-4357-8C5E-DD76E67DA9F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958820" y="3946233"/>
            <a:ext cx="496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589FBF0-959D-4214-8D6A-D3BDC160BC3D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 flipV="1">
            <a:off x="3926820" y="3696851"/>
            <a:ext cx="3553275" cy="249382"/>
          </a:xfrm>
          <a:prstGeom prst="bentConnector4">
            <a:avLst>
              <a:gd name="adj1" fmla="val -6434"/>
              <a:gd name="adj2" fmla="val 191667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EAA845-B5A9-44F1-9310-B31EC6E40AAA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rot="16200000" flipH="1">
            <a:off x="6206839" y="1915595"/>
            <a:ext cx="12700" cy="456003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pt-BR" altLang="ko-KR" dirty="0"/>
              <a:t>1: 'a a a a a‘ -&gt; ['a a a a a‘]</a:t>
            </a:r>
          </a:p>
          <a:p>
            <a:pPr lvl="1"/>
            <a:r>
              <a:rPr lang="en-US" altLang="ko-KR" dirty="0"/>
              <a:t>2: 'the cat‘ -&gt; ['the cat‘]</a:t>
            </a:r>
          </a:p>
          <a:p>
            <a:pPr lvl="1"/>
            <a:r>
              <a:rPr lang="en-US" altLang="ko-KR" dirty="0"/>
              <a:t>3: 'the cat and the mouse‘ -&gt; ['and the cat and the‘, ...]</a:t>
            </a:r>
          </a:p>
          <a:p>
            <a:pPr lvl="1"/>
            <a:endParaRPr lang="en-US" altLang="ko-KR" dirty="0"/>
          </a:p>
          <a:p>
            <a:r>
              <a:rPr lang="en-US" altLang="ko-KR" u="sng" dirty="0" err="1"/>
              <a:t>mutateSentences</a:t>
            </a:r>
            <a:r>
              <a:rPr lang="en-US" altLang="ko-KR" u="sng" dirty="0"/>
              <a:t>(sentence):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문장</a:t>
            </a:r>
            <a:r>
              <a:rPr lang="en-US" altLang="ko-KR" dirty="0"/>
              <a:t>(text)</a:t>
            </a:r>
            <a:r>
              <a:rPr lang="ko-KR" altLang="en-US" dirty="0"/>
              <a:t>을 여러 단어로 분리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각 단어마다 그 다음 나올 수 있는 단어들의 집합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각 단어에 대해</a:t>
            </a:r>
            <a:r>
              <a:rPr lang="en-US" altLang="ko-KR" dirty="0"/>
              <a:t>, </a:t>
            </a:r>
            <a:r>
              <a:rPr lang="ko-KR" altLang="en-US" dirty="0"/>
              <a:t>그 단어로 시작하는 모든 정답 문장 찾기</a:t>
            </a:r>
            <a:endParaRPr lang="en-US" altLang="ko-KR" dirty="0"/>
          </a:p>
          <a:p>
            <a:pPr lvl="2"/>
            <a:r>
              <a:rPr lang="ko-KR" altLang="en-US" dirty="0"/>
              <a:t>정답 문장은 길이가 입력 문장의 길이와 동일</a:t>
            </a:r>
            <a:endParaRPr lang="en-US" altLang="ko-KR" dirty="0"/>
          </a:p>
          <a:p>
            <a:pPr lvl="2"/>
            <a:r>
              <a:rPr lang="ko-KR" altLang="en-US" dirty="0"/>
              <a:t>정답 문장의 인접한 단어는 입력 문장에서도 인접 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모든 정답 문장을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079348-8DCB-4AFE-A7E9-9B22511B6592}"/>
              </a:ext>
            </a:extLst>
          </p:cNvPr>
          <p:cNvSpPr/>
          <p:nvPr/>
        </p:nvSpPr>
        <p:spPr>
          <a:xfrm>
            <a:off x="4572000" y="1683324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1F38B78-31F1-41A8-93F2-657754CFA973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5084618" y="1683324"/>
            <a:ext cx="512618" cy="249382"/>
          </a:xfrm>
          <a:prstGeom prst="bentConnector4">
            <a:avLst>
              <a:gd name="adj1" fmla="val -44595"/>
              <a:gd name="adj2" fmla="val 191667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A6B2DB-D110-4854-9DE8-51966FF114AB}"/>
              </a:ext>
            </a:extLst>
          </p:cNvPr>
          <p:cNvSpPr/>
          <p:nvPr/>
        </p:nvSpPr>
        <p:spPr>
          <a:xfrm>
            <a:off x="7922821" y="1683324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6498E0-9890-4A6A-9DD6-B6E585954D92}"/>
              </a:ext>
            </a:extLst>
          </p:cNvPr>
          <p:cNvSpPr/>
          <p:nvPr/>
        </p:nvSpPr>
        <p:spPr>
          <a:xfrm>
            <a:off x="6403439" y="1683324"/>
            <a:ext cx="1025236" cy="498764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01521F-6840-447A-8F41-7128717E7397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7428675" y="1932706"/>
            <a:ext cx="4941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3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 err="1"/>
              <a:t>맨해튼</a:t>
            </a:r>
            <a:r>
              <a:rPr lang="ko-KR" altLang="en-US" dirty="0"/>
              <a:t> 거리 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Manhattan distance (or L</a:t>
            </a:r>
            <a:r>
              <a:rPr lang="en-US" altLang="ko-KR" baseline="-25000" dirty="0"/>
              <a:t>1</a:t>
            </a:r>
            <a:r>
              <a:rPr lang="en-US" altLang="ko-KR" dirty="0"/>
              <a:t> distance, taxicab metric)</a:t>
            </a:r>
            <a:r>
              <a:rPr lang="ko-KR" altLang="en-US" dirty="0"/>
              <a:t>를 계산하는 </a:t>
            </a:r>
            <a:r>
              <a:rPr lang="en-US" altLang="ko-KR" u="sng" dirty="0" err="1"/>
              <a:t>manhattanDistance</a:t>
            </a:r>
            <a:r>
              <a:rPr lang="en-US" altLang="ko-KR" u="sng" dirty="0"/>
              <a:t>(loc1, loc2)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L1 distance between (x</a:t>
            </a:r>
            <a:r>
              <a:rPr lang="en-US" altLang="ko-KR" baseline="-25000" dirty="0"/>
              <a:t>1</a:t>
            </a:r>
            <a:r>
              <a:rPr lang="en-US" altLang="ko-KR" dirty="0"/>
              <a:t>, y</a:t>
            </a:r>
            <a:r>
              <a:rPr lang="en-US" altLang="ko-KR" baseline="-25000" dirty="0"/>
              <a:t>1</a:t>
            </a:r>
            <a:r>
              <a:rPr lang="en-US" altLang="ko-KR" dirty="0"/>
              <a:t>) and (x</a:t>
            </a:r>
            <a:r>
              <a:rPr lang="en-US" altLang="ko-KR" baseline="-25000" dirty="0"/>
              <a:t>2</a:t>
            </a:r>
            <a:r>
              <a:rPr lang="en-US" altLang="ko-KR" dirty="0"/>
              <a:t>, y</a:t>
            </a:r>
            <a:r>
              <a:rPr lang="en-US" altLang="ko-KR" baseline="-25000" dirty="0"/>
              <a:t>2</a:t>
            </a:r>
            <a:r>
              <a:rPr lang="en-US" altLang="ko-KR" dirty="0"/>
              <a:t>) = |x</a:t>
            </a:r>
            <a:r>
              <a:rPr lang="en-US" altLang="ko-KR" baseline="-25000" dirty="0"/>
              <a:t>1</a:t>
            </a:r>
            <a:r>
              <a:rPr lang="en-US" altLang="ko-KR" dirty="0"/>
              <a:t>-x</a:t>
            </a:r>
            <a:r>
              <a:rPr lang="en-US" altLang="ko-KR" baseline="-25000" dirty="0"/>
              <a:t>2</a:t>
            </a:r>
            <a:r>
              <a:rPr lang="en-US" altLang="ko-KR" dirty="0"/>
              <a:t>| + |y</a:t>
            </a:r>
            <a:r>
              <a:rPr lang="en-US" altLang="ko-KR" baseline="-25000" dirty="0"/>
              <a:t>1</a:t>
            </a:r>
            <a:r>
              <a:rPr lang="en-US" altLang="ko-KR" dirty="0"/>
              <a:t>-y</a:t>
            </a:r>
            <a:r>
              <a:rPr lang="en-US" altLang="ko-KR" baseline="-25000" dirty="0"/>
              <a:t>2</a:t>
            </a:r>
            <a:r>
              <a:rPr lang="en-US" altLang="ko-KR" dirty="0"/>
              <a:t>|</a:t>
            </a:r>
          </a:p>
        </p:txBody>
      </p:sp>
      <p:pic>
        <p:nvPicPr>
          <p:cNvPr id="4098" name="Picture 2" descr="https://upload.wikimedia.org/wikipedia/commons/thumb/0/08/Manhattan_distance.svg/200px-Manhattan_distanc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90" y="2457362"/>
            <a:ext cx="2395287" cy="2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bove Goth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2" y="2576883"/>
            <a:ext cx="3317299" cy="21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5949" y="3331839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Green line: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Euclidean distance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3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 err="1"/>
              <a:t>맨해튼</a:t>
            </a:r>
            <a:r>
              <a:rPr lang="ko-KR" altLang="en-US" dirty="0"/>
              <a:t> 거리 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Manhattan distance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최단 경로 탐색 </a:t>
            </a:r>
            <a:r>
              <a:rPr lang="en-US" altLang="ko-KR" dirty="0"/>
              <a:t>(CH3)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895982" y="3103411"/>
          <a:ext cx="3290205" cy="212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26809" y="439094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start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3754" y="3520309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goal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37479" y="345934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38035" y="429000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7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 err="1"/>
              <a:t>맨해튼</a:t>
            </a:r>
            <a:r>
              <a:rPr lang="ko-KR" altLang="en-US" dirty="0"/>
              <a:t> 거리 계산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en-US" altLang="ko-KR" dirty="0"/>
              <a:t>1: loc1=(0, 0), loc2=(5, 5), answer=10</a:t>
            </a:r>
          </a:p>
          <a:p>
            <a:pPr lvl="1"/>
            <a:r>
              <a:rPr lang="en-US" altLang="ko-KR" dirty="0"/>
              <a:t>2: loc1=(2, 3), loc2=(2, 3), answer=0</a:t>
            </a:r>
          </a:p>
          <a:p>
            <a:pPr lvl="1"/>
            <a:r>
              <a:rPr lang="en-US" altLang="ko-KR" dirty="0"/>
              <a:t>3: loc1=(3, 5), loc2=(1, 9), answer=6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7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 (scalar): </a:t>
            </a:r>
            <a:r>
              <a:rPr lang="ko-KR" altLang="en-US" dirty="0"/>
              <a:t>어떤 공간에서의 값 하나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. x = 13.93</a:t>
            </a:r>
          </a:p>
          <a:p>
            <a:endParaRPr lang="en-US" altLang="ko-KR" dirty="0"/>
          </a:p>
          <a:p>
            <a:r>
              <a:rPr lang="ko-KR" altLang="en-US" dirty="0"/>
              <a:t>벡터 </a:t>
            </a:r>
            <a:r>
              <a:rPr lang="en-US" altLang="ko-KR" dirty="0"/>
              <a:t>(vector): </a:t>
            </a:r>
            <a:r>
              <a:rPr lang="ko-KR" altLang="en-US" dirty="0"/>
              <a:t>여러 스칼라로 표현되는 것</a:t>
            </a:r>
            <a:endParaRPr lang="en-US" altLang="ko-KR" dirty="0"/>
          </a:p>
          <a:p>
            <a:pPr lvl="1"/>
            <a:r>
              <a:rPr lang="ko-KR" altLang="en-US" dirty="0"/>
              <a:t>방향과 크기를 가짐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916464" y="6303338"/>
            <a:ext cx="3701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160304" y="3830104"/>
            <a:ext cx="0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6029" y="6334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48872" y="35778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y</a:t>
            </a:r>
            <a:endParaRPr lang="ko-KR" altLang="en-US" sz="2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35023" y="4311401"/>
            <a:ext cx="0" cy="19919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194731" y="4311401"/>
            <a:ext cx="23402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60304" y="4311401"/>
            <a:ext cx="2374719" cy="19919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5513" y="3839502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 = (2, 3)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734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en-US" altLang="ko-KR" dirty="0"/>
              <a:t>MNIST: </a:t>
            </a:r>
            <a:r>
              <a:rPr lang="ko-KR" altLang="en-US" dirty="0"/>
              <a:t>필기체 숫자 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1026" name="Picture 2" descr="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9" y="2557209"/>
            <a:ext cx="8003949" cy="31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78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내용</a:t>
            </a:r>
            <a:endParaRPr lang="en-US" altLang="ko-KR" dirty="0"/>
          </a:p>
          <a:p>
            <a:pPr lvl="1"/>
            <a:r>
              <a:rPr lang="ko-KR" altLang="en-US" dirty="0"/>
              <a:t>이론 시간에 배운 지식을 활용해 각 단원 별 </a:t>
            </a:r>
            <a:r>
              <a:rPr lang="en-US" altLang="ko-KR" dirty="0"/>
              <a:t>AI </a:t>
            </a:r>
            <a:r>
              <a:rPr lang="ko-KR" altLang="en-US" dirty="0"/>
              <a:t>문제 해결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목표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 기술을 바탕으로 주어진 문제를 해결 할 수 있다</a:t>
            </a:r>
            <a:endParaRPr lang="en-US" altLang="ko-KR" dirty="0"/>
          </a:p>
          <a:p>
            <a:pPr lvl="1"/>
            <a:r>
              <a:rPr lang="ko-KR" altLang="en-US" dirty="0"/>
              <a:t>실습을 통해 </a:t>
            </a:r>
            <a:r>
              <a:rPr lang="en-US" altLang="ko-KR" dirty="0"/>
              <a:t>AI </a:t>
            </a:r>
            <a:r>
              <a:rPr lang="ko-KR" altLang="en-US" dirty="0"/>
              <a:t>이론을 이해한다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ko-KR" altLang="en-US" dirty="0"/>
              <a:t>각 단원 별 이론 리뷰</a:t>
            </a:r>
            <a:endParaRPr lang="en-US" altLang="ko-KR" dirty="0"/>
          </a:p>
          <a:p>
            <a:pPr lvl="1"/>
            <a:r>
              <a:rPr lang="ko-KR" altLang="en-US" dirty="0"/>
              <a:t>실습 문제 소개</a:t>
            </a:r>
            <a:endParaRPr lang="en-US" altLang="ko-KR" dirty="0"/>
          </a:p>
          <a:p>
            <a:pPr lvl="1"/>
            <a:r>
              <a:rPr lang="ko-KR" altLang="en-US" dirty="0"/>
              <a:t>단계적으로 </a:t>
            </a:r>
            <a:r>
              <a:rPr lang="en-US" altLang="ko-KR" dirty="0"/>
              <a:t>Python </a:t>
            </a:r>
            <a:r>
              <a:rPr lang="ko-KR" altLang="en-US" dirty="0"/>
              <a:t>코드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900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" y="1676150"/>
            <a:ext cx="7929971" cy="37721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86944" y="5634048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f: X </a:t>
            </a:r>
            <a:r>
              <a:rPr lang="ko-KR" altLang="en-US" sz="20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4616" y="5634048"/>
            <a:ext cx="298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0117" y="5634048"/>
            <a:ext cx="298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85909" y="6219871"/>
            <a:ext cx="6090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4"/>
              </a:rPr>
              <a:t>https://developer.nvidia.com/deep-learning-courses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2418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5" name="zYM7G5qd09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52078" y="1806898"/>
            <a:ext cx="7528560" cy="4234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413" y="6221894"/>
            <a:ext cx="846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Hyeonseob</a:t>
            </a:r>
            <a:r>
              <a:rPr lang="en-US" altLang="ko-KR" sz="1200" dirty="0"/>
              <a:t> Nam and </a:t>
            </a:r>
            <a:r>
              <a:rPr lang="en-US" altLang="ko-KR" sz="1200" dirty="0" err="1"/>
              <a:t>Bohyung</a:t>
            </a:r>
            <a:r>
              <a:rPr lang="en-US" altLang="ko-KR" sz="1200" dirty="0"/>
              <a:t> Han, Learning Multi-Domain Convolutional Neural Networks for Visual Tracking, </a:t>
            </a:r>
            <a:r>
              <a:rPr lang="en-US" altLang="ko-KR" sz="1200" dirty="0" err="1"/>
              <a:t>CoRR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4414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478" y="6446074"/>
            <a:ext cx="853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Mastering the game of Go with deep neural networks and tree search, David Silver et al., Nature 2016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958" y="6027193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Action: </a:t>
            </a:r>
            <a:r>
              <a:rPr lang="ko-KR" altLang="en-US" sz="1400" b="1" dirty="0">
                <a:solidFill>
                  <a:srgbClr val="0070C0"/>
                </a:solidFill>
              </a:rPr>
              <a:t>바둑알의 위치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5D957-DEEE-49DB-8991-BF90CA58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48" y="1258432"/>
            <a:ext cx="4916416" cy="46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9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9" y="1752601"/>
            <a:ext cx="7543186" cy="443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957" y="6347062"/>
            <a:ext cx="89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Human-level control through deep reinforcement learning, </a:t>
            </a:r>
            <a:r>
              <a:rPr lang="en-US" altLang="ko-KR" dirty="0" err="1"/>
              <a:t>Mnih</a:t>
            </a:r>
            <a:r>
              <a:rPr lang="en-US" altLang="ko-KR" dirty="0"/>
              <a:t> et al., Nature 2015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7499" y="269616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Action:</a:t>
            </a:r>
          </a:p>
          <a:p>
            <a:r>
              <a:rPr lang="ko-KR" altLang="en-US" sz="1400" b="1" dirty="0">
                <a:solidFill>
                  <a:srgbClr val="0070C0"/>
                </a:solidFill>
              </a:rPr>
              <a:t>조이스틱 작동</a:t>
            </a:r>
          </a:p>
        </p:txBody>
      </p:sp>
    </p:spTree>
    <p:extLst>
      <p:ext uri="{BB962C8B-B14F-4D97-AF65-F5344CB8AC3E}">
        <p14:creationId xmlns:p14="http://schemas.microsoft.com/office/powerpoint/2010/main" val="2267428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58432"/>
            <a:ext cx="8801100" cy="5599567"/>
          </a:xfrm>
        </p:spPr>
        <p:txBody>
          <a:bodyPr>
            <a:normAutofit/>
          </a:bodyPr>
          <a:lstStyle/>
          <a:p>
            <a:r>
              <a:rPr lang="ko-KR" altLang="en-US" dirty="0"/>
              <a:t>게임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5" name="V1eYniJ0Rn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0625" y="1840211"/>
            <a:ext cx="6981825" cy="3927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101" y="5878615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 DeepMind's Deep Q-learning playing Atari Breakout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Many items in AI are vectors (or matrices)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1026" name="Picture 2" descr="deep learni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3" y="2163020"/>
            <a:ext cx="490496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0002" y="6192095"/>
            <a:ext cx="399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https://www.amax.com/blog/?p=804</a:t>
            </a:r>
            <a:endParaRPr lang="en-US" altLang="ko-KR" dirty="0"/>
          </a:p>
        </p:txBody>
      </p:sp>
      <p:pic>
        <p:nvPicPr>
          <p:cNvPr id="1028" name="Picture 4" descr="http://www.amax.com/blog/wp-content/uploads/2015/12/blog_deeplearning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3105149"/>
            <a:ext cx="3269854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0953" y="2375762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Single neuron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89553" y="1786306"/>
            <a:ext cx="25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Deep neural network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3957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Vectors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텍스트의 </a:t>
            </a:r>
            <a:r>
              <a:rPr lang="en-US" altLang="ko-KR" dirty="0"/>
              <a:t>vectorization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에서의 표현 방법</a:t>
            </a:r>
            <a:endParaRPr lang="en-US" altLang="ko-KR" dirty="0"/>
          </a:p>
          <a:p>
            <a:pPr lvl="1"/>
            <a:r>
              <a:rPr lang="en-US" altLang="ko-KR" dirty="0"/>
              <a:t>Vector as a list: [1, 0, 1, 0, 1]</a:t>
            </a:r>
          </a:p>
          <a:p>
            <a:pPr lvl="1"/>
            <a:r>
              <a:rPr lang="en-US" altLang="ko-KR" dirty="0"/>
              <a:t>Vector as a dictionary: {‘i’:1, ‘love’:1, ‘you’:1}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3262"/>
              </p:ext>
            </p:extLst>
          </p:nvPr>
        </p:nvGraphicFramePr>
        <p:xfrm>
          <a:off x="1333763" y="2008570"/>
          <a:ext cx="6525460" cy="197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33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텍스트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차원 </a:t>
                      </a:r>
                      <a:r>
                        <a:rPr lang="en-US" altLang="ko-KR" b="1" dirty="0"/>
                        <a:t>(dimension)</a:t>
                      </a:r>
                      <a:r>
                        <a:rPr lang="en-US" altLang="ko-KR" b="1" baseline="0" dirty="0"/>
                        <a:t> = </a:t>
                      </a:r>
                      <a:r>
                        <a:rPr lang="ko-KR" altLang="en-US" b="1" baseline="0" dirty="0"/>
                        <a:t>특징 </a:t>
                      </a:r>
                      <a:r>
                        <a:rPr lang="en-US" altLang="ko-KR" b="1" baseline="0" dirty="0"/>
                        <a:t>(feature)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you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hate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love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“I love you”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“you hate me”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905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Vector</a:t>
            </a:r>
            <a:r>
              <a:rPr lang="ko-KR" altLang="en-US" dirty="0"/>
              <a:t>의 </a:t>
            </a:r>
            <a:r>
              <a:rPr lang="en-US" altLang="ko-KR" dirty="0"/>
              <a:t>Dot Product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Dot product (</a:t>
            </a:r>
            <a:r>
              <a:rPr lang="ko-KR" altLang="en-US" dirty="0" err="1"/>
              <a:t>스칼라곱</a:t>
            </a:r>
            <a:r>
              <a:rPr lang="en-US" altLang="ko-KR" dirty="0"/>
              <a:t>, </a:t>
            </a:r>
            <a:r>
              <a:rPr lang="ko-KR" altLang="en-US" dirty="0"/>
              <a:t>내적</a:t>
            </a:r>
            <a:r>
              <a:rPr lang="en-US" altLang="ko-KR" dirty="0"/>
              <a:t>)</a:t>
            </a:r>
            <a:r>
              <a:rPr lang="ko-KR" altLang="en-US" dirty="0"/>
              <a:t>을 계산하는 </a:t>
            </a:r>
            <a:r>
              <a:rPr lang="en-US" altLang="ko-KR" u="sng" dirty="0" err="1"/>
              <a:t>sparseVectorDotProduct</a:t>
            </a:r>
            <a:r>
              <a:rPr lang="en-US" altLang="ko-KR" u="sng" dirty="0"/>
              <a:t>(v1, v2)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. (5, 0, 0) · (3, 2, 0) = 5 X 3 + 0 X 2 + 0 X 0 = 15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71" y="2216473"/>
            <a:ext cx="5035079" cy="8801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FB8356-DAC6-4067-B024-7EA511CCD046}"/>
              </a:ext>
            </a:extLst>
          </p:cNvPr>
          <p:cNvGrpSpPr/>
          <p:nvPr/>
        </p:nvGrpSpPr>
        <p:grpSpPr>
          <a:xfrm>
            <a:off x="2868255" y="4008580"/>
            <a:ext cx="3472879" cy="2631150"/>
            <a:chOff x="2535513" y="3710305"/>
            <a:chExt cx="3805622" cy="288324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792764" y="5544488"/>
              <a:ext cx="20174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V="1">
              <a:off x="4036604" y="4298925"/>
              <a:ext cx="0" cy="1515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89757" y="5414005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x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35513" y="6070330"/>
              <a:ext cx="360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y</a:t>
              </a:r>
              <a:endParaRPr lang="ko-KR" altLang="en-US" sz="28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2896509" y="5308523"/>
              <a:ext cx="1457325" cy="10696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6106" y="3710305"/>
              <a:ext cx="360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z</a:t>
              </a:r>
              <a:endParaRPr lang="ko-KR" altLang="en-US" sz="28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030754" y="5544488"/>
              <a:ext cx="1674721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27379" y="4923164"/>
              <a:ext cx="1404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(5, 0, 0)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99967" y="6027355"/>
              <a:ext cx="1404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(3, 2, 0)</a:t>
              </a:r>
              <a:endParaRPr lang="ko-KR" altLang="en-US" sz="28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030754" y="5542187"/>
              <a:ext cx="743223" cy="48516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582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Vector</a:t>
            </a:r>
            <a:r>
              <a:rPr lang="ko-KR" altLang="en-US" dirty="0"/>
              <a:t>의 </a:t>
            </a:r>
            <a:r>
              <a:rPr lang="en-US" altLang="ko-KR" dirty="0"/>
              <a:t>Dot Product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Geometric </a:t>
            </a:r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en-US" altLang="ko-KR" dirty="0"/>
              <a:t>Dot product</a:t>
            </a:r>
            <a:r>
              <a:rPr lang="ko-KR" altLang="en-US" dirty="0"/>
              <a:t>와 </a:t>
            </a:r>
            <a:r>
              <a:rPr lang="en-US" altLang="ko-KR" dirty="0"/>
              <a:t>vector</a:t>
            </a:r>
            <a:r>
              <a:rPr lang="ko-KR" altLang="en-US" dirty="0"/>
              <a:t>의 크기를 알면 </a:t>
            </a:r>
            <a:r>
              <a:rPr lang="ko-KR" altLang="en-US" dirty="0" err="1"/>
              <a:t>사이각을</a:t>
            </a:r>
            <a:r>
              <a:rPr lang="ko-KR" altLang="en-US" dirty="0"/>
              <a:t> 구할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21" y="2193798"/>
            <a:ext cx="5450818" cy="153755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46100" y="6440464"/>
            <a:ext cx="226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789940" y="4700927"/>
            <a:ext cx="0" cy="2009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789940" y="5996193"/>
            <a:ext cx="1728000" cy="444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9121" y="5400480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a = (4, 1)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89940" y="5578181"/>
            <a:ext cx="429260" cy="86140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8594" y="4956209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b = (1, 2)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75354" y="3987633"/>
                <a:ext cx="5337265" cy="2722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cos(θ) = a · b / (|a| |b|)</a:t>
                </a:r>
                <a:br>
                  <a:rPr lang="en-US" altLang="ko-KR" sz="2400" dirty="0"/>
                </a:br>
                <a:r>
                  <a:rPr lang="en-US" altLang="ko-KR" sz="2400" dirty="0"/>
                  <a:t>         = 6     /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2400" dirty="0"/>
                  <a:t> 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= 6     / 9.21954445...</a:t>
                </a:r>
                <a:br>
                  <a:rPr lang="en-US" altLang="ko-KR" sz="2400" dirty="0"/>
                </a:br>
                <a:r>
                  <a:rPr lang="en-US" altLang="ko-KR" sz="2400" dirty="0"/>
                  <a:t>         = 0.650791373...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∴ </a:t>
                </a:r>
                <a:r>
                  <a:rPr lang="en-US" altLang="ko-KR" sz="2400" dirty="0"/>
                  <a:t>θ = 49.398705354....’</a:t>
                </a:r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54" y="3987633"/>
                <a:ext cx="5337265" cy="2722797"/>
              </a:xfrm>
              <a:prstGeom prst="rect">
                <a:avLst/>
              </a:prstGeom>
              <a:blipFill rotWithShape="0">
                <a:blip r:embed="rId4"/>
                <a:stretch>
                  <a:fillRect l="-1712" t="-1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094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Vector</a:t>
            </a:r>
            <a:r>
              <a:rPr lang="ko-KR" altLang="en-US" dirty="0"/>
              <a:t>의 </a:t>
            </a:r>
            <a:r>
              <a:rPr lang="en-US" altLang="ko-KR" dirty="0"/>
              <a:t>Dot Product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en-US" altLang="ko-KR" dirty="0"/>
              <a:t>1: v</a:t>
            </a:r>
            <a:r>
              <a:rPr lang="en-US" altLang="ko-KR" baseline="-25000" dirty="0"/>
              <a:t>1</a:t>
            </a:r>
            <a:r>
              <a:rPr lang="en-US" altLang="ko-KR" dirty="0"/>
              <a:t>={a:5},       v</a:t>
            </a:r>
            <a:r>
              <a:rPr lang="en-US" altLang="ko-KR" baseline="-25000" dirty="0"/>
              <a:t>2</a:t>
            </a:r>
            <a:r>
              <a:rPr lang="en-US" altLang="ko-KR" dirty="0"/>
              <a:t>={a:3, b:2},  v</a:t>
            </a:r>
            <a:r>
              <a:rPr lang="en-US" altLang="ko-KR" baseline="-25000" dirty="0"/>
              <a:t>1</a:t>
            </a:r>
            <a:r>
              <a:rPr lang="en-US" altLang="ko-KR" dirty="0"/>
              <a:t> · v</a:t>
            </a:r>
            <a:r>
              <a:rPr lang="en-US" altLang="ko-KR" baseline="-25000" dirty="0"/>
              <a:t>2</a:t>
            </a:r>
            <a:r>
              <a:rPr lang="en-US" altLang="ko-KR" dirty="0"/>
              <a:t> = 15</a:t>
            </a:r>
          </a:p>
          <a:p>
            <a:pPr lvl="1"/>
            <a:r>
              <a:rPr lang="en-US" altLang="ko-KR" dirty="0"/>
              <a:t>2: v</a:t>
            </a:r>
            <a:r>
              <a:rPr lang="en-US" altLang="ko-KR" baseline="-25000" dirty="0"/>
              <a:t>1</a:t>
            </a:r>
            <a:r>
              <a:rPr lang="en-US" altLang="ko-KR" dirty="0"/>
              <a:t>={c:5},       v</a:t>
            </a:r>
            <a:r>
              <a:rPr lang="en-US" altLang="ko-KR" baseline="-25000" dirty="0"/>
              <a:t>2</a:t>
            </a:r>
            <a:r>
              <a:rPr lang="en-US" altLang="ko-KR" dirty="0"/>
              <a:t>={a:2, b:1},  v</a:t>
            </a:r>
            <a:r>
              <a:rPr lang="en-US" altLang="ko-KR" baseline="-25000" dirty="0"/>
              <a:t>1</a:t>
            </a:r>
            <a:r>
              <a:rPr lang="en-US" altLang="ko-KR" dirty="0"/>
              <a:t> · v</a:t>
            </a:r>
            <a:r>
              <a:rPr lang="en-US" altLang="ko-KR" baseline="-25000" dirty="0"/>
              <a:t>2</a:t>
            </a:r>
            <a:r>
              <a:rPr lang="en-US" altLang="ko-KR" dirty="0"/>
              <a:t> = 0</a:t>
            </a:r>
          </a:p>
          <a:p>
            <a:pPr lvl="1"/>
            <a:r>
              <a:rPr lang="en-US" altLang="ko-KR" dirty="0"/>
              <a:t>3: v</a:t>
            </a:r>
            <a:r>
              <a:rPr lang="en-US" altLang="ko-KR" baseline="-25000" dirty="0"/>
              <a:t>1</a:t>
            </a:r>
            <a:r>
              <a:rPr lang="en-US" altLang="ko-KR" dirty="0"/>
              <a:t>={a:5, b:4}, v</a:t>
            </a:r>
            <a:r>
              <a:rPr lang="en-US" altLang="ko-KR" baseline="-25000" dirty="0"/>
              <a:t>2</a:t>
            </a:r>
            <a:r>
              <a:rPr lang="en-US" altLang="ko-KR" dirty="0"/>
              <a:t>={a:-1, b:2}, v</a:t>
            </a:r>
            <a:r>
              <a:rPr lang="en-US" altLang="ko-KR" baseline="-25000" dirty="0"/>
              <a:t>1</a:t>
            </a:r>
            <a:r>
              <a:rPr lang="en-US" altLang="ko-KR" dirty="0"/>
              <a:t> · v</a:t>
            </a:r>
            <a:r>
              <a:rPr lang="en-US" altLang="ko-KR" baseline="-25000" dirty="0"/>
              <a:t>2</a:t>
            </a:r>
            <a:r>
              <a:rPr lang="en-US" altLang="ko-KR" dirty="0"/>
              <a:t> = 3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096" y="1275851"/>
            <a:ext cx="8387443" cy="544671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dirty="0"/>
              <a:t>CH1. AI </a:t>
            </a:r>
            <a:r>
              <a:rPr lang="ko-KR" altLang="en-US" dirty="0"/>
              <a:t>프로그래밍 연습</a:t>
            </a:r>
            <a:endParaRPr lang="en-US" altLang="ko-KR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dirty="0"/>
              <a:t>CH2. Machine Learning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210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Vector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합연산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/>
              <a:t>incrementSparseVector</a:t>
            </a:r>
            <a:r>
              <a:rPr lang="en-US" altLang="ko-KR" u="sng" dirty="0"/>
              <a:t>(v1, scale, v2)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v1 += scale * v2</a:t>
            </a:r>
          </a:p>
          <a:p>
            <a:endParaRPr lang="en-US" altLang="ko-KR" dirty="0"/>
          </a:p>
          <a:p>
            <a:r>
              <a:rPr lang="en-US" altLang="ko-KR" dirty="0"/>
              <a:t>Geometric </a:t>
            </a:r>
            <a:r>
              <a:rPr lang="ko-KR" altLang="en-US" dirty="0"/>
              <a:t>의미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en-US" altLang="ko-KR" dirty="0"/>
              <a:t>1: v</a:t>
            </a:r>
            <a:r>
              <a:rPr lang="en-US" altLang="ko-KR" baseline="-25000" dirty="0"/>
              <a:t>1</a:t>
            </a:r>
            <a:r>
              <a:rPr lang="en-US" altLang="ko-KR" dirty="0"/>
              <a:t>={a:5}, scale=2, v</a:t>
            </a:r>
            <a:r>
              <a:rPr lang="en-US" altLang="ko-KR" baseline="-25000" dirty="0"/>
              <a:t>2</a:t>
            </a:r>
            <a:r>
              <a:rPr lang="en-US" altLang="ko-KR" dirty="0"/>
              <a:t>={a:3, b:2}, v</a:t>
            </a:r>
            <a:r>
              <a:rPr lang="en-US" altLang="ko-KR" baseline="-25000" dirty="0"/>
              <a:t>1</a:t>
            </a:r>
            <a:r>
              <a:rPr lang="en-US" altLang="ko-KR" dirty="0"/>
              <a:t> + 2 * v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{a:11, b:4}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5" name="Picture 4" descr="https://upload.wikimedia.org/wikipedia/commons/thumb/a/a6/Vector_add_scale.svg/530px-Vector_add_sca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02" y="2551610"/>
            <a:ext cx="4004581" cy="22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10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Vector </a:t>
                </a:r>
                <a:r>
                  <a:rPr lang="ko-KR" altLang="en-US" dirty="0"/>
                  <a:t>연산 사용 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감정 분석 </a:t>
                </a:r>
                <a:r>
                  <a:rPr lang="en-US" altLang="ko-KR" dirty="0"/>
                  <a:t>(CH2)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={`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𝑖𝑛𝑡𝑒𝑟𝑒𝑠𝑡𝑖𝑛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𝑚𝑜𝑣𝑖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:1}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`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𝑏𝑜𝑟𝑖𝑛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:1}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Loss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Stochastic Gradient Descent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01" y="3462988"/>
            <a:ext cx="6042524" cy="51880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905625" y="3510953"/>
            <a:ext cx="581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106" y="3067444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Vectorization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28106" y="3981790"/>
            <a:ext cx="1058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4677" y="402975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Dot product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701" y="5297031"/>
            <a:ext cx="5472929" cy="68859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913381" y="5985630"/>
            <a:ext cx="42827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9634" y="6118698"/>
            <a:ext cx="18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Vector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ko-KR" altLang="en-US" dirty="0" err="1">
                <a:solidFill>
                  <a:srgbClr val="0070C0"/>
                </a:solidFill>
              </a:rPr>
              <a:t>합연산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71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연산 사용 예</a:t>
            </a:r>
          </a:p>
          <a:p>
            <a:pPr lvl="1"/>
            <a:r>
              <a:rPr lang="en-US" altLang="ko-KR" dirty="0"/>
              <a:t>K-means Clustering (CH2)</a:t>
            </a:r>
          </a:p>
          <a:p>
            <a:pPr lvl="2"/>
            <a:r>
              <a:rPr lang="ko-KR" altLang="en-US" dirty="0"/>
              <a:t>두 </a:t>
            </a:r>
            <a:r>
              <a:rPr lang="en-US" altLang="ko-KR" dirty="0"/>
              <a:t>Vector</a:t>
            </a:r>
            <a:r>
              <a:rPr lang="ko-KR" altLang="en-US" dirty="0"/>
              <a:t> 간의 유사도</a:t>
            </a:r>
            <a:r>
              <a:rPr lang="en-US" altLang="ko-KR" dirty="0"/>
              <a:t>(</a:t>
            </a:r>
            <a:r>
              <a:rPr lang="ko-KR" altLang="en-US" dirty="0"/>
              <a:t>혹은 거리</a:t>
            </a:r>
            <a:r>
              <a:rPr lang="en-US" altLang="ko-KR" dirty="0"/>
              <a:t>) </a:t>
            </a:r>
            <a:r>
              <a:rPr lang="ko-KR" altLang="en-US" dirty="0"/>
              <a:t>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45" y="2698778"/>
            <a:ext cx="6523296" cy="37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0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CH1. AI </a:t>
            </a:r>
            <a:r>
              <a:rPr lang="ko-KR" altLang="en-US"/>
              <a:t>프로그래밍 연습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최장 단어 검색 구현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최빈도</a:t>
            </a:r>
            <a:r>
              <a:rPr lang="ko-KR" altLang="en-US" dirty="0"/>
              <a:t> 단어 검색 구현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최장 </a:t>
            </a:r>
            <a:r>
              <a:rPr lang="en-US" altLang="ko-KR" dirty="0"/>
              <a:t>Palindrome </a:t>
            </a:r>
            <a:r>
              <a:rPr lang="ko-KR" altLang="en-US" dirty="0"/>
              <a:t>계산 구현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문장 변이 </a:t>
            </a:r>
            <a:r>
              <a:rPr lang="en-US" altLang="ko-KR" dirty="0"/>
              <a:t>(Mutation) </a:t>
            </a:r>
            <a:r>
              <a:rPr lang="ko-KR" altLang="en-US" dirty="0"/>
              <a:t>구현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맨해튼</a:t>
            </a:r>
            <a:r>
              <a:rPr lang="ko-KR" altLang="en-US" dirty="0"/>
              <a:t> 거리 계산 구현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Vector</a:t>
            </a:r>
            <a:r>
              <a:rPr lang="ko-KR" altLang="en-US" dirty="0"/>
              <a:t>의 </a:t>
            </a:r>
            <a:r>
              <a:rPr lang="en-US" altLang="ko-KR" dirty="0"/>
              <a:t>Dot Product </a:t>
            </a:r>
            <a:r>
              <a:rPr lang="ko-KR" altLang="en-US" dirty="0"/>
              <a:t>구현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Vector</a:t>
            </a:r>
            <a:r>
              <a:rPr lang="ko-KR" altLang="en-US" dirty="0"/>
              <a:t>의 </a:t>
            </a:r>
            <a:r>
              <a:rPr lang="ko-KR" altLang="en-US" dirty="0" err="1"/>
              <a:t>합연산</a:t>
            </a:r>
            <a:r>
              <a:rPr lang="ko-KR" altLang="en-US" dirty="0"/>
              <a:t> 구현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143375" y="1258433"/>
            <a:ext cx="4853667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8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CH2. Machine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Supervised Learning (</a:t>
            </a:r>
            <a:r>
              <a:rPr lang="ko-KR" altLang="en-US" dirty="0"/>
              <a:t>지도 학습</a:t>
            </a:r>
            <a:r>
              <a:rPr lang="en-US" altLang="ko-KR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Sentiment Analysis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Unsupervised Learning (</a:t>
            </a:r>
            <a:r>
              <a:rPr lang="ko-KR" altLang="en-US" dirty="0"/>
              <a:t>비지도 학습</a:t>
            </a:r>
            <a:r>
              <a:rPr lang="en-US" altLang="ko-KR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k-means Clustering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9" y="3648437"/>
            <a:ext cx="3499106" cy="27432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13432" y="6077302"/>
            <a:ext cx="193574" cy="15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27076" y="5892261"/>
            <a:ext cx="193574" cy="15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9800" y="6077302"/>
            <a:ext cx="253608" cy="21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so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02794" y="5833147"/>
            <a:ext cx="343069" cy="21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bad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2146566" y="5541536"/>
            <a:ext cx="54484" cy="544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174316" y="5573218"/>
            <a:ext cx="0" cy="229430"/>
          </a:xfrm>
          <a:prstGeom prst="line">
            <a:avLst/>
          </a:prstGeom>
          <a:ln w="19050">
            <a:solidFill>
              <a:srgbClr val="C610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146566" y="5779439"/>
            <a:ext cx="54484" cy="544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75522" y="5439587"/>
            <a:ext cx="54484" cy="54484"/>
          </a:xfrm>
          <a:prstGeom prst="ellipse">
            <a:avLst/>
          </a:prstGeom>
          <a:solidFill>
            <a:srgbClr val="1E4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41854" y="5745405"/>
                <a:ext cx="321483" cy="21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C61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C61065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C6106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600" b="1">
                  <a:solidFill>
                    <a:srgbClr val="C61065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54" y="5745405"/>
                <a:ext cx="321483" cy="216675"/>
              </a:xfrm>
              <a:prstGeom prst="rect">
                <a:avLst/>
              </a:prstGeom>
              <a:blipFill rotWithShape="0">
                <a:blip r:embed="rId4"/>
                <a:stretch>
                  <a:fillRect r="-13208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58906" y="5463723"/>
                <a:ext cx="267971" cy="21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1E40FE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1600" b="1" dirty="0">
                  <a:solidFill>
                    <a:srgbClr val="1E40FE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6" y="5463723"/>
                <a:ext cx="267971" cy="216675"/>
              </a:xfrm>
              <a:prstGeom prst="rect">
                <a:avLst/>
              </a:prstGeom>
              <a:blipFill rotWithShape="0">
                <a:blip r:embed="rId5"/>
                <a:stretch>
                  <a:fillRect r="-13953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 flipH="1" flipV="1">
            <a:off x="1188435" y="5288073"/>
            <a:ext cx="209728" cy="181650"/>
          </a:xfrm>
          <a:prstGeom prst="line">
            <a:avLst/>
          </a:prstGeom>
          <a:ln w="28575">
            <a:solidFill>
              <a:srgbClr val="1E40F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8682" y="5103973"/>
                <a:ext cx="596840" cy="21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𝐋𝐨𝐬𝐬</m:t>
                      </m:r>
                    </m:oMath>
                  </m:oMathPara>
                </a14:m>
                <a:endParaRPr lang="ko-KR" alt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2" y="5103973"/>
                <a:ext cx="596840" cy="216675"/>
              </a:xfrm>
              <a:prstGeom prst="rect">
                <a:avLst/>
              </a:prstGeom>
              <a:blipFill rotWithShape="0">
                <a:blip r:embed="rId6"/>
                <a:stretch>
                  <a:fillRect r="-3877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1579333" y="5721289"/>
            <a:ext cx="193574" cy="1575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20650" y="3817551"/>
                <a:ext cx="440326" cy="21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𝐋𝐨𝐬𝐬</m:t>
                      </m:r>
                    </m:oMath>
                  </m:oMathPara>
                </a14:m>
                <a:endParaRPr lang="ko-KR" alt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50" y="3817551"/>
                <a:ext cx="440326" cy="216675"/>
              </a:xfrm>
              <a:prstGeom prst="rect">
                <a:avLst/>
              </a:prstGeom>
              <a:blipFill rotWithShape="0">
                <a:blip r:embed="rId7"/>
                <a:stretch>
                  <a:fillRect r="-34722" b="-4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6731" y="3757649"/>
            <a:ext cx="4609482" cy="26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8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관련 교재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[AIMA] Artificial Intelligence: A Modern Approach</a:t>
            </a:r>
            <a:r>
              <a:rPr lang="en-US" altLang="ko-KR" sz="1800" dirty="0"/>
              <a:t> (3rd Edition)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인공지능</a:t>
            </a:r>
            <a:r>
              <a:rPr lang="en-US" altLang="ko-KR" dirty="0"/>
              <a:t>: </a:t>
            </a:r>
            <a:r>
              <a:rPr lang="ko-KR" altLang="en-US" dirty="0"/>
              <a:t>현대적 접근방식</a:t>
            </a:r>
            <a:endParaRPr lang="en-US" altLang="ko-KR" dirty="0"/>
          </a:p>
          <a:p>
            <a:pPr lvl="1"/>
            <a:r>
              <a:rPr lang="en-US" altLang="ko-KR" dirty="0"/>
              <a:t>by Stuart Russell, Peter </a:t>
            </a:r>
            <a:r>
              <a:rPr lang="en-US" altLang="ko-KR" dirty="0" err="1"/>
              <a:t>Norvig</a:t>
            </a:r>
            <a:endParaRPr lang="en-US" altLang="ko-KR" dirty="0"/>
          </a:p>
          <a:p>
            <a:r>
              <a:rPr lang="en-US" altLang="ko-KR" dirty="0"/>
              <a:t>[PRML] Pattern Recognition and Machine Learning</a:t>
            </a:r>
          </a:p>
          <a:p>
            <a:pPr lvl="1"/>
            <a:r>
              <a:rPr lang="en-US" altLang="ko-KR" dirty="0"/>
              <a:t>by Christopher Bishop</a:t>
            </a:r>
            <a:endParaRPr lang="ko-KR" altLang="en-US" dirty="0"/>
          </a:p>
        </p:txBody>
      </p:sp>
      <p:pic>
        <p:nvPicPr>
          <p:cNvPr id="1026" name="Picture 2" descr="artificial intelligence a modern approach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06" y="3654083"/>
            <a:ext cx="2325696" cy="29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Image result for bishop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71" y="3653753"/>
            <a:ext cx="2154966" cy="291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4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관련 교재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err="1" smtClean="0"/>
              <a:t>Youtube</a:t>
            </a:r>
            <a:endParaRPr lang="en-US" altLang="ko-KR" dirty="0" smtClean="0"/>
          </a:p>
          <a:p>
            <a:r>
              <a:rPr lang="en-US" altLang="ko-KR" dirty="0" smtClean="0"/>
              <a:t>Wikipedia</a:t>
            </a:r>
          </a:p>
          <a:p>
            <a:r>
              <a:rPr lang="en-US" altLang="ko-KR" dirty="0" smtClean="0"/>
              <a:t>Blog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98" y="1452518"/>
            <a:ext cx="3929482" cy="49448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15572"/>
          <a:stretch/>
        </p:blipFill>
        <p:spPr>
          <a:xfrm>
            <a:off x="569097" y="3364820"/>
            <a:ext cx="3680974" cy="31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최장 단어 검색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조건을 만족하는 </a:t>
            </a:r>
            <a:r>
              <a:rPr lang="en-US" altLang="ko-KR" u="sng" dirty="0" err="1"/>
              <a:t>computeMaxWordLength</a:t>
            </a:r>
            <a:r>
              <a:rPr lang="en-US" altLang="ko-KR" u="sng" dirty="0"/>
              <a:t>(text)</a:t>
            </a:r>
            <a:r>
              <a:rPr lang="en-US" altLang="ko-KR" dirty="0"/>
              <a:t>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입력으로 문자열 </a:t>
            </a:r>
            <a:r>
              <a:rPr lang="en-US" altLang="ko-KR" dirty="0"/>
              <a:t>text</a:t>
            </a:r>
            <a:r>
              <a:rPr lang="ko-KR" altLang="en-US" dirty="0"/>
              <a:t>가 주어짐 </a:t>
            </a:r>
            <a:r>
              <a:rPr lang="en-US" altLang="ko-KR" dirty="0"/>
              <a:t>(</a:t>
            </a:r>
            <a:r>
              <a:rPr lang="ko-KR" altLang="en-US" dirty="0"/>
              <a:t>단어는 공백으로 구분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. 'which is the longest word‘</a:t>
            </a:r>
          </a:p>
          <a:p>
            <a:pPr lvl="1"/>
            <a:r>
              <a:rPr lang="ko-KR" altLang="en-US" dirty="0"/>
              <a:t>가장 긴 단어를 반환</a:t>
            </a:r>
            <a:r>
              <a:rPr lang="en-US" altLang="ko-KR" dirty="0"/>
              <a:t>(return)</a:t>
            </a:r>
          </a:p>
          <a:p>
            <a:pPr lvl="1"/>
            <a:r>
              <a:rPr lang="ko-KR" altLang="en-US" dirty="0"/>
              <a:t>최대길이 단어가 여러 개 있는 경우 알파벳 기준으로 가장 뒤에 나오는 단어를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케이스</a:t>
            </a:r>
            <a:endParaRPr lang="en-US" altLang="ko-KR" dirty="0"/>
          </a:p>
          <a:p>
            <a:pPr lvl="1"/>
            <a:r>
              <a:rPr lang="en-US" altLang="ko-KR" dirty="0"/>
              <a:t>1: 'which is the </a:t>
            </a:r>
            <a:r>
              <a:rPr lang="en-US" altLang="ko-KR" b="1" u="sng" dirty="0"/>
              <a:t>longest</a:t>
            </a:r>
            <a:r>
              <a:rPr lang="en-US" altLang="ko-KR" dirty="0"/>
              <a:t> word‘</a:t>
            </a:r>
          </a:p>
          <a:p>
            <a:pPr lvl="1"/>
            <a:r>
              <a:rPr lang="en-US" altLang="ko-KR" dirty="0"/>
              <a:t>2: 'cat </a:t>
            </a:r>
            <a:r>
              <a:rPr lang="en-US" altLang="ko-KR" b="1" u="sng" dirty="0"/>
              <a:t>sun</a:t>
            </a:r>
            <a:r>
              <a:rPr lang="en-US" altLang="ko-KR" dirty="0"/>
              <a:t> dog‘</a:t>
            </a:r>
          </a:p>
          <a:p>
            <a:pPr lvl="1"/>
            <a:r>
              <a:rPr lang="en-US" altLang="ko-KR" dirty="0"/>
              <a:t>3: ‘0 1 2 3 ... 99998 </a:t>
            </a:r>
            <a:r>
              <a:rPr lang="en-US" altLang="ko-KR" b="1" u="sng" dirty="0"/>
              <a:t>99999</a:t>
            </a:r>
            <a:r>
              <a:rPr lang="en-US" altLang="ko-KR" dirty="0"/>
              <a:t>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9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7768</TotalTime>
  <Words>1629</Words>
  <Application>Microsoft Office PowerPoint</Application>
  <PresentationFormat>화면 슬라이드 쇼(4:3)</PresentationFormat>
  <Paragraphs>479</Paragraphs>
  <Slides>42</Slides>
  <Notes>42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Cambria Math</vt:lpstr>
      <vt:lpstr>Times New Roman</vt:lpstr>
      <vt:lpstr>Wingdings</vt:lpstr>
      <vt:lpstr>Office 테마</vt:lpstr>
      <vt:lpstr>인공지능 실습 Chapter 1 AI 프로그래밍</vt:lpstr>
      <vt:lpstr>TA 소개</vt:lpstr>
      <vt:lpstr>강의 개요</vt:lpstr>
      <vt:lpstr>목차</vt:lpstr>
      <vt:lpstr>CH1. AI 프로그래밍 연습</vt:lpstr>
      <vt:lpstr>CH2. Machine Learning</vt:lpstr>
      <vt:lpstr>AI 관련 교재</vt:lpstr>
      <vt:lpstr>AI 관련 교재</vt:lpstr>
      <vt:lpstr>A. 최장 단어 검색 구현</vt:lpstr>
      <vt:lpstr>A. 최장 단어 검색 구현</vt:lpstr>
      <vt:lpstr>A. 최장 단어 검색 구현</vt:lpstr>
      <vt:lpstr>B. 최빈도 단어 검색 구현</vt:lpstr>
      <vt:lpstr>B. 최빈도 단어 검색 구현</vt:lpstr>
      <vt:lpstr>B. 최빈도 단어 검색 구현</vt:lpstr>
      <vt:lpstr>C. 최장 Palindrome 계산 구현</vt:lpstr>
      <vt:lpstr>C. 최장 Palindrome 계산 구현</vt:lpstr>
      <vt:lpstr>C. 최장 Palindrome 계산 구현</vt:lpstr>
      <vt:lpstr>C. 최장 Palindrome 계산 구현</vt:lpstr>
      <vt:lpstr>C. 최장 Palindrome 계산 구현</vt:lpstr>
      <vt:lpstr>C. 최장 Palindrome 계산 구현</vt:lpstr>
      <vt:lpstr>C. 최장 Palindrome 계산 구현</vt:lpstr>
      <vt:lpstr>C. 최장 Palindrome 계산 구현</vt:lpstr>
      <vt:lpstr>D. 문장 변이 (Mutation) 구현</vt:lpstr>
      <vt:lpstr>D. 문장 변이 (Mutation) 구현</vt:lpstr>
      <vt:lpstr>E. 맨해튼 거리 계산 구현</vt:lpstr>
      <vt:lpstr>E. 맨해튼 거리 계산 구현</vt:lpstr>
      <vt:lpstr>E. 맨해튼 거리 계산 구현</vt:lpstr>
      <vt:lpstr>Vectors in AI</vt:lpstr>
      <vt:lpstr>Vectors in AI</vt:lpstr>
      <vt:lpstr>Vectors in AI</vt:lpstr>
      <vt:lpstr>Vectors in AI</vt:lpstr>
      <vt:lpstr>Vectors in AI</vt:lpstr>
      <vt:lpstr>Vectors in AI</vt:lpstr>
      <vt:lpstr>Vectors in AI</vt:lpstr>
      <vt:lpstr>Vectors in AI</vt:lpstr>
      <vt:lpstr>Vectors in AI</vt:lpstr>
      <vt:lpstr>F. Vector의 Dot Product 구현</vt:lpstr>
      <vt:lpstr>F. Vector의 Dot Product 구현</vt:lpstr>
      <vt:lpstr>F. Vector의 Dot Product 구현</vt:lpstr>
      <vt:lpstr>G. Vector의 합연산 구현</vt:lpstr>
      <vt:lpstr>Vectorization</vt:lpstr>
      <vt:lpstr>Vectorization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ndh</cp:lastModifiedBy>
  <cp:revision>723</cp:revision>
  <dcterms:created xsi:type="dcterms:W3CDTF">2017-02-27T07:24:51Z</dcterms:created>
  <dcterms:modified xsi:type="dcterms:W3CDTF">2018-09-27T02:38:27Z</dcterms:modified>
</cp:coreProperties>
</file>