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67" r:id="rId2"/>
    <p:sldId id="334" r:id="rId3"/>
    <p:sldId id="322" r:id="rId4"/>
    <p:sldId id="335" r:id="rId5"/>
    <p:sldId id="346" r:id="rId6"/>
    <p:sldId id="336" r:id="rId7"/>
    <p:sldId id="363" r:id="rId8"/>
    <p:sldId id="361" r:id="rId9"/>
    <p:sldId id="337" r:id="rId10"/>
    <p:sldId id="362" r:id="rId11"/>
    <p:sldId id="364" r:id="rId12"/>
    <p:sldId id="338" r:id="rId13"/>
    <p:sldId id="385" r:id="rId14"/>
    <p:sldId id="377" r:id="rId15"/>
    <p:sldId id="340" r:id="rId16"/>
    <p:sldId id="368" r:id="rId17"/>
    <p:sldId id="341" r:id="rId18"/>
    <p:sldId id="369" r:id="rId19"/>
    <p:sldId id="370" r:id="rId20"/>
    <p:sldId id="342" r:id="rId21"/>
    <p:sldId id="373" r:id="rId22"/>
    <p:sldId id="343" r:id="rId23"/>
    <p:sldId id="381" r:id="rId24"/>
    <p:sldId id="382" r:id="rId25"/>
    <p:sldId id="347" r:id="rId26"/>
    <p:sldId id="350" r:id="rId27"/>
    <p:sldId id="378" r:id="rId28"/>
    <p:sldId id="351" r:id="rId29"/>
    <p:sldId id="365" r:id="rId30"/>
    <p:sldId id="348" r:id="rId31"/>
    <p:sldId id="359" r:id="rId32"/>
    <p:sldId id="360" r:id="rId33"/>
    <p:sldId id="355" r:id="rId34"/>
    <p:sldId id="356" r:id="rId35"/>
    <p:sldId id="371" r:id="rId36"/>
    <p:sldId id="383" r:id="rId37"/>
    <p:sldId id="379" r:id="rId38"/>
    <p:sldId id="380" r:id="rId39"/>
    <p:sldId id="384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0FE"/>
    <a:srgbClr val="F5F5F5"/>
    <a:srgbClr val="C61065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2" autoAdjust="0"/>
    <p:restoredTop sz="95494" autoAdjust="0"/>
  </p:normalViewPr>
  <p:slideViewPr>
    <p:cSldViewPr snapToGrid="0">
      <p:cViewPr varScale="1">
        <p:scale>
          <a:sx n="120" d="100"/>
          <a:sy n="120" d="100"/>
        </p:scale>
        <p:origin x="13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6109A-CE8D-40E3-8381-3FB2AF383A03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4ED7D-F650-4BA0-8337-0A488C8F9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434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C12BD-EFBC-488E-B124-BE42FE41ED7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F73F8-BD41-49D3-8AD7-5C9B45336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175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394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You</a:t>
            </a:r>
            <a:r>
              <a:rPr lang="en-US" altLang="ko-KR" baseline="0"/>
              <a:t> must get less than 4% error rate on the training set and less than 30% error rate on the dev set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045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16AB-3EF0-4255-8A8C-7CA9E9F49011}" type="datetime1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272" y="6464395"/>
            <a:ext cx="1599456" cy="30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1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"/>
            <a:ext cx="9144000" cy="10205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2E75B6"/>
          </a:solidFill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C0FB-B3FA-438E-B5C4-CD3844D4E5D6}" type="datetime1">
              <a:rPr lang="ko-KR" altLang="en-US" smtClean="0"/>
              <a:t>2018-10-01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solidFill>
            <a:srgbClr val="2E75B6"/>
          </a:solidFill>
        </p:spPr>
        <p:txBody>
          <a:bodyPr/>
          <a:lstStyle/>
          <a:p>
            <a:fld id="{45151BA5-DD4E-45F3-9934-A245C26DFF4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71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"/>
            <a:ext cx="9144000" cy="10205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2E75B6"/>
          </a:solidFill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F521-2119-46F6-A8A6-6B25CEE5EAC3}" type="datetime1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solidFill>
            <a:srgbClr val="2E75B6"/>
          </a:solidFill>
        </p:spPr>
        <p:txBody>
          <a:bodyPr/>
          <a:lstStyle/>
          <a:p>
            <a:fld id="{45151BA5-DD4E-45F3-9934-A245C26DF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95943" y="122464"/>
            <a:ext cx="8801100" cy="7756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95943" y="1258433"/>
            <a:ext cx="8801100" cy="5446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92752-1A3F-4C37-95CA-8D548143B95F}" type="datetime1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64235" y="327704"/>
            <a:ext cx="123280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45151BA5-DD4E-45F3-9934-A245C26DFF4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62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api/_as_gen/matplotlib.pyplot.plot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2974" y="1278603"/>
            <a:ext cx="8358052" cy="324344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인공지능 실습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2 </a:t>
            </a:r>
            <a:b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77786" y="4522049"/>
            <a:ext cx="5388428" cy="942704"/>
          </a:xfrm>
        </p:spPr>
        <p:txBody>
          <a:bodyPr anchor="ctr">
            <a:normAutofit/>
          </a:bodyPr>
          <a:lstStyle/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포항공과대학교 컴퓨터공학과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191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Stochastic Gradient Descent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Example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10</a:t>
            </a:fld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103870" y="5601730"/>
            <a:ext cx="666036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1112108" y="2669059"/>
            <a:ext cx="0" cy="293267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5043" y="5686425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043" y="5686425"/>
                <a:ext cx="447558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3196" y="2119546"/>
                <a:ext cx="1577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96" y="2119546"/>
                <a:ext cx="157767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자유형 20"/>
          <p:cNvSpPr/>
          <p:nvPr/>
        </p:nvSpPr>
        <p:spPr>
          <a:xfrm>
            <a:off x="1981200" y="2762250"/>
            <a:ext cx="4371975" cy="2505642"/>
          </a:xfrm>
          <a:custGeom>
            <a:avLst/>
            <a:gdLst>
              <a:gd name="connsiteX0" fmla="*/ 0 w 4371975"/>
              <a:gd name="connsiteY0" fmla="*/ 180975 h 2505642"/>
              <a:gd name="connsiteX1" fmla="*/ 2400300 w 4371975"/>
              <a:gd name="connsiteY1" fmla="*/ 2505075 h 2505642"/>
              <a:gd name="connsiteX2" fmla="*/ 4371975 w 4371975"/>
              <a:gd name="connsiteY2" fmla="*/ 0 h 2505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71975" h="2505642">
                <a:moveTo>
                  <a:pt x="0" y="180975"/>
                </a:moveTo>
                <a:cubicBezTo>
                  <a:pt x="835819" y="1358106"/>
                  <a:pt x="1671638" y="2535237"/>
                  <a:pt x="2400300" y="2505075"/>
                </a:cubicBezTo>
                <a:cubicBezTo>
                  <a:pt x="3128962" y="2474913"/>
                  <a:pt x="3750468" y="1237456"/>
                  <a:pt x="4371975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081175" y="5686425"/>
                <a:ext cx="538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175" y="5686425"/>
                <a:ext cx="53886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연결선 22"/>
          <p:cNvCxnSpPr/>
          <p:nvPr/>
        </p:nvCxnSpPr>
        <p:spPr>
          <a:xfrm flipV="1">
            <a:off x="4350608" y="2762250"/>
            <a:ext cx="0" cy="283948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039808" y="5686425"/>
                <a:ext cx="558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808" y="5686425"/>
                <a:ext cx="558102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/>
          <p:nvPr/>
        </p:nvCxnSpPr>
        <p:spPr>
          <a:xfrm flipV="1">
            <a:off x="2309241" y="3409950"/>
            <a:ext cx="0" cy="219178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221158" y="5686425"/>
                <a:ext cx="558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158" y="5686425"/>
                <a:ext cx="55810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/>
          <p:cNvCxnSpPr/>
          <p:nvPr/>
        </p:nvCxnSpPr>
        <p:spPr>
          <a:xfrm flipV="1">
            <a:off x="5490591" y="4362450"/>
            <a:ext cx="9618" cy="123928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4872924" y="2895137"/>
            <a:ext cx="1604076" cy="2372755"/>
          </a:xfrm>
          <a:prstGeom prst="line">
            <a:avLst/>
          </a:prstGeom>
          <a:ln w="12700">
            <a:solidFill>
              <a:srgbClr val="2E75B6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490591" y="5120821"/>
                <a:ext cx="24007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591" y="5120821"/>
                <a:ext cx="240078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96857" y="5123469"/>
                <a:ext cx="24007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857" y="5123469"/>
                <a:ext cx="2400785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연결선 37"/>
          <p:cNvCxnSpPr/>
          <p:nvPr/>
        </p:nvCxnSpPr>
        <p:spPr>
          <a:xfrm flipH="1" flipV="1">
            <a:off x="1711527" y="2573572"/>
            <a:ext cx="1768400" cy="2507550"/>
          </a:xfrm>
          <a:prstGeom prst="line">
            <a:avLst/>
          </a:prstGeom>
          <a:ln w="12700">
            <a:solidFill>
              <a:srgbClr val="2E75B6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2866541" y="1426239"/>
            <a:ext cx="2968132" cy="420691"/>
            <a:chOff x="3035259" y="1819043"/>
            <a:chExt cx="2968132" cy="420691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9"/>
            <a:srcRect t="521" r="37764"/>
            <a:stretch/>
          </p:blipFill>
          <p:spPr>
            <a:xfrm>
              <a:off x="3035259" y="1819043"/>
              <a:ext cx="2091832" cy="420691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9"/>
            <a:srcRect l="74263" t="522" r="-51" b="321"/>
            <a:stretch/>
          </p:blipFill>
          <p:spPr>
            <a:xfrm>
              <a:off x="5136616" y="1819043"/>
              <a:ext cx="866775" cy="419332"/>
            </a:xfrm>
            <a:prstGeom prst="rect">
              <a:avLst/>
            </a:prstGeom>
          </p:spPr>
        </p:pic>
      </p:grpSp>
      <p:cxnSp>
        <p:nvCxnSpPr>
          <p:cNvPr id="45" name="직선 연결선 44"/>
          <p:cNvCxnSpPr/>
          <p:nvPr/>
        </p:nvCxnSpPr>
        <p:spPr>
          <a:xfrm>
            <a:off x="2595727" y="5919746"/>
            <a:ext cx="36654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802465" y="5919746"/>
            <a:ext cx="41869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32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Stochastic Gradient Descent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Example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11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98902" y="1835381"/>
                <a:ext cx="268579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={`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’: ?, `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𝑏𝑎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’: ?}</m:t>
                      </m:r>
                    </m:oMath>
                  </m:oMathPara>
                </a14:m>
                <a:endParaRPr lang="en-US" altLang="ko-KR" sz="20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902" y="1835381"/>
                <a:ext cx="2685799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그룹 36"/>
          <p:cNvGrpSpPr/>
          <p:nvPr/>
        </p:nvGrpSpPr>
        <p:grpSpPr>
          <a:xfrm>
            <a:off x="2866541" y="1426239"/>
            <a:ext cx="2968132" cy="420691"/>
            <a:chOff x="3035259" y="1819043"/>
            <a:chExt cx="2968132" cy="420691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3"/>
            <a:srcRect t="521" r="37764"/>
            <a:stretch/>
          </p:blipFill>
          <p:spPr>
            <a:xfrm>
              <a:off x="3035259" y="1819043"/>
              <a:ext cx="2091832" cy="420691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3"/>
            <a:srcRect l="74263" t="522" r="-51" b="321"/>
            <a:stretch/>
          </p:blipFill>
          <p:spPr>
            <a:xfrm>
              <a:off x="5136616" y="1819043"/>
              <a:ext cx="866775" cy="419332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1862818" y="2369469"/>
            <a:ext cx="5467350" cy="4286250"/>
            <a:chOff x="1862818" y="2418897"/>
            <a:chExt cx="5467350" cy="42862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62818" y="2418897"/>
              <a:ext cx="5467350" cy="4286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3358697" y="6213997"/>
              <a:ext cx="302459" cy="246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192514" y="5924871"/>
              <a:ext cx="302459" cy="246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31148" y="6213997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so</a:t>
              </a:r>
              <a:endParaRPr lang="ko-KR" altLang="en-US" sz="16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10824" y="5832505"/>
              <a:ext cx="5360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bad</a:t>
              </a:r>
              <a:endParaRPr lang="ko-KR" altLang="en-US" sz="1600"/>
            </a:p>
          </p:txBody>
        </p:sp>
        <p:sp>
          <p:nvSpPr>
            <p:cNvPr id="10" name="타원 9"/>
            <p:cNvSpPr/>
            <p:nvPr/>
          </p:nvSpPr>
          <p:spPr>
            <a:xfrm>
              <a:off x="4504218" y="5376863"/>
              <a:ext cx="85132" cy="851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4547577" y="5426366"/>
              <a:ext cx="0" cy="358484"/>
            </a:xfrm>
            <a:prstGeom prst="line">
              <a:avLst/>
            </a:prstGeom>
            <a:ln w="19050">
              <a:solidFill>
                <a:srgbClr val="C6106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/>
            <p:cNvSpPr/>
            <p:nvPr/>
          </p:nvSpPr>
          <p:spPr>
            <a:xfrm>
              <a:off x="4504218" y="5748587"/>
              <a:ext cx="85132" cy="851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3299463" y="5217568"/>
              <a:ext cx="85132" cy="85132"/>
            </a:xfrm>
            <a:prstGeom prst="ellipse">
              <a:avLst/>
            </a:prstGeom>
            <a:solidFill>
              <a:srgbClr val="1E4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496855" y="5695408"/>
                  <a:ext cx="5023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600" b="1" i="1" smtClean="0">
                                <a:solidFill>
                                  <a:srgbClr val="C6106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solidFill>
                                  <a:srgbClr val="C61065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ko-KR" sz="1600" b="1" i="1" smtClean="0">
                                <a:solidFill>
                                  <a:srgbClr val="C61065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ko-KR" altLang="en-US" sz="1600" b="1">
                    <a:solidFill>
                      <a:srgbClr val="C61065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855" y="5695408"/>
                  <a:ext cx="502317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117250" y="5255280"/>
                  <a:ext cx="41870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1E40FE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ko-KR" altLang="en-US" sz="1600" b="1">
                    <a:solidFill>
                      <a:srgbClr val="1E40FE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7250" y="5255280"/>
                  <a:ext cx="418704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직선 연결선 49"/>
            <p:cNvCxnSpPr/>
            <p:nvPr/>
          </p:nvCxnSpPr>
          <p:spPr>
            <a:xfrm flipH="1" flipV="1">
              <a:off x="3007140" y="4980827"/>
              <a:ext cx="327700" cy="283829"/>
            </a:xfrm>
            <a:prstGeom prst="line">
              <a:avLst/>
            </a:prstGeom>
            <a:ln w="28575">
              <a:solidFill>
                <a:srgbClr val="1E40FE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2366900" y="4693171"/>
                  <a:ext cx="93256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𝛁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  <m:r>
                          <a:rPr lang="en-US" altLang="ko-KR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𝐋𝐨𝐬𝐬</m:t>
                        </m:r>
                      </m:oMath>
                    </m:oMathPara>
                  </a14:m>
                  <a:endParaRPr lang="ko-KR" altLang="en-US" sz="16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6900" y="4693171"/>
                  <a:ext cx="932563" cy="33855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직사각형 52"/>
            <p:cNvSpPr/>
            <p:nvPr/>
          </p:nvSpPr>
          <p:spPr>
            <a:xfrm>
              <a:off x="3617916" y="5657728"/>
              <a:ext cx="302459" cy="246188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6494973" y="2683138"/>
                  <a:ext cx="68800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𝐋𝐨𝐬𝐬</m:t>
                        </m:r>
                      </m:oMath>
                    </m:oMathPara>
                  </a14:m>
                  <a:endParaRPr lang="ko-KR" altLang="en-US" sz="16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4973" y="2683138"/>
                  <a:ext cx="688009" cy="33855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88346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A. SGD </a:t>
            </a:r>
            <a:r>
              <a:rPr lang="ko-KR" altLang="en-US"/>
              <a:t>연습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아래 네 개의 데이터로 </a:t>
                </a:r>
                <a:r>
                  <a:rPr lang="en-US" altLang="ko-KR" dirty="0"/>
                  <a:t>SGD</a:t>
                </a:r>
                <a:r>
                  <a:rPr lang="ko-KR" altLang="en-US" dirty="0"/>
                  <a:t>를 통해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ko-KR" altLang="en-US" dirty="0"/>
                  <a:t>를 학습해보자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조건</a:t>
                </a:r>
                <a:r>
                  <a:rPr lang="en-US" altLang="ko-KR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Step size </a:t>
                </a:r>
                <a:r>
                  <a:rPr lang="ko-KR" altLang="en-US" dirty="0" err="1"/>
                  <a:t>파라미터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벡터 초기화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 …,0 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Loss(x, y, </a:t>
                </a:r>
                <a:r>
                  <a:rPr lang="en-US" altLang="ko-KR" b="1" dirty="0"/>
                  <a:t>w</a:t>
                </a:r>
                <a:r>
                  <a:rPr lang="en-US" altLang="ko-KR" dirty="0"/>
                  <a:t>) = 0 </a:t>
                </a:r>
                <a:r>
                  <a:rPr lang="ko-KR" altLang="en-US" dirty="0"/>
                  <a:t>일 때</a:t>
                </a:r>
                <a:r>
                  <a:rPr lang="en-US" altLang="ko-KR" dirty="0"/>
                  <a:t>, gradient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 라고 가정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ym typeface="Wingdings" panose="05000000000000000000" pitchFamily="2" charset="2"/>
                  </a:rPr>
                  <a:t>Examples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1E40FE"/>
                    </a:solidFill>
                    <a:sym typeface="Wingdings" panose="05000000000000000000" pitchFamily="2" charset="2"/>
                  </a:rPr>
                  <a:t>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/>
                  <a:t>pretty good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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/>
                  <a:t>bad plot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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/>
                  <a:t>not good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1E40FE"/>
                    </a:solidFill>
                    <a:sym typeface="Wingdings" panose="05000000000000000000" pitchFamily="2" charset="2"/>
                  </a:rPr>
                  <a:t>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/>
                  <a:t>pretty scenery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024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A. SGD </a:t>
            </a:r>
            <a:r>
              <a:rPr lang="ko-KR" altLang="en-US"/>
              <a:t>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Hinge loss &amp; </a:t>
            </a:r>
            <a:r>
              <a:rPr lang="en-US" altLang="ko-KR" dirty="0" smtClean="0"/>
              <a:t>Gradient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10" y="2110896"/>
            <a:ext cx="7119149" cy="369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78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A. SGD </a:t>
            </a:r>
            <a:r>
              <a:rPr lang="ko-KR" altLang="en-US"/>
              <a:t>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Hinge loss &amp; </a:t>
            </a:r>
            <a:r>
              <a:rPr lang="en-US" altLang="ko-KR" dirty="0" smtClean="0"/>
              <a:t>Gradient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Loss(x, y, w) &gt; 0 </a:t>
            </a:r>
            <a:r>
              <a:rPr lang="ko-KR" altLang="en-US" dirty="0"/>
              <a:t>일 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Weight </a:t>
            </a:r>
            <a:r>
              <a:rPr lang="ko-KR" altLang="en-US" dirty="0"/>
              <a:t>업데이트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5622" r="18440" b="81798"/>
          <a:stretch/>
        </p:blipFill>
        <p:spPr>
          <a:xfrm>
            <a:off x="1197370" y="2124661"/>
            <a:ext cx="7031110" cy="8551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37661" t="32478" r="39270" b="55387"/>
          <a:stretch/>
        </p:blipFill>
        <p:spPr>
          <a:xfrm>
            <a:off x="2963486" y="3588788"/>
            <a:ext cx="3068697" cy="711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59444"/>
          <a:stretch/>
        </p:blipFill>
        <p:spPr>
          <a:xfrm>
            <a:off x="437121" y="4922059"/>
            <a:ext cx="8551608" cy="152800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165" y="1707259"/>
            <a:ext cx="5345612" cy="45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43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Feature Extractor </a:t>
            </a:r>
            <a:r>
              <a:rPr lang="ko-KR" altLang="en-US" dirty="0"/>
              <a:t>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u="sng" dirty="0" err="1"/>
                  <a:t>extractWordFeatures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함수를 구현해보자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기능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문자열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를 받아 </a:t>
                </a:r>
                <a:r>
                  <a:rPr lang="en-US" altLang="ko-KR" dirty="0"/>
                  <a:t>feature vector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를 반환한다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조건</a:t>
                </a:r>
                <a:r>
                  <a:rPr lang="en-US" altLang="ko-KR" dirty="0"/>
                  <a:t>: feature vector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dictionary </a:t>
                </a:r>
                <a:r>
                  <a:rPr lang="ko-KR" altLang="en-US" dirty="0" err="1"/>
                  <a:t>자료형으로</a:t>
                </a:r>
                <a:r>
                  <a:rPr lang="ko-KR" altLang="en-US" dirty="0"/>
                  <a:t> 구현한다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15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8EEBD78-2387-4774-96FF-52FD65CB1A82}"/>
              </a:ext>
            </a:extLst>
          </p:cNvPr>
          <p:cNvGrpSpPr/>
          <p:nvPr/>
        </p:nvGrpSpPr>
        <p:grpSpPr>
          <a:xfrm>
            <a:off x="629173" y="2667699"/>
            <a:ext cx="7774755" cy="2281806"/>
            <a:chOff x="0" y="2357644"/>
            <a:chExt cx="9144000" cy="268366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C8DD31A-CD47-4244-945B-FC092354D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357644"/>
              <a:ext cx="9144000" cy="214271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BCA0B39-8728-4CA8-813F-2F2E860950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7" b="345"/>
            <a:stretch/>
          </p:blipFill>
          <p:spPr>
            <a:xfrm>
              <a:off x="0" y="4666704"/>
              <a:ext cx="9110444" cy="374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2544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Feature Extractor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Test b0</a:t>
            </a:r>
          </a:p>
          <a:p>
            <a:pPr lvl="1"/>
            <a:r>
              <a:rPr lang="en-US" altLang="ko-KR" dirty="0"/>
              <a:t>“a b a”</a:t>
            </a:r>
            <a:r>
              <a:rPr lang="ko-KR" altLang="en-US" dirty="0"/>
              <a:t>라는 문장에서 </a:t>
            </a:r>
            <a:r>
              <a:rPr lang="en-US" altLang="ko-KR" dirty="0"/>
              <a:t>word feature </a:t>
            </a:r>
            <a:r>
              <a:rPr lang="ko-KR" altLang="en-US" dirty="0"/>
              <a:t>추출</a:t>
            </a:r>
            <a:endParaRPr lang="en-US" altLang="ko-KR" dirty="0"/>
          </a:p>
          <a:p>
            <a:pPr lvl="1"/>
            <a:r>
              <a:rPr lang="ko-KR" altLang="en-US" u="sng" dirty="0"/>
              <a:t>정답</a:t>
            </a:r>
            <a:r>
              <a:rPr lang="en-US" altLang="ko-KR" u="sng" dirty="0"/>
              <a:t>: {"a":2, "b":1}</a:t>
            </a:r>
          </a:p>
          <a:p>
            <a:endParaRPr lang="en-US" altLang="ko-KR" dirty="0"/>
          </a:p>
          <a:p>
            <a:r>
              <a:rPr lang="en-US" altLang="ko-KR" dirty="0"/>
              <a:t>Test b1</a:t>
            </a:r>
          </a:p>
          <a:p>
            <a:pPr lvl="1"/>
            <a:r>
              <a:rPr lang="ko-KR" altLang="en-US" dirty="0"/>
              <a:t>단어가 </a:t>
            </a:r>
            <a:r>
              <a:rPr lang="en-US" altLang="ko-KR" dirty="0"/>
              <a:t>100</a:t>
            </a:r>
            <a:r>
              <a:rPr lang="ko-KR" altLang="en-US" dirty="0"/>
              <a:t>개인 문장에서 </a:t>
            </a:r>
            <a:r>
              <a:rPr lang="en-US" altLang="ko-KR" dirty="0"/>
              <a:t>word feature </a:t>
            </a:r>
            <a:r>
              <a:rPr lang="ko-KR" altLang="en-US" dirty="0"/>
              <a:t>추출</a:t>
            </a:r>
            <a:endParaRPr lang="en-US" altLang="ko-KR" dirty="0"/>
          </a:p>
          <a:p>
            <a:pPr lvl="1"/>
            <a:r>
              <a:rPr lang="ko-KR" altLang="en-US" dirty="0"/>
              <a:t>문장은 단어 </a:t>
            </a:r>
            <a:r>
              <a:rPr lang="en-US" altLang="ko-KR" dirty="0"/>
              <a:t>‘a’, ‘aa’, ‘ab’, ‘b’, ‘c’</a:t>
            </a:r>
            <a:r>
              <a:rPr lang="ko-KR" altLang="en-US" dirty="0"/>
              <a:t>로 </a:t>
            </a:r>
            <a:r>
              <a:rPr lang="ko-KR" altLang="en-US" dirty="0" err="1"/>
              <a:t>랜덤하게</a:t>
            </a:r>
            <a:r>
              <a:rPr lang="ko-KR" altLang="en-US" dirty="0"/>
              <a:t>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522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C. Stochastic Gradient Descent </a:t>
            </a:r>
            <a:r>
              <a:rPr lang="ko-KR" altLang="en-US" dirty="0"/>
              <a:t>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u="sng" dirty="0" err="1"/>
                  <a:t>learnPredictor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함수를 구현해보자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기능</a:t>
                </a:r>
                <a:r>
                  <a:rPr lang="en-US" altLang="ko-KR" dirty="0"/>
                  <a:t>: SGD</a:t>
                </a:r>
                <a:r>
                  <a:rPr lang="ko-KR" altLang="en-US" dirty="0"/>
                  <a:t>를 이용하여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ko-KR" altLang="en-US" dirty="0"/>
                  <a:t>를 학습한다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조건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각 </a:t>
                </a:r>
                <a:r>
                  <a:rPr lang="en-US" altLang="ko-KR" dirty="0"/>
                  <a:t>iteration</a:t>
                </a:r>
                <a:r>
                  <a:rPr lang="ko-KR" altLang="en-US" dirty="0"/>
                  <a:t>이 끝날 때마다 </a:t>
                </a:r>
                <a:r>
                  <a:rPr lang="en-US" altLang="ko-KR" dirty="0"/>
                  <a:t>training error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test error</a:t>
                </a:r>
                <a:r>
                  <a:rPr lang="ko-KR" altLang="en-US" dirty="0"/>
                  <a:t>를 출력한다</a:t>
                </a:r>
                <a:r>
                  <a:rPr lang="en-US" altLang="ko-KR" dirty="0"/>
                  <a:t>. (util.py</a:t>
                </a:r>
                <a:r>
                  <a:rPr lang="ko-KR" altLang="en-US" dirty="0"/>
                  <a:t>에 정의된 </a:t>
                </a:r>
                <a:r>
                  <a:rPr lang="en-US" altLang="ko-KR" dirty="0" err="1"/>
                  <a:t>evaluatePredictor</a:t>
                </a:r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이용하자</a:t>
                </a:r>
                <a:r>
                  <a:rPr lang="en-US" altLang="ko-KR" dirty="0"/>
                  <a:t>.)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00" r="-3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17</a:t>
            </a:fld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57CE3D9-41CA-4C43-A2B4-1060D09FD272}"/>
              </a:ext>
            </a:extLst>
          </p:cNvPr>
          <p:cNvGrpSpPr/>
          <p:nvPr/>
        </p:nvGrpSpPr>
        <p:grpSpPr>
          <a:xfrm>
            <a:off x="226234" y="2898639"/>
            <a:ext cx="8740518" cy="1404913"/>
            <a:chOff x="0" y="3309700"/>
            <a:chExt cx="9144000" cy="146976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C05C982-C346-428F-B81E-A4413558B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309700"/>
              <a:ext cx="9144000" cy="2386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0A00030-192E-448F-A183-DCD473981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3689221"/>
              <a:ext cx="9144000" cy="10902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8778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C. Stochastic Gradient Descent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Test c0</a:t>
            </a:r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개 데이터를 바탕으로 학습 후 </a:t>
            </a:r>
            <a:r>
              <a:rPr lang="en-US" altLang="ko-KR" dirty="0"/>
              <a:t>2</a:t>
            </a:r>
            <a:r>
              <a:rPr lang="ko-KR" altLang="en-US" dirty="0"/>
              <a:t>개 데이터에 대해 테스트</a:t>
            </a:r>
            <a:endParaRPr lang="en-US" altLang="ko-KR" dirty="0"/>
          </a:p>
          <a:p>
            <a:pPr lvl="1"/>
            <a:r>
              <a:rPr lang="ko-KR" altLang="en-US" u="sng" dirty="0"/>
              <a:t>학습 에러와 테스트 에러 모두 </a:t>
            </a:r>
            <a:r>
              <a:rPr lang="en-US" altLang="ko-KR" u="sng" dirty="0"/>
              <a:t>0</a:t>
            </a:r>
            <a:r>
              <a:rPr lang="ko-KR" altLang="en-US" u="sng" dirty="0"/>
              <a:t>이어야 함</a:t>
            </a:r>
            <a:endParaRPr lang="en-US" altLang="ko-KR" u="sng" dirty="0"/>
          </a:p>
          <a:p>
            <a:pPr lvl="1"/>
            <a:r>
              <a:rPr lang="ko-KR" altLang="en-US" u="sng" dirty="0"/>
              <a:t>학습된 </a:t>
            </a:r>
            <a:r>
              <a:rPr lang="en-US" altLang="ko-KR" u="sng" dirty="0"/>
              <a:t>weight</a:t>
            </a:r>
            <a:r>
              <a:rPr lang="ko-KR" altLang="en-US" u="sng" dirty="0"/>
              <a:t>가 다음과 동일해야 함</a:t>
            </a:r>
            <a:endParaRPr lang="en-US" altLang="ko-KR" u="sng" dirty="0"/>
          </a:p>
          <a:p>
            <a:pPr lvl="2"/>
            <a:r>
              <a:rPr lang="en-US" altLang="ko-KR" dirty="0"/>
              <a:t>{'not': -1, 'plot': -1, 'bad': -1, 'good': 0, 'pretty': 1}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Test c1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 데이터를 바탕으로 학습 후 </a:t>
            </a:r>
            <a:r>
              <a:rPr lang="en-US" altLang="ko-KR" dirty="0"/>
              <a:t>2</a:t>
            </a:r>
            <a:r>
              <a:rPr lang="ko-KR" altLang="en-US" dirty="0"/>
              <a:t>개 데이터에 대해 테스트</a:t>
            </a:r>
            <a:endParaRPr lang="en-US" altLang="ko-KR" dirty="0"/>
          </a:p>
          <a:p>
            <a:pPr lvl="1"/>
            <a:r>
              <a:rPr lang="ko-KR" altLang="en-US" u="sng" dirty="0"/>
              <a:t>학습된 </a:t>
            </a:r>
            <a:r>
              <a:rPr lang="en-US" altLang="ko-KR" u="sng" dirty="0"/>
              <a:t>weight</a:t>
            </a:r>
            <a:r>
              <a:rPr lang="ko-KR" altLang="en-US" u="sng" dirty="0"/>
              <a:t>가 특정 조건을 만족해야 함 </a:t>
            </a:r>
            <a:r>
              <a:rPr lang="en-US" altLang="ko-KR" u="sng" dirty="0"/>
              <a:t>(</a:t>
            </a:r>
            <a:r>
              <a:rPr lang="ko-KR" altLang="en-US" u="sng" dirty="0"/>
              <a:t>코드 참조</a:t>
            </a:r>
            <a:r>
              <a:rPr lang="en-US" altLang="ko-KR" u="sng" dirty="0"/>
              <a:t>)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069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C. Stochastic Gradient Descent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Test c2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학습 데이터</a:t>
            </a:r>
            <a:r>
              <a:rPr lang="en-US" altLang="ko-KR" dirty="0"/>
              <a:t>: </a:t>
            </a:r>
            <a:r>
              <a:rPr lang="en-US" altLang="ko-KR" dirty="0" err="1"/>
              <a:t>polarity.train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테스트 데이터</a:t>
            </a:r>
            <a:r>
              <a:rPr lang="en-US" altLang="ko-KR" dirty="0"/>
              <a:t>: </a:t>
            </a:r>
            <a:r>
              <a:rPr lang="en-US" altLang="ko-KR" dirty="0" err="1"/>
              <a:t>polarity.dev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위 데이터를 바탕으로 학습 및 테스트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u="sng" dirty="0"/>
              <a:t>최종 학습 에러 및 테스트 에러가 특정 조건을 만족해야 함 </a:t>
            </a:r>
            <a:r>
              <a:rPr lang="en-US" altLang="ko-KR" u="sng" dirty="0"/>
              <a:t>(</a:t>
            </a:r>
            <a:r>
              <a:rPr lang="ko-KR" altLang="en-US" u="sng" dirty="0"/>
              <a:t>코드 참조</a:t>
            </a:r>
            <a:r>
              <a:rPr lang="en-US" altLang="ko-KR" u="sng" dirty="0"/>
              <a:t>)</a:t>
            </a:r>
            <a:endParaRPr lang="ko-KR" altLang="en-US" u="sng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43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Chapter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/>
              <a:t>Supervised Learning (</a:t>
            </a:r>
            <a:r>
              <a:rPr lang="ko-KR" altLang="en-US" b="1" dirty="0"/>
              <a:t>지도 학습</a:t>
            </a:r>
            <a:r>
              <a:rPr lang="en-US" altLang="ko-KR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Sentiment Analysis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감정 분류하기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영화 리뷰 점수 예측하기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Unsupervised Learning (</a:t>
            </a:r>
            <a:r>
              <a:rPr lang="ko-KR" altLang="en-US" b="1" dirty="0"/>
              <a:t>비지도 학습</a:t>
            </a:r>
            <a:r>
              <a:rPr lang="en-US" altLang="ko-KR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k-means Clustering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영화 리뷰 클러스터링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867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</a:t>
            </a:r>
            <a:r>
              <a:rPr lang="ko-KR" altLang="en-US" dirty="0"/>
              <a:t>에러 커브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u="sng" dirty="0" smtClean="0"/>
          </a:p>
          <a:p>
            <a:endParaRPr lang="en-US" altLang="ko-KR" u="sng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Iteration</a:t>
            </a:r>
            <a:r>
              <a:rPr lang="ko-KR" altLang="en-US" dirty="0"/>
              <a:t>을 반복하면서 </a:t>
            </a:r>
            <a:r>
              <a:rPr lang="en-US" altLang="ko-KR" dirty="0"/>
              <a:t>train error</a:t>
            </a:r>
            <a:r>
              <a:rPr lang="ko-KR" altLang="en-US" dirty="0"/>
              <a:t>와 </a:t>
            </a:r>
            <a:r>
              <a:rPr lang="en-US" altLang="ko-KR" dirty="0" smtClean="0"/>
              <a:t>test </a:t>
            </a:r>
            <a:r>
              <a:rPr lang="en-US" altLang="ko-KR" dirty="0"/>
              <a:t>error</a:t>
            </a:r>
            <a:r>
              <a:rPr lang="ko-KR" altLang="en-US" dirty="0"/>
              <a:t>가 어떻게 바뀌는지 </a:t>
            </a:r>
            <a:r>
              <a:rPr lang="ko-KR" altLang="en-US" dirty="0" smtClean="0"/>
              <a:t>분석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707" y="1258433"/>
            <a:ext cx="4969571" cy="372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51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</a:t>
            </a:r>
            <a:r>
              <a:rPr lang="ko-KR" altLang="en-US" dirty="0"/>
              <a:t>에러 커브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참조</a:t>
            </a:r>
            <a:r>
              <a:rPr lang="en-US" altLang="ko-KR" sz="1800" dirty="0"/>
              <a:t>: </a:t>
            </a:r>
            <a:r>
              <a:rPr lang="en-US" altLang="ko-KR" sz="1800" dirty="0">
                <a:hlinkClick r:id="rId2"/>
              </a:rPr>
              <a:t>https://matplotlib.org/api/_as_gen/matplotlib.pyplot.plot.html</a:t>
            </a:r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21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09250"/>
              </p:ext>
            </p:extLst>
          </p:nvPr>
        </p:nvGraphicFramePr>
        <p:xfrm>
          <a:off x="478437" y="2305632"/>
          <a:ext cx="3407763" cy="4308300"/>
        </p:xfrm>
        <a:graphic>
          <a:graphicData uri="http://schemas.openxmlformats.org/drawingml/2006/table">
            <a:tbl>
              <a:tblPr/>
              <a:tblGrid>
                <a:gridCol w="1158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9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999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character</a:t>
                      </a:r>
                    </a:p>
                  </a:txBody>
                  <a:tcPr marL="26461" marR="42337" marT="5292" marB="5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26461" marR="42337" marT="5292" marB="5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20">
                <a:tc>
                  <a:txBody>
                    <a:bodyPr/>
                    <a:lstStyle/>
                    <a:p>
                      <a:r>
                        <a:rPr lang="en-US" altLang="ko-KR" sz="1800">
                          <a:effectLst/>
                        </a:rPr>
                        <a:t>'-'</a:t>
                      </a:r>
                    </a:p>
                  </a:txBody>
                  <a:tcPr marL="50805" marR="50805" marT="25402" marB="2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solid line style</a:t>
                      </a:r>
                    </a:p>
                  </a:txBody>
                  <a:tcPr marL="50805" marR="50805" marT="25402" marB="2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20">
                <a:tc>
                  <a:txBody>
                    <a:bodyPr/>
                    <a:lstStyle/>
                    <a:p>
                      <a:r>
                        <a:rPr lang="en-US" altLang="ko-KR" sz="1800">
                          <a:effectLst/>
                        </a:rPr>
                        <a:t>'--'</a:t>
                      </a:r>
                    </a:p>
                  </a:txBody>
                  <a:tcPr marL="50805" marR="50805" marT="25402" marB="2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dashed line style</a:t>
                      </a:r>
                    </a:p>
                  </a:txBody>
                  <a:tcPr marL="50805" marR="50805" marT="25402" marB="2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20">
                <a:tc>
                  <a:txBody>
                    <a:bodyPr/>
                    <a:lstStyle/>
                    <a:p>
                      <a:r>
                        <a:rPr lang="en-US" altLang="ko-KR" sz="1800" dirty="0">
                          <a:effectLst/>
                        </a:rPr>
                        <a:t>'-.'</a:t>
                      </a:r>
                    </a:p>
                  </a:txBody>
                  <a:tcPr marL="50805" marR="50805" marT="25402" marB="2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dash-dot line style</a:t>
                      </a:r>
                    </a:p>
                  </a:txBody>
                  <a:tcPr marL="50805" marR="50805" marT="25402" marB="2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20">
                <a:tc>
                  <a:txBody>
                    <a:bodyPr/>
                    <a:lstStyle/>
                    <a:p>
                      <a:r>
                        <a:rPr lang="en-US" altLang="ko-KR" sz="1800">
                          <a:effectLst/>
                        </a:rPr>
                        <a:t>':'</a:t>
                      </a:r>
                    </a:p>
                  </a:txBody>
                  <a:tcPr marL="50805" marR="50805" marT="25402" marB="2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dotted line style</a:t>
                      </a:r>
                    </a:p>
                  </a:txBody>
                  <a:tcPr marL="50805" marR="50805" marT="25402" marB="2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20">
                <a:tc>
                  <a:txBody>
                    <a:bodyPr/>
                    <a:lstStyle/>
                    <a:p>
                      <a:r>
                        <a:rPr lang="en-US" altLang="ko-KR" sz="1800" dirty="0">
                          <a:effectLst/>
                        </a:rPr>
                        <a:t>'.'</a:t>
                      </a:r>
                    </a:p>
                  </a:txBody>
                  <a:tcPr marL="50805" marR="50805" marT="25402" marB="2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point marker</a:t>
                      </a:r>
                    </a:p>
                  </a:txBody>
                  <a:tcPr marL="50805" marR="50805" marT="25402" marB="2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20">
                <a:tc>
                  <a:txBody>
                    <a:bodyPr/>
                    <a:lstStyle/>
                    <a:p>
                      <a:r>
                        <a:rPr lang="en-US" altLang="ko-KR" sz="1800">
                          <a:effectLst/>
                        </a:rPr>
                        <a:t>','</a:t>
                      </a:r>
                    </a:p>
                  </a:txBody>
                  <a:tcPr marL="50805" marR="50805" marT="25402" marB="2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pixel marker</a:t>
                      </a:r>
                    </a:p>
                  </a:txBody>
                  <a:tcPr marL="50805" marR="50805" marT="25402" marB="2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2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'o'</a:t>
                      </a:r>
                    </a:p>
                  </a:txBody>
                  <a:tcPr marL="50805" marR="50805" marT="25402" marB="2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circle marker</a:t>
                      </a:r>
                    </a:p>
                  </a:txBody>
                  <a:tcPr marL="50805" marR="50805" marT="25402" marB="2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2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's'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square marker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220"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'*'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star marker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220">
                <a:tc>
                  <a:txBody>
                    <a:bodyPr/>
                    <a:lstStyle/>
                    <a:p>
                      <a:r>
                        <a:rPr lang="en-US" altLang="ko-KR" sz="1800" dirty="0">
                          <a:effectLst/>
                        </a:rPr>
                        <a:t>'+'</a:t>
                      </a:r>
                    </a:p>
                  </a:txBody>
                  <a:tcPr marL="50805" marR="50805" marT="25402" marB="2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plus marker</a:t>
                      </a:r>
                    </a:p>
                  </a:txBody>
                  <a:tcPr marL="50805" marR="50805" marT="25402" marB="2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22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'x'</a:t>
                      </a:r>
                    </a:p>
                  </a:txBody>
                  <a:tcPr marL="50805" marR="50805" marT="25402" marB="2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x marker</a:t>
                      </a:r>
                    </a:p>
                  </a:txBody>
                  <a:tcPr marL="50805" marR="50805" marT="25402" marB="2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322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'D'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diamond marker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65365"/>
              </p:ext>
            </p:extLst>
          </p:nvPr>
        </p:nvGraphicFramePr>
        <p:xfrm>
          <a:off x="4499811" y="2244231"/>
          <a:ext cx="4369218" cy="3333821"/>
        </p:xfrm>
        <a:graphic>
          <a:graphicData uri="http://schemas.openxmlformats.org/drawingml/2006/table">
            <a:tbl>
              <a:tblPr/>
              <a:tblGrid>
                <a:gridCol w="218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57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character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color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24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‘b’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24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‘g’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green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24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‘r’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24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‘c’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cyan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93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‘m’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magenta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24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‘y’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yellow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24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‘k’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black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24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‘w’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white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18937" y="1792705"/>
            <a:ext cx="2396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Line style or marker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297935" y="179270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Color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63352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E. Error case </a:t>
            </a:r>
            <a:r>
              <a:rPr lang="ko-KR" altLang="en-US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Test c-2</a:t>
            </a:r>
            <a:r>
              <a:rPr lang="ko-KR" altLang="en-US" dirty="0"/>
              <a:t>를 실행시키면</a:t>
            </a:r>
            <a:r>
              <a:rPr lang="en-US" altLang="ko-KR" dirty="0"/>
              <a:t> </a:t>
            </a:r>
            <a:r>
              <a:rPr lang="en-US" altLang="ko-KR" u="sng" dirty="0" err="1"/>
              <a:t>learnPredictor</a:t>
            </a:r>
            <a:r>
              <a:rPr lang="en-US" altLang="ko-KR" dirty="0"/>
              <a:t> </a:t>
            </a:r>
            <a:r>
              <a:rPr lang="ko-KR" altLang="en-US" dirty="0"/>
              <a:t>함수와 </a:t>
            </a:r>
            <a:r>
              <a:rPr lang="en-US" altLang="ko-KR" dirty="0" err="1"/>
              <a:t>polarity.train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파일을 이용하여 감정 분류 모델을 학습하고</a:t>
            </a:r>
            <a:r>
              <a:rPr lang="en-US" altLang="ko-KR" dirty="0"/>
              <a:t>, </a:t>
            </a:r>
            <a:r>
              <a:rPr lang="ko-KR" altLang="en-US" dirty="0"/>
              <a:t>최종적으로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학습된 </a:t>
            </a:r>
            <a:r>
              <a:rPr lang="en-US" altLang="ko-KR" dirty="0"/>
              <a:t>weights </a:t>
            </a:r>
            <a:r>
              <a:rPr lang="ko-KR" altLang="en-US" dirty="0"/>
              <a:t>파일과 에러를 분석한 </a:t>
            </a:r>
            <a:r>
              <a:rPr lang="en-US" altLang="ko-KR" dirty="0"/>
              <a:t>error-analysis </a:t>
            </a:r>
            <a:r>
              <a:rPr lang="ko-KR" altLang="en-US" dirty="0"/>
              <a:t>파일이 생성된다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error-analysis </a:t>
            </a:r>
            <a:r>
              <a:rPr lang="ko-KR" altLang="en-US" dirty="0"/>
              <a:t>파일을 열어</a:t>
            </a:r>
            <a:r>
              <a:rPr lang="en-US" altLang="ko-KR" dirty="0"/>
              <a:t>, </a:t>
            </a:r>
            <a:r>
              <a:rPr lang="ko-KR" altLang="en-US" dirty="0"/>
              <a:t>잘못 분류된 데이터들을 바탕으로 그 데이터들이 왜 제대로 분류되지 못했는지 이유를 찾아보자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40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F. </a:t>
            </a:r>
            <a:r>
              <a:rPr lang="ko-KR" altLang="en-US" dirty="0" smtClean="0"/>
              <a:t>단어 </a:t>
            </a:r>
            <a:r>
              <a:rPr lang="en-US" altLang="ko-KR" dirty="0" smtClean="0"/>
              <a:t>Bigram Feature </a:t>
            </a:r>
            <a:r>
              <a:rPr lang="en-US" altLang="ko-KR" dirty="0"/>
              <a:t>Extractor </a:t>
            </a:r>
            <a:r>
              <a:rPr lang="ko-KR" altLang="en-US" dirty="0"/>
              <a:t>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u="sng" dirty="0" err="1" smtClean="0"/>
                  <a:t>extractBigramFeatures</a:t>
                </a:r>
                <a:r>
                  <a:rPr lang="en-US" altLang="ko-KR" dirty="0" smtClean="0"/>
                  <a:t> </a:t>
                </a:r>
                <a:r>
                  <a:rPr lang="ko-KR" altLang="en-US" dirty="0"/>
                  <a:t>함수를 </a:t>
                </a:r>
                <a:r>
                  <a:rPr lang="ko-KR" altLang="en-US" dirty="0" smtClean="0"/>
                  <a:t>구현해보자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기능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문자열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를 받아 </a:t>
                </a:r>
                <a:r>
                  <a:rPr lang="en-US" altLang="ko-KR" dirty="0" smtClean="0"/>
                  <a:t>Bigram feature </a:t>
                </a:r>
                <a:r>
                  <a:rPr lang="en-US" altLang="ko-KR" dirty="0"/>
                  <a:t>vector</a:t>
                </a:r>
                <a:r>
                  <a:rPr lang="ko-KR" altLang="en-US" dirty="0"/>
                  <a:t>를 </a:t>
                </a:r>
                <a:r>
                  <a:rPr lang="ko-KR" altLang="en-US" dirty="0" smtClean="0"/>
                  <a:t>반환한다</a:t>
                </a:r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/>
                  <a:t>테스트 </a:t>
                </a:r>
                <a:r>
                  <a:rPr lang="en-US" altLang="ko-KR" dirty="0" smtClean="0"/>
                  <a:t>f0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 smtClean="0"/>
                  <a:t>Polarity </a:t>
                </a:r>
                <a:r>
                  <a:rPr lang="ko-KR" altLang="en-US" dirty="0" smtClean="0"/>
                  <a:t>데이터를 바탕으로 학습 및 평가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u="sng" dirty="0" smtClean="0"/>
                  <a:t>Unigram feature </a:t>
                </a:r>
                <a:r>
                  <a:rPr lang="ko-KR" altLang="en-US" u="sng" dirty="0" smtClean="0"/>
                  <a:t>대비 성능 개선 여부 확인</a:t>
                </a:r>
                <a:endParaRPr lang="en-US" altLang="ko-KR" u="sng" dirty="0" smtClean="0"/>
              </a:p>
              <a:p>
                <a:pPr lvl="2">
                  <a:lnSpc>
                    <a:spcPct val="150000"/>
                  </a:lnSpc>
                </a:pPr>
                <a:r>
                  <a:rPr lang="ko-KR" altLang="en-US" dirty="0" smtClean="0"/>
                  <a:t>시각화 사용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색 및 </a:t>
                </a:r>
                <a:r>
                  <a:rPr lang="ko-KR" altLang="en-US" dirty="0" err="1" smtClean="0"/>
                  <a:t>마커</a:t>
                </a:r>
                <a:r>
                  <a:rPr lang="ko-KR" altLang="en-US" dirty="0" smtClean="0"/>
                  <a:t> 변경</a:t>
                </a:r>
                <a:r>
                  <a:rPr lang="en-US" altLang="ko-KR" dirty="0" smtClean="0"/>
                  <a:t>)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dirty="0" smtClean="0"/>
                  <a:t>Train </a:t>
                </a:r>
                <a:r>
                  <a:rPr lang="ko-KR" altLang="en-US" dirty="0" smtClean="0"/>
                  <a:t>데이터와 </a:t>
                </a:r>
                <a:r>
                  <a:rPr lang="en-US" altLang="ko-KR" dirty="0" smtClean="0"/>
                  <a:t>dev </a:t>
                </a:r>
                <a:r>
                  <a:rPr lang="ko-KR" altLang="en-US" dirty="0" smtClean="0"/>
                  <a:t>데이터에서의 양상 비교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u="sng" dirty="0" smtClean="0"/>
                  <a:t>성능이 개선되지 않는 경우 해결책 찾아보기</a:t>
                </a:r>
                <a:endParaRPr lang="en-US" altLang="ko-KR" u="sng" dirty="0" smtClean="0"/>
              </a:p>
              <a:p>
                <a:pPr lvl="2">
                  <a:lnSpc>
                    <a:spcPct val="150000"/>
                  </a:lnSpc>
                </a:pPr>
                <a:r>
                  <a:rPr lang="en-US" altLang="ko-KR" dirty="0"/>
                  <a:t>Hint: data sparsity </a:t>
                </a:r>
                <a:r>
                  <a:rPr lang="en-US" altLang="ko-KR" dirty="0" smtClean="0"/>
                  <a:t>problem</a:t>
                </a:r>
              </a:p>
              <a:p>
                <a:pPr lvl="3">
                  <a:lnSpc>
                    <a:spcPct val="150000"/>
                  </a:lnSpc>
                </a:pPr>
                <a:r>
                  <a:rPr lang="en-US" altLang="ko-KR" dirty="0" smtClean="0"/>
                  <a:t>Error analysis </a:t>
                </a:r>
                <a:r>
                  <a:rPr lang="ko-KR" altLang="en-US" dirty="0" smtClean="0"/>
                  <a:t>파일을 열어서 확인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029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G. Unigram/Bigram </a:t>
            </a:r>
            <a:r>
              <a:rPr lang="ko-KR" altLang="en-US" dirty="0" smtClean="0"/>
              <a:t>모델 </a:t>
            </a:r>
            <a:r>
              <a:rPr lang="ko-KR" altLang="en-US" dirty="0"/>
              <a:t>에러 커브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이와 같이 </a:t>
            </a:r>
            <a:r>
              <a:rPr lang="en-US" altLang="ko-KR" dirty="0" smtClean="0"/>
              <a:t>train dataset </a:t>
            </a:r>
            <a:r>
              <a:rPr lang="ko-KR" altLang="en-US" dirty="0" smtClean="0"/>
              <a:t>이외의 추가적인 </a:t>
            </a:r>
            <a:r>
              <a:rPr lang="en-US" altLang="ko-KR" dirty="0" smtClean="0"/>
              <a:t>dataset</a:t>
            </a:r>
            <a:r>
              <a:rPr lang="ko-KR" altLang="en-US" dirty="0" smtClean="0"/>
              <a:t>을 이용하여 여러 모델의 성능을 비교하고 선택할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이러한 </a:t>
            </a:r>
            <a:r>
              <a:rPr lang="en-US" altLang="ko-KR" dirty="0" smtClean="0"/>
              <a:t>dataset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validation set (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development set) </a:t>
            </a:r>
            <a:r>
              <a:rPr lang="ko-KR" altLang="en-US" dirty="0" smtClean="0"/>
              <a:t>이라고 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29105" y="327704"/>
            <a:ext cx="567937" cy="365125"/>
          </a:xfrm>
        </p:spPr>
        <p:txBody>
          <a:bodyPr/>
          <a:lstStyle/>
          <a:p>
            <a:fld id="{45151BA5-DD4E-45F3-9934-A245C26DFF4E}" type="slidenum">
              <a:rPr lang="ko-KR" altLang="en-US" smtClean="0"/>
              <a:t>24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09" y="1026618"/>
            <a:ext cx="5270269" cy="395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17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943" y="122464"/>
            <a:ext cx="8801100" cy="658268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3200" b="1"/>
              <a:t>2.2. Predicting Moive Rating </a:t>
            </a:r>
          </a:p>
          <a:p>
            <a:pPr marL="0" indent="0" algn="ctr">
              <a:buNone/>
            </a:pPr>
            <a:r>
              <a:rPr lang="en-US" altLang="ko-KR" sz="3200" b="1"/>
              <a:t>(</a:t>
            </a:r>
            <a:r>
              <a:rPr lang="ko-KR" altLang="en-US" sz="3200" b="1"/>
              <a:t>영화 리뷰 점수 예측</a:t>
            </a:r>
            <a:r>
              <a:rPr lang="en-US" altLang="ko-KR" sz="3200" b="1"/>
              <a:t>)</a:t>
            </a:r>
            <a:endParaRPr lang="ko-KR" altLang="en-US" sz="3200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1062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12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영화 리뷰 점수 예측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/>
                  <a:t>Non-linear </a:t>
                </a:r>
                <a:r>
                  <a:rPr lang="ko-KR" altLang="en-US"/>
                  <a:t>함수인 </a:t>
                </a:r>
                <a:r>
                  <a:rPr lang="en-US" altLang="ko-KR"/>
                  <a:t>logistic </a:t>
                </a:r>
                <a:r>
                  <a:rPr lang="ko-KR" altLang="en-US"/>
                  <a:t>함수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ko-KR" altLang="en-US"/>
                  <a:t>를 사용하여</a:t>
                </a:r>
                <a:r>
                  <a:rPr lang="en-US" altLang="ko-KR"/>
                  <a:t> </a:t>
                </a:r>
                <a:r>
                  <a:rPr lang="ko-KR" altLang="en-US"/>
                  <a:t>영화 리뷰 </a:t>
                </a:r>
                <a:r>
                  <a:rPr lang="en-US" altLang="ko-KR"/>
                  <a:t>x</a:t>
                </a:r>
                <a:r>
                  <a:rPr lang="ko-KR" altLang="en-US"/>
                  <a:t>를 </a:t>
                </a:r>
                <a:r>
                  <a:rPr lang="en-US" altLang="ko-KR"/>
                  <a:t>input</a:t>
                </a:r>
                <a:r>
                  <a:rPr lang="ko-KR" altLang="en-US"/>
                  <a:t>으로 받아</a:t>
                </a:r>
                <a:r>
                  <a:rPr lang="en-US" altLang="ko-KR"/>
                  <a:t>, </a:t>
                </a:r>
                <a:r>
                  <a:rPr lang="ko-KR" altLang="en-US"/>
                  <a:t>점수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/>
                  <a:t>를 </a:t>
                </a:r>
                <a:r>
                  <a:rPr lang="en-US" altLang="ko-KR"/>
                  <a:t>output</a:t>
                </a:r>
                <a:r>
                  <a:rPr lang="ko-KR" altLang="en-US"/>
                  <a:t>으로 반환</a:t>
                </a:r>
                <a:endParaRPr lang="en-US" altLang="ko-KR"/>
              </a:p>
              <a:p>
                <a:pPr>
                  <a:lnSpc>
                    <a:spcPct val="150000"/>
                  </a:lnSpc>
                </a:pPr>
                <a:r>
                  <a:rPr lang="en-US" altLang="ko-KR" b="1"/>
                  <a:t>Logistic function</a:t>
                </a:r>
                <a:endParaRPr lang="en-US" altLang="ko-KR"/>
              </a:p>
              <a:p>
                <a:pPr lvl="1">
                  <a:lnSpc>
                    <a:spcPct val="150000"/>
                  </a:lnSpc>
                </a:pPr>
                <a:r>
                  <a:rPr lang="ko-KR" altLang="en-US"/>
                  <a:t>범위가 없는 실수를 </a:t>
                </a:r>
                <a:r>
                  <a:rPr lang="en-US" altLang="ko-KR"/>
                  <a:t>[0, 1] </a:t>
                </a:r>
                <a:r>
                  <a:rPr lang="ko-KR" altLang="en-US"/>
                  <a:t>범위의 값으로 변환</a:t>
                </a:r>
                <a:endParaRPr lang="en-US" altLang="ko-KR"/>
              </a:p>
              <a:p>
                <a:pPr lvl="1">
                  <a:lnSpc>
                    <a:spcPct val="150000"/>
                  </a:lnSpc>
                </a:pPr>
                <a:r>
                  <a:rPr lang="en-US" altLang="ko-KR"/>
                  <a:t>z</a:t>
                </a:r>
                <a:r>
                  <a:rPr lang="ko-KR" altLang="en-US"/>
                  <a:t>가 커질수록 </a:t>
                </a:r>
                <a:r>
                  <a:rPr lang="en-US" altLang="ko-KR"/>
                  <a:t>1</a:t>
                </a:r>
                <a:r>
                  <a:rPr lang="ko-KR" altLang="en-US"/>
                  <a:t>에</a:t>
                </a:r>
                <a:r>
                  <a:rPr lang="en-US" altLang="ko-KR"/>
                  <a:t>, z</a:t>
                </a:r>
                <a:r>
                  <a:rPr lang="ko-KR" altLang="en-US"/>
                  <a:t>가 작아질수록 </a:t>
                </a:r>
                <a:r>
                  <a:rPr lang="en-US" altLang="ko-KR"/>
                  <a:t>0</a:t>
                </a:r>
                <a:r>
                  <a:rPr lang="ko-KR" altLang="en-US"/>
                  <a:t>에 가까워짐</a:t>
                </a:r>
                <a:endParaRPr lang="en-US" altLang="ko-KR"/>
              </a:p>
              <a:p>
                <a:pPr>
                  <a:lnSpc>
                    <a:spcPct val="150000"/>
                  </a:lnSpc>
                </a:pPr>
                <a:endParaRPr lang="en-US" altLang="ko-KR"/>
              </a:p>
              <a:p>
                <a:pPr>
                  <a:lnSpc>
                    <a:spcPct val="150000"/>
                  </a:lnSpc>
                </a:pPr>
                <a:endParaRPr lang="ko-KR" altLang="en-US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 r="-2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151BA5-DD4E-45F3-9934-A245C26DFF4E}" type="slidenum">
              <a:rPr lang="ko-KR" altLang="en-US" smtClean="0"/>
              <a:t>26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485696" y="4585863"/>
            <a:ext cx="6221593" cy="2119284"/>
            <a:chOff x="1131707" y="3596435"/>
            <a:chExt cx="6749371" cy="229906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1707" y="4175257"/>
              <a:ext cx="2639105" cy="114527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2370" y="3596435"/>
              <a:ext cx="3608708" cy="22990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2444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H. Loss function </a:t>
            </a:r>
            <a:r>
              <a:rPr lang="ko-KR" altLang="en-US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Squared loss (</a:t>
            </a:r>
            <a:r>
              <a:rPr lang="ko-KR" altLang="en-US"/>
              <a:t>에러의 제곱을 반영하는 </a:t>
            </a:r>
            <a:r>
              <a:rPr lang="en-US" altLang="ko-KR"/>
              <a:t>loss)</a:t>
            </a:r>
            <a:r>
              <a:rPr lang="ko-KR" altLang="en-US"/>
              <a:t>를 사용하여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이 문제의 </a:t>
            </a:r>
            <a:r>
              <a:rPr lang="en-US" altLang="ko-KR"/>
              <a:t>Loss funciton</a:t>
            </a:r>
            <a:r>
              <a:rPr lang="ko-KR" altLang="en-US"/>
              <a:t>을 정의해보자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151BA5-DD4E-45F3-9934-A245C26DFF4E}" type="slidenum">
              <a:rPr lang="ko-KR" altLang="en-US" smtClean="0"/>
              <a:t>27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62" y="3539611"/>
            <a:ext cx="7259062" cy="71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51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I. Loss</a:t>
            </a:r>
            <a:r>
              <a:rPr lang="ko-KR" altLang="en-US"/>
              <a:t>의 </a:t>
            </a:r>
            <a:r>
              <a:rPr lang="en-US" altLang="ko-KR"/>
              <a:t>Gradient </a:t>
            </a:r>
            <a:r>
              <a:rPr lang="ko-KR" altLang="en-US"/>
              <a:t>계산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/>
                  <a:t>앞서 정의한 </a:t>
                </a:r>
                <a:r>
                  <a:rPr lang="en-US" altLang="ko-KR"/>
                  <a:t>loss function</a:t>
                </a:r>
                <a:r>
                  <a:rPr lang="ko-KR" altLang="en-US"/>
                  <a:t>의 </a:t>
                </a:r>
                <a:r>
                  <a:rPr lang="en-US" altLang="ko-KR"/>
                  <a:t>gradient</a:t>
                </a:r>
                <a:r>
                  <a:rPr lang="ko-KR" altLang="en-US"/>
                  <a:t>를 계산해보자</a:t>
                </a:r>
                <a:r>
                  <a:rPr lang="en-US" altLang="ko-KR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/>
                  <a:t>힌트</a:t>
                </a:r>
                <a:r>
                  <a:rPr lang="en-US" altLang="ko-KR"/>
                  <a:t>1 : </a:t>
                </a:r>
                <a:r>
                  <a:rPr lang="ko-KR" altLang="en-US"/>
                  <a:t>답은 예측값인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/>
                  <a:t> 를</a:t>
                </a:r>
                <a:r>
                  <a:rPr lang="en-US" altLang="ko-KR"/>
                  <a:t> </a:t>
                </a:r>
                <a:r>
                  <a:rPr lang="ko-KR" altLang="en-US"/>
                  <a:t>이용하면 간단하게 나타낼 수 있다</a:t>
                </a:r>
                <a:r>
                  <a:rPr lang="en-US" altLang="ko-KR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/>
                  <a:t>힌트</a:t>
                </a:r>
                <a:r>
                  <a:rPr lang="en-US" altLang="ko-KR"/>
                  <a:t>2 : </a:t>
                </a:r>
                <a:r>
                  <a:rPr lang="ko-KR" altLang="en-US"/>
                  <a:t>아래의 </a:t>
                </a:r>
                <a:r>
                  <a:rPr lang="en-US" altLang="ko-KR"/>
                  <a:t>logistic function </a:t>
                </a:r>
                <a:r>
                  <a:rPr lang="ko-KR" altLang="en-US"/>
                  <a:t>미분 결과를 활용하자</a:t>
                </a:r>
                <a:endParaRPr lang="en-US" altLang="ko-KR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151BA5-DD4E-45F3-9934-A245C26DFF4E}" type="slidenum">
              <a:rPr lang="ko-KR" altLang="en-US" smtClean="0"/>
              <a:t>28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496" y="3981790"/>
            <a:ext cx="5837993" cy="137572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77496" y="4868562"/>
            <a:ext cx="793855" cy="24713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43551" y="4868562"/>
            <a:ext cx="1405000" cy="24713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3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I. Loss</a:t>
            </a:r>
            <a:r>
              <a:rPr lang="ko-KR" altLang="en-US"/>
              <a:t>의 </a:t>
            </a:r>
            <a:r>
              <a:rPr lang="en-US" altLang="ko-KR"/>
              <a:t>Gradient </a:t>
            </a:r>
            <a:r>
              <a:rPr lang="ko-KR" altLang="en-US"/>
              <a:t>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유도 과정</a:t>
            </a:r>
            <a:endParaRPr lang="en-US" altLang="ko-KR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151BA5-DD4E-45F3-9934-A245C26DFF4E}" type="slidenum">
              <a:rPr lang="ko-KR" altLang="en-US" smtClean="0"/>
              <a:t>29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13" y="3830757"/>
            <a:ext cx="7947223" cy="16079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94" y="2148133"/>
            <a:ext cx="7259062" cy="71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Sentiment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/>
              <a:t>Sentiment Analysis </a:t>
            </a:r>
            <a:r>
              <a:rPr lang="en-US" altLang="ko-KR" dirty="0"/>
              <a:t>(</a:t>
            </a:r>
            <a:r>
              <a:rPr lang="ko-KR" altLang="en-US" dirty="0" err="1"/>
              <a:t>감정분석</a:t>
            </a:r>
            <a:r>
              <a:rPr lang="en-US" altLang="ko-KR" dirty="0"/>
              <a:t>) :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주어진 텍스트의 감정을 자동으로 분석하는 작업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감정 분류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부정적 </a:t>
            </a:r>
            <a:r>
              <a:rPr lang="en-US" altLang="ko-KR" b="1" dirty="0">
                <a:solidFill>
                  <a:srgbClr val="C00000"/>
                </a:solidFill>
              </a:rPr>
              <a:t>(negative)</a:t>
            </a:r>
            <a:r>
              <a:rPr lang="en-US" altLang="ko-KR" dirty="0"/>
              <a:t> / </a:t>
            </a:r>
            <a:r>
              <a:rPr lang="ko-KR" altLang="en-US" b="1" dirty="0">
                <a:solidFill>
                  <a:schemeClr val="accent5"/>
                </a:solidFill>
              </a:rPr>
              <a:t>긍정적 </a:t>
            </a:r>
            <a:r>
              <a:rPr lang="en-US" altLang="ko-KR" b="1" dirty="0">
                <a:solidFill>
                  <a:schemeClr val="accent5"/>
                </a:solidFill>
              </a:rPr>
              <a:t>(positive)</a:t>
            </a:r>
            <a:endParaRPr lang="en-US" altLang="ko-KR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감정 예측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-5</a:t>
            </a:r>
            <a:r>
              <a:rPr lang="ko-KR" altLang="en-US" b="1" dirty="0">
                <a:solidFill>
                  <a:srgbClr val="C00000"/>
                </a:solidFill>
              </a:rPr>
              <a:t>점</a:t>
            </a:r>
            <a:r>
              <a:rPr lang="ko-KR" altLang="en-US" dirty="0"/>
              <a:t> </a:t>
            </a:r>
            <a:r>
              <a:rPr lang="en-US" altLang="ko-KR" dirty="0"/>
              <a:t>~ </a:t>
            </a:r>
            <a:r>
              <a:rPr lang="en-US" altLang="ko-KR" b="1" dirty="0">
                <a:solidFill>
                  <a:schemeClr val="accent5"/>
                </a:solidFill>
              </a:rPr>
              <a:t>+5</a:t>
            </a:r>
            <a:r>
              <a:rPr lang="ko-KR" altLang="en-US" b="1" dirty="0">
                <a:solidFill>
                  <a:schemeClr val="accent5"/>
                </a:solidFill>
              </a:rPr>
              <a:t>점</a:t>
            </a:r>
            <a:endParaRPr lang="en-US" altLang="ko-KR" b="1" dirty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/>
              <a:t>Rotten Tomatoes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824837" y="4345576"/>
            <a:ext cx="7555801" cy="1838779"/>
            <a:chOff x="742338" y="4767036"/>
            <a:chExt cx="6575447" cy="16002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7860" y="4767036"/>
              <a:ext cx="3209925" cy="16002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338" y="4867048"/>
              <a:ext cx="3162300" cy="1400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2210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943" y="122464"/>
            <a:ext cx="8801100" cy="658268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3200" b="1"/>
              <a:t>2.3. k-means Clustering</a:t>
            </a:r>
          </a:p>
          <a:p>
            <a:pPr marL="0" indent="0" algn="ctr">
              <a:buNone/>
            </a:pPr>
            <a:r>
              <a:rPr lang="en-US" altLang="ko-KR" sz="3200" b="1"/>
              <a:t>(k-means </a:t>
            </a:r>
            <a:r>
              <a:rPr lang="ko-KR" altLang="en-US" sz="3200" b="1"/>
              <a:t>군집화</a:t>
            </a:r>
            <a:r>
              <a:rPr lang="en-US" altLang="ko-KR" sz="3200" b="1"/>
              <a:t>)</a:t>
            </a:r>
            <a:endParaRPr lang="ko-KR" altLang="en-US" sz="3200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1062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9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664" y="3403629"/>
            <a:ext cx="5777658" cy="330151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K-means Clustering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주어진 데이터를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개의 </a:t>
                </a:r>
                <a:r>
                  <a:rPr lang="en-US" altLang="ko-KR" dirty="0"/>
                  <a:t>cluster</a:t>
                </a:r>
                <a:r>
                  <a:rPr lang="ko-KR" altLang="en-US" dirty="0"/>
                  <a:t>로 묶는 알고리즘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각 </a:t>
                </a:r>
                <a:r>
                  <a:rPr lang="en-US" altLang="ko-KR" dirty="0"/>
                  <a:t>cluster </a:t>
                </a:r>
                <a:r>
                  <a:rPr lang="ko-KR" altLang="en-US" dirty="0"/>
                  <a:t>내 데이터들의 분산이 </a:t>
                </a:r>
                <a:r>
                  <a:rPr lang="ko-KR" altLang="en-US" dirty="0" err="1"/>
                  <a:t>최소화도록</a:t>
                </a:r>
                <a:r>
                  <a:rPr lang="ko-KR" altLang="en-US" dirty="0"/>
                  <a:t> 학습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목표</a:t>
                </a:r>
                <a:r>
                  <a:rPr lang="en-US" altLang="ko-KR" dirty="0"/>
                  <a:t>: </a:t>
                </a:r>
                <a:r>
                  <a:rPr lang="en-US" altLang="ko-KR" dirty="0" err="1" smtClean="0"/>
                  <a:t>cluste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assignment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dirty="0"/>
                  <a:t>와 </a:t>
                </a:r>
                <a:r>
                  <a:rPr lang="en-US" altLang="ko-KR" dirty="0"/>
                  <a:t>cluster center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계산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151BA5-DD4E-45F3-9934-A245C26DFF4E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70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303" y="1163587"/>
            <a:ext cx="4756932" cy="10213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K-means Clustering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Loss function: </a:t>
            </a:r>
          </a:p>
          <a:p>
            <a:pPr>
              <a:lnSpc>
                <a:spcPct val="150000"/>
              </a:lnSpc>
            </a:pPr>
            <a:r>
              <a:rPr lang="en-US" altLang="ko-KR" b="1"/>
              <a:t>Step 1: Assignment Step</a:t>
            </a:r>
          </a:p>
          <a:p>
            <a:pPr lvl="1">
              <a:lnSpc>
                <a:spcPct val="150000"/>
              </a:lnSpc>
            </a:pPr>
            <a:r>
              <a:rPr lang="ko-KR" altLang="en-US"/>
              <a:t>각각 데이터에 대해</a:t>
            </a:r>
            <a:r>
              <a:rPr lang="en-US" altLang="ko-KR"/>
              <a:t> cluster center</a:t>
            </a:r>
            <a:r>
              <a:rPr lang="ko-KR" altLang="en-US"/>
              <a:t>가 가장 가까운 </a:t>
            </a:r>
            <a:r>
              <a:rPr lang="en-US" altLang="ko-KR"/>
              <a:t>cluster</a:t>
            </a:r>
            <a:r>
              <a:rPr lang="ko-KR" altLang="en-US"/>
              <a:t>에 할당</a:t>
            </a:r>
            <a:endParaRPr lang="en-US" altLang="ko-KR"/>
          </a:p>
          <a:p>
            <a:pPr lvl="1"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b="1"/>
              <a:t>Step 2: Update Step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Cluster</a:t>
            </a:r>
            <a:r>
              <a:rPr lang="ko-KR" altLang="en-US"/>
              <a:t>에 속하는 데이터들의 평균 값으로 업데이트</a:t>
            </a:r>
            <a:endParaRPr lang="en-US" altLang="ko-KR"/>
          </a:p>
          <a:p>
            <a:pPr lvl="1">
              <a:lnSpc>
                <a:spcPct val="150000"/>
              </a:lnSpc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151BA5-DD4E-45F3-9934-A245C26DFF4E}" type="slidenum">
              <a:rPr lang="ko-KR" altLang="en-US" smtClean="0"/>
              <a:t>32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756" y="3734871"/>
            <a:ext cx="3588488" cy="4728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526" y="5768331"/>
            <a:ext cx="3444948" cy="7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33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</a:t>
            </a:r>
            <a:r>
              <a:rPr lang="en-US" altLang="ko-KR" dirty="0" smtClean="0"/>
              <a:t>. </a:t>
            </a:r>
            <a:r>
              <a:rPr lang="en-US" altLang="ko-KR" dirty="0"/>
              <a:t>k-means Clustering </a:t>
            </a:r>
            <a:r>
              <a:rPr lang="ko-KR" altLang="en-US" dirty="0"/>
              <a:t>연습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95943" y="1258433"/>
                <a:ext cx="8801100" cy="544671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ko-KR"/>
                  <a:t> </a:t>
                </a:r>
                <a:r>
                  <a:rPr lang="ko-KR" altLang="en-US"/>
                  <a:t>일때</a:t>
                </a:r>
                <a:r>
                  <a:rPr lang="en-US" altLang="ko-KR"/>
                  <a:t>, </a:t>
                </a:r>
                <a:r>
                  <a:rPr lang="ko-KR" altLang="en-US"/>
                  <a:t>아래의 데이터셋에 대해서 </a:t>
                </a:r>
                <a:r>
                  <a:rPr lang="en-US" altLang="ko-KR"/>
                  <a:t>k-means clustering </a:t>
                </a:r>
                <a:br>
                  <a:rPr lang="en-US" altLang="ko-KR"/>
                </a:br>
                <a:r>
                  <a:rPr lang="ko-KR" altLang="en-US"/>
                  <a:t>알고리즘을 직접 수행해보자</a:t>
                </a:r>
                <a:r>
                  <a:rPr lang="en-US" altLang="ko-KR"/>
                  <a:t>. (</a:t>
                </a:r>
                <a:r>
                  <a:rPr lang="ko-KR" altLang="en-US"/>
                  <a:t>결과</a:t>
                </a:r>
                <a:r>
                  <a:rPr lang="en-US" altLang="ko-KR"/>
                  <a:t>: </a:t>
                </a:r>
                <a:r>
                  <a:rPr lang="ko-KR" altLang="en-US"/>
                  <a:t>최종적인 </a:t>
                </a:r>
                <a:r>
                  <a:rPr lang="en-US" altLang="ko-KR"/>
                  <a:t>cluster assignment </a:t>
                </a:r>
                <a:r>
                  <a:rPr lang="ko-KR" altLang="en-US"/>
                  <a:t>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/>
                  <a:t> 와 </a:t>
                </a:r>
                <a:r>
                  <a:rPr lang="en-US" altLang="ko-KR"/>
                  <a:t>cluster center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/>
                  <a:t>)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0, 0</m:t>
                        </m:r>
                      </m:e>
                    </m:d>
                  </m:oMath>
                </a14:m>
                <a:r>
                  <a:rPr lang="en-US" altLang="ko-KR" sz="2000" b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=[0,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2, 0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2, 2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1000"/>
              </a:p>
              <a:p>
                <a:pPr>
                  <a:lnSpc>
                    <a:spcPct val="150000"/>
                  </a:lnSpc>
                </a:pPr>
                <a:r>
                  <a:rPr lang="ko-KR" altLang="en-US"/>
                  <a:t>초기 </a:t>
                </a:r>
                <a:r>
                  <a:rPr lang="en-US" altLang="ko-KR"/>
                  <a:t>cluster center</a:t>
                </a:r>
                <a:r>
                  <a:rPr lang="ko-KR" altLang="en-US"/>
                  <a:t>를 아래 두 가지 경우로 설정한 후</a:t>
                </a:r>
                <a:r>
                  <a:rPr lang="en-US" altLang="ko-KR"/>
                  <a:t>,</a:t>
                </a:r>
                <a:r>
                  <a:rPr lang="ko-KR" altLang="en-US"/>
                  <a:t> 각각의 </a:t>
                </a:r>
                <a:r>
                  <a:rPr lang="en-US" altLang="ko-KR"/>
                  <a:t>k-means clustering</a:t>
                </a:r>
                <a:r>
                  <a:rPr lang="ko-KR" altLang="en-US"/>
                  <a:t>의 결과를 비교해보자</a:t>
                </a:r>
                <a:r>
                  <a:rPr lang="en-US" altLang="ko-KR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/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=[−1, 0]</m:t>
                    </m:r>
                  </m:oMath>
                </a14:m>
                <a:r>
                  <a:rPr lang="en-US" altLang="ko-KR" sz="200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200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/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=[1,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2]</m:t>
                    </m:r>
                  </m:oMath>
                </a14:m>
                <a:endParaRPr lang="en-US" altLang="ko-KR" sz="200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943" y="1258433"/>
                <a:ext cx="8801100" cy="5446714"/>
              </a:xfrm>
              <a:blipFill rotWithShape="0"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151BA5-DD4E-45F3-9934-A245C26DFF4E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75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K. </a:t>
            </a:r>
            <a:r>
              <a:rPr lang="en-US" altLang="ko-KR" dirty="0"/>
              <a:t>k-means Clustering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u="sng" dirty="0" err="1"/>
              <a:t>kmeans</a:t>
            </a:r>
            <a:r>
              <a:rPr lang="en-US" altLang="ko-KR" dirty="0"/>
              <a:t> </a:t>
            </a:r>
            <a:r>
              <a:rPr lang="ko-KR" altLang="en-US" dirty="0"/>
              <a:t>함수를 구현해보자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함수의 요구사항에 맞추어서 반환하는 코드도 작성한다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조건</a:t>
            </a:r>
            <a:r>
              <a:rPr lang="en-US" altLang="ko-KR" dirty="0"/>
              <a:t>: k</a:t>
            </a:r>
            <a:r>
              <a:rPr lang="ko-KR" altLang="en-US" dirty="0"/>
              <a:t>개의 </a:t>
            </a:r>
            <a:r>
              <a:rPr lang="en-US" altLang="ko-KR" dirty="0"/>
              <a:t>cluster center</a:t>
            </a:r>
            <a:r>
              <a:rPr lang="ko-KR" altLang="en-US" dirty="0"/>
              <a:t>는 </a:t>
            </a:r>
            <a:r>
              <a:rPr lang="en-US" altLang="ko-KR" dirty="0" smtClean="0"/>
              <a:t>examples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</a:t>
            </a:r>
            <a:r>
              <a:rPr lang="ko-KR" altLang="en-US" dirty="0"/>
              <a:t>선택된 </a:t>
            </a:r>
            <a:r>
              <a:rPr lang="en-US" altLang="ko-KR" dirty="0"/>
              <a:t>k</a:t>
            </a:r>
            <a:r>
              <a:rPr lang="ko-KR" altLang="en-US" dirty="0" smtClean="0"/>
              <a:t>개로 </a:t>
            </a:r>
            <a:r>
              <a:rPr lang="ko-KR" altLang="en-US" dirty="0"/>
              <a:t>초기화한다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151BA5-DD4E-45F3-9934-A245C26DFF4E}" type="slidenum">
              <a:rPr lang="ko-KR" altLang="en-US" smtClean="0"/>
              <a:t>34</a:t>
            </a:fld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B6728E-A997-4EA9-8D05-AB970ADEAE40}"/>
              </a:ext>
            </a:extLst>
          </p:cNvPr>
          <p:cNvGrpSpPr/>
          <p:nvPr/>
        </p:nvGrpSpPr>
        <p:grpSpPr>
          <a:xfrm>
            <a:off x="1449591" y="2147712"/>
            <a:ext cx="6244817" cy="2160661"/>
            <a:chOff x="885825" y="3271837"/>
            <a:chExt cx="7372350" cy="255077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6329835-3447-4F5E-9524-FE75C37A0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5825" y="3271837"/>
              <a:ext cx="7372350" cy="3143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F9BAF86-68A8-4A1A-B3D3-DCD01B507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112" y="3736641"/>
              <a:ext cx="7343775" cy="2085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629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K. </a:t>
            </a:r>
            <a:r>
              <a:rPr lang="en-US" altLang="ko-KR" dirty="0"/>
              <a:t>k-means Clustering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 </a:t>
            </a:r>
            <a:r>
              <a:rPr lang="en-US" altLang="ko-KR" dirty="0" smtClean="0"/>
              <a:t>k0</a:t>
            </a:r>
            <a:endParaRPr lang="en-US" altLang="ko-KR" dirty="0"/>
          </a:p>
          <a:p>
            <a:pPr lvl="1"/>
            <a:r>
              <a:rPr lang="en-US" altLang="ko-KR" dirty="0" smtClean="0"/>
              <a:t>2-dimensional examples </a:t>
            </a:r>
            <a:r>
              <a:rPr lang="ko-KR" altLang="en-US" dirty="0" smtClean="0"/>
              <a:t>에 대해 </a:t>
            </a:r>
            <a:r>
              <a:rPr lang="ko-KR" altLang="en-US" dirty="0" err="1" smtClean="0"/>
              <a:t>클러스터링</a:t>
            </a:r>
            <a:endParaRPr lang="en-US" altLang="ko-KR" dirty="0" smtClean="0"/>
          </a:p>
          <a:p>
            <a:pPr lvl="1"/>
            <a:r>
              <a:rPr lang="ko-KR" altLang="en-US" u="sng" dirty="0" smtClean="0"/>
              <a:t>직접 </a:t>
            </a:r>
            <a:r>
              <a:rPr lang="ko-KR" altLang="en-US" u="sng" dirty="0"/>
              <a:t>계산한 결과와 비교</a:t>
            </a:r>
            <a:endParaRPr lang="en-US" altLang="ko-KR" u="sng" dirty="0"/>
          </a:p>
          <a:p>
            <a:pPr lvl="1"/>
            <a:endParaRPr lang="en-US" altLang="ko-KR" dirty="0"/>
          </a:p>
          <a:p>
            <a:r>
              <a:rPr lang="ko-KR" altLang="en-US" dirty="0"/>
              <a:t>테스트 </a:t>
            </a:r>
            <a:r>
              <a:rPr lang="en-US" altLang="ko-KR" dirty="0"/>
              <a:t>k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lvl="1"/>
            <a:r>
              <a:rPr lang="ko-KR" altLang="en-US" dirty="0" smtClean="0"/>
              <a:t>텍스트 </a:t>
            </a:r>
            <a:r>
              <a:rPr lang="en-US" altLang="ko-KR" dirty="0" smtClean="0"/>
              <a:t>example </a:t>
            </a:r>
            <a:r>
              <a:rPr lang="ko-KR" altLang="en-US" dirty="0" smtClean="0"/>
              <a:t>에 대해 </a:t>
            </a:r>
            <a:r>
              <a:rPr lang="ko-KR" altLang="en-US" dirty="0" err="1" smtClean="0"/>
              <a:t>클러스터링</a:t>
            </a:r>
            <a:endParaRPr lang="en-US" altLang="ko-KR" dirty="0"/>
          </a:p>
          <a:p>
            <a:pPr lvl="1"/>
            <a:r>
              <a:rPr lang="ko-KR" altLang="en-US" u="sng" dirty="0"/>
              <a:t>직접 계산한 결과와 비교</a:t>
            </a:r>
            <a:endParaRPr lang="en-US" altLang="ko-KR" u="sng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253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L. k-means Clustering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2-dimensional examples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clustering </a:t>
            </a:r>
            <a:r>
              <a:rPr lang="ko-KR" altLang="en-US" dirty="0" smtClean="0"/>
              <a:t>하고 시각적으로 확인하여 보자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4-d </a:t>
            </a:r>
            <a:r>
              <a:rPr lang="ko-KR" altLang="en-US" dirty="0" smtClean="0"/>
              <a:t>이상의 데이터를 시각화 하기위해서는 </a:t>
            </a:r>
            <a:r>
              <a:rPr lang="en-US" altLang="ko-KR" dirty="0" smtClean="0"/>
              <a:t>PCA</a:t>
            </a:r>
            <a:r>
              <a:rPr lang="ko-KR" altLang="en-US" dirty="0" smtClean="0"/>
              <a:t>와 같은 </a:t>
            </a:r>
            <a:r>
              <a:rPr lang="en-US" altLang="ko-KR" dirty="0" smtClean="0"/>
              <a:t>dimensionality reduction </a:t>
            </a:r>
            <a:r>
              <a:rPr lang="ko-KR" altLang="en-US" dirty="0" smtClean="0"/>
              <a:t>기술이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36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15" b="2909"/>
          <a:stretch/>
        </p:blipFill>
        <p:spPr>
          <a:xfrm>
            <a:off x="1755677" y="1958184"/>
            <a:ext cx="5681631" cy="33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8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M. </a:t>
            </a:r>
            <a:r>
              <a:rPr lang="en-US" altLang="ko-KR" dirty="0"/>
              <a:t>k-means Clustering </a:t>
            </a:r>
            <a:r>
              <a:rPr lang="ko-KR" altLang="en-US" dirty="0" smtClean="0"/>
              <a:t>최적화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k-means </a:t>
            </a:r>
            <a:r>
              <a:rPr lang="ko-KR" altLang="en-US" dirty="0" smtClean="0"/>
              <a:t>실행 시 </a:t>
            </a:r>
            <a:r>
              <a:rPr lang="en-US" altLang="ko-KR" dirty="0" smtClean="0"/>
              <a:t>example</a:t>
            </a:r>
            <a:r>
              <a:rPr lang="ko-KR" altLang="en-US" dirty="0" smtClean="0"/>
              <a:t>과 단어 수가 증가 할 경우 많은 </a:t>
            </a:r>
            <a:r>
              <a:rPr lang="ko-KR" altLang="en-US" dirty="0"/>
              <a:t>시간이 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원인은</a:t>
            </a:r>
            <a:r>
              <a:rPr lang="en-US" altLang="ko-KR" dirty="0"/>
              <a:t>?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Feature</a:t>
            </a:r>
            <a:r>
              <a:rPr lang="ko-KR" altLang="en-US" dirty="0"/>
              <a:t>의 사이즈</a:t>
            </a:r>
            <a:endParaRPr lang="en-US" altLang="ko-KR" dirty="0"/>
          </a:p>
          <a:p>
            <a:pPr lvl="1"/>
            <a:r>
              <a:rPr lang="ko-KR" altLang="en-US" dirty="0"/>
              <a:t>최대 단어 수 만큼의 </a:t>
            </a:r>
            <a:r>
              <a:rPr lang="en-US" altLang="ko-KR" dirty="0"/>
              <a:t>feature</a:t>
            </a:r>
            <a:r>
              <a:rPr lang="ko-KR" altLang="en-US" dirty="0"/>
              <a:t>가 필요하기 때문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때문에 큰 </a:t>
            </a:r>
            <a:r>
              <a:rPr lang="en-US" altLang="ko-KR" dirty="0"/>
              <a:t>feature </a:t>
            </a:r>
            <a:r>
              <a:rPr lang="ko-KR" altLang="en-US" dirty="0"/>
              <a:t>사이즈를 고려하여 알고리즘을 효율적으로 수정해야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특정 부분이 반복되어 성능 저하를 발생한다 어느 부분일까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41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M. </a:t>
            </a:r>
            <a:r>
              <a:rPr lang="en-US" altLang="ko-KR" dirty="0"/>
              <a:t>k-means Clustering </a:t>
            </a:r>
            <a:r>
              <a:rPr lang="ko-KR" altLang="en-US" dirty="0" smtClean="0"/>
              <a:t>최적화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실질적인 </a:t>
            </a:r>
            <a:r>
              <a:rPr lang="en-US" altLang="ko-KR" dirty="0"/>
              <a:t>feature </a:t>
            </a:r>
            <a:r>
              <a:rPr lang="ko-KR" altLang="en-US" dirty="0"/>
              <a:t>의 수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한 </a:t>
            </a:r>
            <a:r>
              <a:rPr lang="ko-KR" altLang="en-US" dirty="0" smtClean="0"/>
              <a:t>문장 </a:t>
            </a:r>
            <a:r>
              <a:rPr lang="en-US" altLang="ko-KR" dirty="0" smtClean="0"/>
              <a:t>example </a:t>
            </a:r>
            <a:r>
              <a:rPr lang="ko-KR" altLang="en-US" dirty="0"/>
              <a:t>의 </a:t>
            </a:r>
            <a:r>
              <a:rPr lang="en-US" altLang="ko-KR" dirty="0"/>
              <a:t>feature </a:t>
            </a:r>
            <a:r>
              <a:rPr lang="ko-KR" altLang="en-US" dirty="0"/>
              <a:t>수 </a:t>
            </a:r>
            <a:r>
              <a:rPr lang="en-US" altLang="ko-KR" dirty="0"/>
              <a:t>≤</a:t>
            </a:r>
            <a:r>
              <a:rPr lang="ko-KR" altLang="en-US" dirty="0"/>
              <a:t> 문장의 길이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 Sparse</a:t>
            </a:r>
            <a:endParaRPr lang="en-US" altLang="ko-KR" dirty="0"/>
          </a:p>
          <a:p>
            <a:pPr lvl="1"/>
            <a:r>
              <a:rPr lang="ko-KR" altLang="en-US" dirty="0"/>
              <a:t>한 </a:t>
            </a:r>
            <a:r>
              <a:rPr lang="en-US" altLang="ko-KR" dirty="0"/>
              <a:t>centroid</a:t>
            </a:r>
            <a:r>
              <a:rPr lang="ko-KR" altLang="en-US" dirty="0"/>
              <a:t>의 </a:t>
            </a:r>
            <a:r>
              <a:rPr lang="en-US" altLang="ko-KR" dirty="0"/>
              <a:t>feature </a:t>
            </a:r>
            <a:r>
              <a:rPr lang="ko-KR" altLang="en-US" dirty="0"/>
              <a:t>수 </a:t>
            </a:r>
            <a:r>
              <a:rPr lang="en-US" altLang="ko-KR" dirty="0"/>
              <a:t>≤ </a:t>
            </a:r>
            <a:r>
              <a:rPr lang="ko-KR" altLang="en-US" dirty="0"/>
              <a:t>데이터 셋에 있는 모든 단어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 Centroid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feature</a:t>
            </a:r>
            <a:r>
              <a:rPr lang="ko-KR" altLang="en-US" dirty="0">
                <a:sym typeface="Wingdings" panose="05000000000000000000" pitchFamily="2" charset="2"/>
              </a:rPr>
              <a:t>를 연산에 사용시 많은 시간 소요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Assignment step reformulation</a:t>
            </a:r>
          </a:p>
          <a:p>
            <a:pPr lvl="1"/>
            <a:r>
              <a:rPr lang="ko-KR" altLang="en-US" dirty="0"/>
              <a:t>기존 수식에서는 각 </a:t>
            </a:r>
            <a:r>
              <a:rPr lang="en-US" altLang="ko-KR" dirty="0"/>
              <a:t>iteration</a:t>
            </a:r>
            <a:r>
              <a:rPr lang="ko-KR" altLang="en-US" dirty="0"/>
              <a:t>에서 각</a:t>
            </a:r>
            <a:r>
              <a:rPr lang="en-US" altLang="ko-KR" dirty="0"/>
              <a:t> example </a:t>
            </a:r>
            <a:r>
              <a:rPr lang="ko-KR" altLang="en-US" dirty="0"/>
              <a:t>마다 각 </a:t>
            </a:r>
            <a:r>
              <a:rPr lang="en-US" altLang="ko-KR" dirty="0"/>
              <a:t>centroid </a:t>
            </a:r>
            <a:r>
              <a:rPr lang="ko-KR" altLang="en-US" dirty="0"/>
              <a:t>을 연산에 사용</a:t>
            </a:r>
            <a:endParaRPr lang="en-US" altLang="ko-KR" dirty="0"/>
          </a:p>
          <a:p>
            <a:pPr lvl="1"/>
            <a:r>
              <a:rPr lang="ko-KR" altLang="en-US" dirty="0"/>
              <a:t>다음 수식을 이용하여 각 </a:t>
            </a:r>
            <a:r>
              <a:rPr lang="en-US" altLang="ko-KR" dirty="0"/>
              <a:t>iteration</a:t>
            </a:r>
            <a:r>
              <a:rPr lang="ko-KR" altLang="en-US" dirty="0"/>
              <a:t>에서 한번만 각 </a:t>
            </a:r>
            <a:r>
              <a:rPr lang="en-US" altLang="ko-KR" dirty="0"/>
              <a:t>centroid</a:t>
            </a:r>
            <a:r>
              <a:rPr lang="ko-KR" altLang="en-US" dirty="0"/>
              <a:t>를 </a:t>
            </a:r>
            <a:r>
              <a:rPr lang="en-US" altLang="ko-KR" dirty="0"/>
              <a:t>squared norm </a:t>
            </a:r>
            <a:r>
              <a:rPr lang="ko-KR" altLang="en-US" dirty="0"/>
              <a:t>연산에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7355"/>
          <a:stretch/>
        </p:blipFill>
        <p:spPr>
          <a:xfrm>
            <a:off x="725057" y="5738648"/>
            <a:ext cx="7742872" cy="99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7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M. </a:t>
            </a:r>
            <a:r>
              <a:rPr lang="en-US" altLang="ko-KR" dirty="0"/>
              <a:t>k-means Clustering </a:t>
            </a:r>
            <a:r>
              <a:rPr lang="ko-KR" altLang="en-US" dirty="0" smtClean="0"/>
              <a:t>최적화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Iteration </a:t>
            </a:r>
            <a:r>
              <a:rPr lang="ko-KR" altLang="en-US" dirty="0" smtClean="0"/>
              <a:t>당 시간 복잡도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Input sizes</a:t>
            </a:r>
          </a:p>
          <a:p>
            <a:pPr lvl="2"/>
            <a:r>
              <a:rPr lang="en-US" altLang="ko-KR" dirty="0"/>
              <a:t>n</a:t>
            </a:r>
            <a:r>
              <a:rPr lang="en-US" altLang="ko-KR" dirty="0" smtClean="0"/>
              <a:t>: examples </a:t>
            </a:r>
            <a:r>
              <a:rPr lang="ko-KR" altLang="en-US" dirty="0" smtClean="0"/>
              <a:t>의 수</a:t>
            </a:r>
            <a:endParaRPr lang="en-US" altLang="ko-KR" dirty="0" smtClean="0"/>
          </a:p>
          <a:p>
            <a:pPr lvl="2"/>
            <a:r>
              <a:rPr lang="en-US" altLang="ko-KR" dirty="0"/>
              <a:t>w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examples</a:t>
            </a:r>
            <a:r>
              <a:rPr lang="ko-KR" altLang="en-US" dirty="0" smtClean="0"/>
              <a:t>에 존재하는 단어 종류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k: clusters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기존</a:t>
            </a:r>
            <a:r>
              <a:rPr lang="en-US" altLang="ko-KR" dirty="0" smtClean="0"/>
              <a:t> k-means</a:t>
            </a:r>
          </a:p>
          <a:p>
            <a:pPr lvl="2"/>
            <a:r>
              <a:rPr lang="en-US" altLang="ko-KR" dirty="0" smtClean="0"/>
              <a:t>O(</a:t>
            </a:r>
            <a:r>
              <a:rPr lang="en-US" altLang="ko-KR" dirty="0" err="1" smtClean="0"/>
              <a:t>nkw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example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cluster</a:t>
            </a:r>
            <a:r>
              <a:rPr lang="ko-KR" altLang="en-US" dirty="0" smtClean="0"/>
              <a:t>의 거리를 계산하는데 </a:t>
            </a:r>
            <a:r>
              <a:rPr lang="en-US" altLang="ko-KR" dirty="0" smtClean="0"/>
              <a:t>O(w) </a:t>
            </a:r>
            <a:r>
              <a:rPr lang="ko-KR" altLang="en-US" dirty="0" smtClean="0"/>
              <a:t>걸림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최적화된 </a:t>
            </a:r>
            <a:r>
              <a:rPr lang="en-US" altLang="ko-KR" dirty="0" smtClean="0"/>
              <a:t>k-means</a:t>
            </a:r>
          </a:p>
          <a:p>
            <a:pPr lvl="2"/>
            <a:r>
              <a:rPr lang="en-US" altLang="ko-KR" dirty="0" smtClean="0"/>
              <a:t>O(kw + </a:t>
            </a:r>
            <a:r>
              <a:rPr lang="en-US" altLang="ko-KR" dirty="0" err="1" smtClean="0"/>
              <a:t>nk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하나의 </a:t>
            </a:r>
            <a:r>
              <a:rPr lang="en-US" altLang="ko-KR" dirty="0" smtClean="0"/>
              <a:t>cluster</a:t>
            </a:r>
            <a:r>
              <a:rPr lang="ko-KR" altLang="en-US" dirty="0" smtClean="0"/>
              <a:t>에 대해 </a:t>
            </a:r>
            <a:r>
              <a:rPr lang="en-US" altLang="ko-KR" dirty="0" smtClean="0"/>
              <a:t>norm</a:t>
            </a:r>
            <a:r>
              <a:rPr lang="ko-KR" altLang="en-US" dirty="0" smtClean="0"/>
              <a:t>을 계산하는데 </a:t>
            </a:r>
            <a:r>
              <a:rPr lang="en-US" altLang="ko-KR" smtClean="0"/>
              <a:t>O(w) </a:t>
            </a:r>
            <a:r>
              <a:rPr lang="ko-KR" altLang="en-US" dirty="0" smtClean="0"/>
              <a:t>걸림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example</a:t>
            </a:r>
            <a:r>
              <a:rPr lang="ko-KR" altLang="en-US" dirty="0"/>
              <a:t>과 </a:t>
            </a:r>
            <a:r>
              <a:rPr lang="en-US" altLang="ko-KR" dirty="0"/>
              <a:t>cluster</a:t>
            </a:r>
            <a:r>
              <a:rPr lang="ko-KR" altLang="en-US" dirty="0"/>
              <a:t>의 거리를 계산하는데 </a:t>
            </a:r>
            <a:r>
              <a:rPr lang="en-US" altLang="ko-KR" dirty="0" smtClean="0"/>
              <a:t>O(1) </a:t>
            </a:r>
            <a:r>
              <a:rPr lang="ko-KR" altLang="en-US" dirty="0"/>
              <a:t>걸림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Example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sparse </a:t>
            </a:r>
            <a:r>
              <a:rPr lang="ko-KR" altLang="en-US" dirty="0" smtClean="0"/>
              <a:t>하지 않을 때도 이와 같은 최적화가 효과가 있을까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27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Feature Extraction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텍스트 데이터로부터 </a:t>
                </a:r>
                <a:r>
                  <a:rPr lang="en-US" altLang="ko-KR" dirty="0"/>
                  <a:t>feature vector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를 추출하는 작업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ex) </a:t>
                </a:r>
                <a:r>
                  <a:rPr lang="ko-KR" altLang="en-US" dirty="0"/>
                  <a:t>각각의 단어를 </a:t>
                </a:r>
                <a:r>
                  <a:rPr lang="en-US" altLang="ko-KR" dirty="0"/>
                  <a:t>feature</a:t>
                </a:r>
                <a:r>
                  <a:rPr lang="ko-KR" altLang="en-US" dirty="0"/>
                  <a:t>로 사용하는 경우</a:t>
                </a:r>
                <a:r>
                  <a:rPr lang="en-US" altLang="ko-KR" dirty="0"/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1E40FE"/>
                    </a:solidFill>
                    <a:sym typeface="Wingdings" panose="05000000000000000000" pitchFamily="2" charset="2"/>
                  </a:rPr>
                  <a:t>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/>
                  <a:t>“pretty good” </a:t>
                </a:r>
                <a:r>
                  <a:rPr lang="en-US" altLang="ko-KR" dirty="0">
                    <a:latin typeface="Calibri" panose="020F0502020204030204" pitchFamily="34" charset="0"/>
                  </a:rPr>
                  <a:t>→ {‘pretty’ : 1, ‘good’ : 1}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1E40FE"/>
                    </a:solidFill>
                    <a:sym typeface="Wingdings" panose="05000000000000000000" pitchFamily="2" charset="2"/>
                  </a:rPr>
                  <a:t>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/>
                  <a:t>“not bad” </a:t>
                </a:r>
                <a:r>
                  <a:rPr lang="en-US" altLang="ko-KR" dirty="0">
                    <a:latin typeface="Calibri" panose="020F0502020204030204" pitchFamily="34" charset="0"/>
                  </a:rPr>
                  <a:t>→ {‘not’ : 1, ‘bad’ : 1}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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/>
                  <a:t>“</a:t>
                </a:r>
                <a:r>
                  <a:rPr lang="en-US" altLang="ko-KR" dirty="0" err="1"/>
                  <a:t>ewww</a:t>
                </a:r>
                <a:r>
                  <a:rPr lang="en-US" altLang="ko-KR" dirty="0"/>
                  <a:t> so dirty” </a:t>
                </a:r>
                <a:r>
                  <a:rPr lang="en-US" altLang="ko-KR" dirty="0">
                    <a:latin typeface="Calibri" panose="020F0502020204030204" pitchFamily="34" charset="0"/>
                  </a:rPr>
                  <a:t>→ {‘</a:t>
                </a:r>
                <a:r>
                  <a:rPr lang="en-US" altLang="ko-KR" dirty="0" err="1">
                    <a:latin typeface="Calibri" panose="020F0502020204030204" pitchFamily="34" charset="0"/>
                  </a:rPr>
                  <a:t>ewww</a:t>
                </a:r>
                <a:r>
                  <a:rPr lang="en-US" altLang="ko-KR" dirty="0">
                    <a:latin typeface="Calibri" panose="020F0502020204030204" pitchFamily="34" charset="0"/>
                  </a:rPr>
                  <a:t>’: 1, ‘so’ : 1, ‘dirty’ : 1}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9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943" y="122464"/>
            <a:ext cx="8801100" cy="658268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3200" b="1"/>
              <a:t>2.1. Sentiment Classification </a:t>
            </a:r>
          </a:p>
          <a:p>
            <a:pPr marL="0" indent="0" algn="ctr">
              <a:buNone/>
            </a:pPr>
            <a:r>
              <a:rPr lang="en-US" altLang="ko-KR" sz="3200" b="1"/>
              <a:t>(</a:t>
            </a:r>
            <a:r>
              <a:rPr lang="ko-KR" altLang="en-US" sz="3200" b="1"/>
              <a:t>감정 분류</a:t>
            </a:r>
            <a:r>
              <a:rPr lang="en-US" altLang="ko-KR" sz="3200" b="1"/>
              <a:t>)</a:t>
            </a:r>
            <a:endParaRPr lang="ko-KR" altLang="en-US" sz="3200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1062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6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Linear Predictor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/>
                  <a:t>Feature</a:t>
                </a:r>
                <a:r>
                  <a:rPr lang="ko-KR" altLang="en-US"/>
                  <a:t>들의 </a:t>
                </a:r>
                <a:r>
                  <a:rPr lang="en-US" altLang="ko-KR"/>
                  <a:t>linear weighted sum</a:t>
                </a:r>
                <a:r>
                  <a:rPr lang="ko-KR" altLang="en-US"/>
                  <a:t>으로 감정을 분류</a:t>
                </a:r>
                <a:endParaRPr lang="en-US" altLang="ko-KR"/>
              </a:p>
              <a:p>
                <a:pPr>
                  <a:lnSpc>
                    <a:spcPct val="150000"/>
                  </a:lnSpc>
                </a:pPr>
                <a:endParaRPr lang="en-US" altLang="ko-KR"/>
              </a:p>
              <a:p>
                <a:pPr>
                  <a:lnSpc>
                    <a:spcPct val="150000"/>
                  </a:lnSpc>
                </a:pPr>
                <a:endParaRPr lang="en-US" altLang="ko-KR"/>
              </a:p>
              <a:p>
                <a:pPr>
                  <a:lnSpc>
                    <a:spcPct val="150000"/>
                  </a:lnSpc>
                </a:pPr>
                <a:r>
                  <a:rPr lang="en-US" altLang="ko-KR"/>
                  <a:t>weight vector</a:t>
                </a:r>
                <a:r>
                  <a:rPr lang="ko-KR" altLang="en-US"/>
                  <a:t>의 의미</a:t>
                </a:r>
                <a:r>
                  <a:rPr lang="en-US" altLang="ko-KR"/>
                  <a:t>?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`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𝑣𝑒𝑟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:1, `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𝑖𝑛𝑡𝑒𝑟𝑒𝑠𝑡𝑖𝑛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:1,  `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𝑚𝑜𝑣𝑖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:1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i="1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`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𝑣𝑒𝑟𝑦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:1, `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𝑏𝑜𝑟𝑖𝑛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:1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`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𝑣𝑒𝑟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:??, `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𝑖𝑛𝑡𝑒𝑟𝑒𝑠𝑡𝑖𝑛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:??,`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𝑏𝑜𝑟𝑖𝑛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:??,`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𝑚𝑜𝑣𝑖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:??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 r="-2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099" y="2085201"/>
            <a:ext cx="5990787" cy="97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3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Linear Predictor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/>
                  <a:t>Feature</a:t>
                </a:r>
                <a:r>
                  <a:rPr lang="ko-KR" altLang="en-US"/>
                  <a:t>들의 </a:t>
                </a:r>
                <a:r>
                  <a:rPr lang="en-US" altLang="ko-KR"/>
                  <a:t>linear weighted sum</a:t>
                </a:r>
                <a:r>
                  <a:rPr lang="ko-KR" altLang="en-US"/>
                  <a:t>으로 감정을 분류</a:t>
                </a:r>
                <a:endParaRPr lang="en-US" altLang="ko-KR"/>
              </a:p>
              <a:p>
                <a:pPr>
                  <a:lnSpc>
                    <a:spcPct val="150000"/>
                  </a:lnSpc>
                </a:pPr>
                <a:endParaRPr lang="en-US" altLang="ko-KR"/>
              </a:p>
              <a:p>
                <a:pPr>
                  <a:lnSpc>
                    <a:spcPct val="150000"/>
                  </a:lnSpc>
                </a:pPr>
                <a:endParaRPr lang="en-US" altLang="ko-KR"/>
              </a:p>
              <a:p>
                <a:pPr>
                  <a:lnSpc>
                    <a:spcPct val="150000"/>
                  </a:lnSpc>
                </a:pPr>
                <a:r>
                  <a:rPr lang="en-US" altLang="ko-KR"/>
                  <a:t>weight vector</a:t>
                </a:r>
                <a:r>
                  <a:rPr lang="ko-KR" altLang="en-US"/>
                  <a:t>의 의미</a:t>
                </a:r>
                <a:r>
                  <a:rPr lang="en-US" altLang="ko-KR"/>
                  <a:t>?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`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𝑣𝑒𝑟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:1, `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𝑖𝑛𝑡𝑒𝑟𝑒𝑠𝑡𝑖𝑛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:1,  `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𝑚𝑜𝑣𝑖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:1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i="1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`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𝑣𝑒𝑟𝑦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:1, `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𝑏𝑜𝑟𝑖𝑛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:1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`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𝒗𝒆𝒓</m:t>
                    </m:r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`</m:t>
                    </m:r>
                    <m:r>
                      <a:rPr lang="en-US" altLang="ko-KR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𝒊𝒏𝒕𝒆𝒓𝒆𝒔𝒕𝒊𝒏</m:t>
                    </m:r>
                    <m:sSup>
                      <m:sSupPr>
                        <m:ctrlPr>
                          <a:rPr lang="en-US" altLang="ko-KR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ko-KR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`</m:t>
                    </m:r>
                    <m:r>
                      <a:rPr lang="en-US" altLang="ko-K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𝒃𝒐𝒓𝒊𝒏</m:t>
                    </m:r>
                    <m:sSup>
                      <m:sSupPr>
                        <m:ctrlPr>
                          <a:rPr lang="en-US" altLang="ko-KR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ko-KR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`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𝒎𝒐𝒗𝒊</m:t>
                    </m:r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0}</m:t>
                    </m:r>
                  </m:oMath>
                </a14:m>
                <a:endParaRPr lang="en-US" altLang="ko-KR"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099" y="2085201"/>
            <a:ext cx="5990787" cy="97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57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Loss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/>
                  <a:t>감정 분류를 위한 </a:t>
                </a:r>
                <a:r>
                  <a:rPr lang="en-US" altLang="ko-KR"/>
                  <a:t>Loss function</a:t>
                </a:r>
                <a:r>
                  <a:rPr lang="ko-KR" altLang="en-US"/>
                  <a:t>을 정의</a:t>
                </a:r>
                <a:endParaRPr lang="en-US" altLang="ko-KR"/>
              </a:p>
              <a:p>
                <a:pPr>
                  <a:lnSpc>
                    <a:spcPct val="150000"/>
                  </a:lnSpc>
                </a:pPr>
                <a:r>
                  <a:rPr lang="ko-KR" altLang="en-US"/>
                  <a:t>아래와 같이 정의되는 </a:t>
                </a:r>
                <a:r>
                  <a:rPr lang="en-US" altLang="ko-KR" b="1"/>
                  <a:t>Hinge loss</a:t>
                </a:r>
                <a:r>
                  <a:rPr lang="ko-KR" altLang="en-US"/>
                  <a:t>를 사용</a:t>
                </a:r>
                <a:endParaRPr lang="en-US" altLang="ko-KR"/>
              </a:p>
              <a:p>
                <a:pPr>
                  <a:lnSpc>
                    <a:spcPct val="150000"/>
                  </a:lnSpc>
                </a:pPr>
                <a:endParaRPr lang="en-US" altLang="ko-KR"/>
              </a:p>
              <a:p>
                <a:pPr lvl="1">
                  <a:lnSpc>
                    <a:spcPct val="150000"/>
                  </a:lnSpc>
                </a:pPr>
                <a:endParaRPr lang="en-US" altLang="ko-KR" i="1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/>
                  <a:t> : input text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/>
                  <a:t> : feature vector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ko-KR"/>
                  <a:t> : weight vector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/>
                  <a:t> : </a:t>
                </a:r>
                <a:r>
                  <a:rPr lang="ko-KR" altLang="en-US"/>
                  <a:t>감정 </a:t>
                </a:r>
                <a:r>
                  <a:rPr lang="en-US" altLang="ko-KR"/>
                  <a:t>label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301" y="2916729"/>
            <a:ext cx="6552384" cy="5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44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Stochastic Gradient Descent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/>
                  <a:t>목표 </a:t>
                </a:r>
                <a:r>
                  <a:rPr lang="en-US" altLang="ko-KR"/>
                  <a:t>: </a:t>
                </a:r>
                <a:r>
                  <a:rPr lang="ko-KR" altLang="en-US"/>
                  <a:t>앞서 정의한 </a:t>
                </a:r>
                <a:r>
                  <a:rPr lang="en-US" altLang="ko-KR"/>
                  <a:t>Hinge loss</a:t>
                </a:r>
                <a:r>
                  <a:rPr lang="ko-KR" altLang="en-US"/>
                  <a:t>를 최소화하는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ko-KR" altLang="en-US"/>
                  <a:t>를 학습</a:t>
                </a:r>
                <a:endParaRPr lang="en-US" altLang="ko-KR"/>
              </a:p>
              <a:p>
                <a:pPr>
                  <a:lnSpc>
                    <a:spcPct val="150000"/>
                  </a:lnSpc>
                </a:pPr>
                <a:r>
                  <a:rPr lang="ko-KR" altLang="en-US"/>
                  <a:t>방법 </a:t>
                </a:r>
                <a:r>
                  <a:rPr lang="en-US" altLang="ko-KR"/>
                  <a:t>: Stochastic Gradient Descent (SGD)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/>
              </a:p>
              <a:p>
                <a:pPr>
                  <a:lnSpc>
                    <a:spcPct val="150000"/>
                  </a:lnSpc>
                </a:pPr>
                <a:endParaRPr lang="en-US" altLang="ko-KR"/>
              </a:p>
              <a:p>
                <a:pPr>
                  <a:lnSpc>
                    <a:spcPct val="150000"/>
                  </a:lnSpc>
                </a:pPr>
                <a:r>
                  <a:rPr lang="en-US" altLang="ko-KR"/>
                  <a:t>Step 1 : Loss function</a:t>
                </a:r>
                <a:r>
                  <a:rPr lang="ko-KR" altLang="en-US"/>
                  <a:t>의 </a:t>
                </a:r>
                <a:r>
                  <a:rPr lang="en-US" altLang="ko-KR"/>
                  <a:t>gradient </a:t>
                </a:r>
                <a:r>
                  <a:rPr lang="ko-KR" altLang="en-US"/>
                  <a:t>식을 구한다</a:t>
                </a:r>
                <a:r>
                  <a:rPr lang="en-US" altLang="ko-KR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/>
                  <a:t>Step 2 : </a:t>
                </a:r>
                <a:r>
                  <a:rPr lang="ko-KR" altLang="en-US"/>
                  <a:t>학습데이터를 이용하여 위의 업데이트를 반복한다</a:t>
                </a:r>
                <a:r>
                  <a:rPr lang="en-US" altLang="ko-KR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028" y="3005807"/>
            <a:ext cx="5472929" cy="68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55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9410</TotalTime>
  <Words>1341</Words>
  <Application>Microsoft Office PowerPoint</Application>
  <PresentationFormat>화면 슬라이드 쇼(4:3)</PresentationFormat>
  <Paragraphs>358</Paragraphs>
  <Slides>39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맑은 고딕</vt:lpstr>
      <vt:lpstr>Arial</vt:lpstr>
      <vt:lpstr>Calibri</vt:lpstr>
      <vt:lpstr>Cambria Math</vt:lpstr>
      <vt:lpstr>Wingdings</vt:lpstr>
      <vt:lpstr>Office 테마</vt:lpstr>
      <vt:lpstr>인공지능 실습 Chapter 2  Machine Learning</vt:lpstr>
      <vt:lpstr>Chapter 2</vt:lpstr>
      <vt:lpstr>Sentiment Analysis</vt:lpstr>
      <vt:lpstr>Feature Extraction</vt:lpstr>
      <vt:lpstr>PowerPoint 프레젠테이션</vt:lpstr>
      <vt:lpstr>Linear Predictor</vt:lpstr>
      <vt:lpstr>Linear Predictor</vt:lpstr>
      <vt:lpstr>Loss Function</vt:lpstr>
      <vt:lpstr>Stochastic Gradient Descent</vt:lpstr>
      <vt:lpstr>Stochastic Gradient Descent</vt:lpstr>
      <vt:lpstr>Stochastic Gradient Descent</vt:lpstr>
      <vt:lpstr>A. SGD 연습</vt:lpstr>
      <vt:lpstr>A. SGD 연습</vt:lpstr>
      <vt:lpstr>A. SGD 연습</vt:lpstr>
      <vt:lpstr>B. Feature Extractor 구현</vt:lpstr>
      <vt:lpstr>B. Feature Extractor 구현</vt:lpstr>
      <vt:lpstr>C. Stochastic Gradient Descent 구현</vt:lpstr>
      <vt:lpstr>C. Stochastic Gradient Descent 구현</vt:lpstr>
      <vt:lpstr>C. Stochastic Gradient Descent 구현</vt:lpstr>
      <vt:lpstr>D. 에러 커브 분석</vt:lpstr>
      <vt:lpstr>D. 에러 커브 분석</vt:lpstr>
      <vt:lpstr>E. Error case 분석</vt:lpstr>
      <vt:lpstr>F. 단어 Bigram Feature Extractor 구현</vt:lpstr>
      <vt:lpstr>G. Unigram/Bigram 모델 에러 커브 분석</vt:lpstr>
      <vt:lpstr>PowerPoint 프레젠테이션</vt:lpstr>
      <vt:lpstr>영화 리뷰 점수 예측</vt:lpstr>
      <vt:lpstr>H. Loss function 정의</vt:lpstr>
      <vt:lpstr>I. Loss의 Gradient 계산</vt:lpstr>
      <vt:lpstr>I. Loss의 Gradient 계산</vt:lpstr>
      <vt:lpstr>PowerPoint 프레젠테이션</vt:lpstr>
      <vt:lpstr>K-means Clustering</vt:lpstr>
      <vt:lpstr>K-means Clustering</vt:lpstr>
      <vt:lpstr>J. k-means Clustering 연습</vt:lpstr>
      <vt:lpstr>K. k-means Clustering 구현</vt:lpstr>
      <vt:lpstr>K. k-means Clustering 구현</vt:lpstr>
      <vt:lpstr>L. k-means Clustering 시각화</vt:lpstr>
      <vt:lpstr>M. k-means Clustering 최적화</vt:lpstr>
      <vt:lpstr>M. k-means Clustering 최적화</vt:lpstr>
      <vt:lpstr>M. k-means Clustering 최적화</vt:lpstr>
    </vt:vector>
  </TitlesOfParts>
  <Company>POSTECH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류성한 (Seonghan Ryu)</dc:creator>
  <cp:lastModifiedBy>ndh</cp:lastModifiedBy>
  <cp:revision>619</cp:revision>
  <dcterms:created xsi:type="dcterms:W3CDTF">2017-02-27T07:24:51Z</dcterms:created>
  <dcterms:modified xsi:type="dcterms:W3CDTF">2018-09-30T19:11:55Z</dcterms:modified>
</cp:coreProperties>
</file>