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70"/>
  </p:notesMasterIdLst>
  <p:sldIdLst>
    <p:sldId id="256" r:id="rId2"/>
    <p:sldId id="399" r:id="rId3"/>
    <p:sldId id="261" r:id="rId4"/>
    <p:sldId id="271" r:id="rId5"/>
    <p:sldId id="294" r:id="rId6"/>
    <p:sldId id="317" r:id="rId7"/>
    <p:sldId id="321" r:id="rId8"/>
    <p:sldId id="328" r:id="rId9"/>
    <p:sldId id="339" r:id="rId10"/>
    <p:sldId id="334" r:id="rId11"/>
    <p:sldId id="327" r:id="rId12"/>
    <p:sldId id="336" r:id="rId13"/>
    <p:sldId id="337" r:id="rId14"/>
    <p:sldId id="340" r:id="rId15"/>
    <p:sldId id="338" r:id="rId16"/>
    <p:sldId id="259" r:id="rId17"/>
    <p:sldId id="260" r:id="rId18"/>
    <p:sldId id="342" r:id="rId19"/>
    <p:sldId id="343" r:id="rId20"/>
    <p:sldId id="341" r:id="rId21"/>
    <p:sldId id="345" r:id="rId22"/>
    <p:sldId id="344" r:id="rId23"/>
    <p:sldId id="346" r:id="rId24"/>
    <p:sldId id="382" r:id="rId25"/>
    <p:sldId id="400" r:id="rId26"/>
    <p:sldId id="401" r:id="rId27"/>
    <p:sldId id="347" r:id="rId28"/>
    <p:sldId id="348" r:id="rId29"/>
    <p:sldId id="349" r:id="rId30"/>
    <p:sldId id="350" r:id="rId31"/>
    <p:sldId id="360" r:id="rId32"/>
    <p:sldId id="361" r:id="rId33"/>
    <p:sldId id="358" r:id="rId34"/>
    <p:sldId id="354" r:id="rId35"/>
    <p:sldId id="357" r:id="rId36"/>
    <p:sldId id="355" r:id="rId37"/>
    <p:sldId id="362" r:id="rId38"/>
    <p:sldId id="363" r:id="rId39"/>
    <p:sldId id="395" r:id="rId40"/>
    <p:sldId id="396" r:id="rId41"/>
    <p:sldId id="397" r:id="rId42"/>
    <p:sldId id="398" r:id="rId43"/>
    <p:sldId id="364" r:id="rId44"/>
    <p:sldId id="365" r:id="rId45"/>
    <p:sldId id="366" r:id="rId46"/>
    <p:sldId id="383" r:id="rId47"/>
    <p:sldId id="387" r:id="rId48"/>
    <p:sldId id="367" r:id="rId49"/>
    <p:sldId id="372" r:id="rId50"/>
    <p:sldId id="369" r:id="rId51"/>
    <p:sldId id="373" r:id="rId52"/>
    <p:sldId id="374" r:id="rId53"/>
    <p:sldId id="376" r:id="rId54"/>
    <p:sldId id="375" r:id="rId55"/>
    <p:sldId id="377" r:id="rId56"/>
    <p:sldId id="378" r:id="rId57"/>
    <p:sldId id="385" r:id="rId58"/>
    <p:sldId id="368" r:id="rId59"/>
    <p:sldId id="380" r:id="rId60"/>
    <p:sldId id="384" r:id="rId61"/>
    <p:sldId id="381" r:id="rId62"/>
    <p:sldId id="389" r:id="rId63"/>
    <p:sldId id="386" r:id="rId64"/>
    <p:sldId id="390" r:id="rId65"/>
    <p:sldId id="391" r:id="rId66"/>
    <p:sldId id="392" r:id="rId67"/>
    <p:sldId id="393" r:id="rId68"/>
    <p:sldId id="394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57143" autoAdjust="0"/>
  </p:normalViewPr>
  <p:slideViewPr>
    <p:cSldViewPr snapToGrid="0">
      <p:cViewPr varScale="1">
        <p:scale>
          <a:sx n="62" d="100"/>
          <a:sy n="62" d="100"/>
        </p:scale>
        <p:origin x="20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2F9D4-9DC5-4F69-96EE-C0085E48CA1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9C55F-6F3E-4A53-8EA6-E6648FC9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57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rgbClr val="D73F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05FCB-D897-4BA5-AF8F-8BBB1B48C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73930-84D6-47D2-B40F-F75998C00EBC}"/>
              </a:ext>
            </a:extLst>
          </p:cNvPr>
          <p:cNvSpPr txBox="1"/>
          <p:nvPr/>
        </p:nvSpPr>
        <p:spPr>
          <a:xfrm>
            <a:off x="2724150" y="2515897"/>
            <a:ext cx="6743700" cy="182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1500" b="1" spc="600" dirty="0">
                <a:solidFill>
                  <a:schemeClr val="bg1"/>
                </a:solidFill>
                <a:latin typeface="Avenir Next LT Pro" panose="020B0504020202020204" pitchFamily="34" charset="0"/>
              </a:rPr>
              <a:t>RECAP</a:t>
            </a:r>
          </a:p>
          <a:p>
            <a:pPr algn="ctr">
              <a:lnSpc>
                <a:spcPct val="70000"/>
              </a:lnSpc>
            </a:pPr>
            <a:r>
              <a:rPr lang="en-US" sz="4400" b="1" spc="-150" dirty="0">
                <a:solidFill>
                  <a:schemeClr val="bg1"/>
                </a:solidFill>
                <a:latin typeface="Avenir Next LT Pro" panose="020B0504020202020204" pitchFamily="34" charset="0"/>
              </a:rPr>
              <a:t>From Last Lecture</a:t>
            </a:r>
            <a:endParaRPr lang="en-US" sz="11500" b="1" spc="-15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5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6616" y="6534181"/>
            <a:ext cx="368808" cy="2825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CDB29-AB95-4105-9E4F-6E4748F634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82929-A492-40BE-AE3F-520F3ED6FA20}"/>
              </a:ext>
            </a:extLst>
          </p:cNvPr>
          <p:cNvSpPr/>
          <p:nvPr/>
        </p:nvSpPr>
        <p:spPr>
          <a:xfrm>
            <a:off x="0" y="-184558"/>
            <a:ext cx="2444097" cy="7164198"/>
          </a:xfrm>
          <a:prstGeom prst="rect">
            <a:avLst/>
          </a:prstGeom>
          <a:solidFill>
            <a:srgbClr val="D73F0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7981218-7110-4AF9-8095-52BC882D52FC}"/>
              </a:ext>
            </a:extLst>
          </p:cNvPr>
          <p:cNvSpPr txBox="1">
            <a:spLocks/>
          </p:cNvSpPr>
          <p:nvPr/>
        </p:nvSpPr>
        <p:spPr>
          <a:xfrm>
            <a:off x="143438" y="146507"/>
            <a:ext cx="2620711" cy="165576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endParaRPr lang="en-US" sz="4000" b="1" spc="-150" dirty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4000" b="1" spc="-150" dirty="0">
                <a:solidFill>
                  <a:schemeClr val="bg1"/>
                </a:solidFill>
              </a:rPr>
              <a:t>Today’s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4000" b="1" spc="-150" dirty="0">
                <a:solidFill>
                  <a:schemeClr val="bg1"/>
                </a:solidFill>
              </a:rPr>
              <a:t>Learning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4000" b="1" spc="-150" dirty="0">
                <a:solidFill>
                  <a:schemeClr val="bg1"/>
                </a:solidFill>
              </a:rPr>
              <a:t>Objectives</a:t>
            </a:r>
          </a:p>
        </p:txBody>
      </p:sp>
      <p:pic>
        <p:nvPicPr>
          <p:cNvPr id="7" name="Picture 18" descr="Oregon State University - Madison Ave. Collective">
            <a:extLst>
              <a:ext uri="{FF2B5EF4-FFF2-40B4-BE49-F238E27FC236}">
                <a16:creationId xmlns:a16="http://schemas.microsoft.com/office/drawing/2014/main" id="{F7BA9998-603C-4C92-AE23-8B842225C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19"/>
          <a:stretch/>
        </p:blipFill>
        <p:spPr bwMode="auto">
          <a:xfrm>
            <a:off x="639601" y="5273831"/>
            <a:ext cx="1164894" cy="143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EB49210-9B08-4174-9147-145508AD1DA6}"/>
              </a:ext>
            </a:extLst>
          </p:cNvPr>
          <p:cNvSpPr txBox="1">
            <a:spLocks/>
          </p:cNvSpPr>
          <p:nvPr/>
        </p:nvSpPr>
        <p:spPr>
          <a:xfrm>
            <a:off x="160628" y="18818"/>
            <a:ext cx="2234310" cy="371657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b="1" u="sng" spc="-150" dirty="0"/>
              <a:t>CS539 – NLP+DL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FFC9128-C149-4340-AB33-5756D33E3A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68625" y="390525"/>
            <a:ext cx="8909050" cy="59610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0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ty">
    <p:bg>
      <p:bgPr>
        <a:solidFill>
          <a:srgbClr val="D73F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7">
            <a:extLst>
              <a:ext uri="{FF2B5EF4-FFF2-40B4-BE49-F238E27FC236}">
                <a16:creationId xmlns:a16="http://schemas.microsoft.com/office/drawing/2014/main" id="{77FE03BE-819F-46EE-9F4C-665066E2A6CB}"/>
              </a:ext>
            </a:extLst>
          </p:cNvPr>
          <p:cNvSpPr/>
          <p:nvPr/>
        </p:nvSpPr>
        <p:spPr>
          <a:xfrm flipH="1">
            <a:off x="397175" y="89515"/>
            <a:ext cx="12044501" cy="365712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Questions Break!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127700-164F-45BC-9BE2-B124D88669DC}"/>
              </a:ext>
            </a:extLst>
          </p:cNvPr>
          <p:cNvSpPr/>
          <p:nvPr/>
        </p:nvSpPr>
        <p:spPr>
          <a:xfrm>
            <a:off x="5542525" y="70094"/>
            <a:ext cx="1106951" cy="11069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985A01-A21B-4438-A2B7-56FDB6FE0B04}"/>
              </a:ext>
            </a:extLst>
          </p:cNvPr>
          <p:cNvSpPr/>
          <p:nvPr/>
        </p:nvSpPr>
        <p:spPr>
          <a:xfrm>
            <a:off x="485252" y="612840"/>
            <a:ext cx="11221496" cy="58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502920" rIns="182880" bIns="0" rtlCol="0" anchor="t"/>
          <a:lstStyle/>
          <a:p>
            <a:pPr algn="l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69AA5-3B87-4BDD-82A9-DD74BAC63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2314F1-F584-49C6-910E-92BD0CBD3531}"/>
              </a:ext>
            </a:extLst>
          </p:cNvPr>
          <p:cNvGrpSpPr/>
          <p:nvPr/>
        </p:nvGrpSpPr>
        <p:grpSpPr>
          <a:xfrm>
            <a:off x="5746615" y="274184"/>
            <a:ext cx="698770" cy="698770"/>
            <a:chOff x="1498060" y="894945"/>
            <a:chExt cx="1157591" cy="115759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8913E5-A791-4683-99E9-CC4E1056389E}"/>
                </a:ext>
              </a:extLst>
            </p:cNvPr>
            <p:cNvSpPr/>
            <p:nvPr/>
          </p:nvSpPr>
          <p:spPr>
            <a:xfrm>
              <a:off x="1498060" y="894945"/>
              <a:ext cx="1157591" cy="1157591"/>
            </a:xfrm>
            <a:prstGeom prst="ellipse">
              <a:avLst/>
            </a:prstGeom>
            <a:solidFill>
              <a:schemeClr val="bg1"/>
            </a:solidFill>
            <a:ln w="127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2B823A-E2A2-478D-937D-484B8BEF1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0" t="-8964" r="5141" b="14034"/>
            <a:stretch/>
          </p:blipFill>
          <p:spPr>
            <a:xfrm>
              <a:off x="1586710" y="919821"/>
              <a:ext cx="1038113" cy="1043493"/>
            </a:xfrm>
            <a:prstGeom prst="ellipse">
              <a:avLst/>
            </a:prstGeom>
          </p:spPr>
        </p:pic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7CB28B-E18F-4B0A-A656-6456543935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729" y="612467"/>
            <a:ext cx="11221496" cy="5847071"/>
          </a:xfrm>
          <a:prstGeom prst="rect">
            <a:avLst/>
          </a:prstGeom>
        </p:spPr>
        <p:txBody>
          <a:bodyPr lIns="274320" tIns="457200" rIns="2743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5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earch Showcase">
    <p:bg>
      <p:bgPr>
        <a:solidFill>
          <a:srgbClr val="D73F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7">
            <a:extLst>
              <a:ext uri="{FF2B5EF4-FFF2-40B4-BE49-F238E27FC236}">
                <a16:creationId xmlns:a16="http://schemas.microsoft.com/office/drawing/2014/main" id="{77FE03BE-819F-46EE-9F4C-665066E2A6CB}"/>
              </a:ext>
            </a:extLst>
          </p:cNvPr>
          <p:cNvSpPr/>
          <p:nvPr/>
        </p:nvSpPr>
        <p:spPr>
          <a:xfrm flipH="1">
            <a:off x="397175" y="89515"/>
            <a:ext cx="12044501" cy="365712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Research Showcase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127700-164F-45BC-9BE2-B124D88669DC}"/>
              </a:ext>
            </a:extLst>
          </p:cNvPr>
          <p:cNvSpPr/>
          <p:nvPr/>
        </p:nvSpPr>
        <p:spPr>
          <a:xfrm>
            <a:off x="5542525" y="70094"/>
            <a:ext cx="1106951" cy="11069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985A01-A21B-4438-A2B7-56FDB6FE0B04}"/>
              </a:ext>
            </a:extLst>
          </p:cNvPr>
          <p:cNvSpPr/>
          <p:nvPr/>
        </p:nvSpPr>
        <p:spPr>
          <a:xfrm>
            <a:off x="485252" y="612840"/>
            <a:ext cx="11221496" cy="58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502920" rIns="182880" bIns="0" rtlCol="0" anchor="t"/>
          <a:lstStyle/>
          <a:p>
            <a:pPr algn="l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69AA5-3B87-4BDD-82A9-DD74BAC63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2314F1-F584-49C6-910E-92BD0CBD3531}"/>
              </a:ext>
            </a:extLst>
          </p:cNvPr>
          <p:cNvGrpSpPr/>
          <p:nvPr/>
        </p:nvGrpSpPr>
        <p:grpSpPr>
          <a:xfrm>
            <a:off x="5746615" y="274184"/>
            <a:ext cx="698770" cy="698770"/>
            <a:chOff x="1498060" y="894945"/>
            <a:chExt cx="1157591" cy="115759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8913E5-A791-4683-99E9-CC4E1056389E}"/>
                </a:ext>
              </a:extLst>
            </p:cNvPr>
            <p:cNvSpPr/>
            <p:nvPr/>
          </p:nvSpPr>
          <p:spPr>
            <a:xfrm>
              <a:off x="1498060" y="894945"/>
              <a:ext cx="1157591" cy="1157591"/>
            </a:xfrm>
            <a:prstGeom prst="ellipse">
              <a:avLst/>
            </a:prstGeom>
            <a:solidFill>
              <a:schemeClr val="bg1"/>
            </a:solidFill>
            <a:ln w="127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2B823A-E2A2-478D-937D-484B8BEF1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0" t="-8964" r="5141" b="14034"/>
            <a:stretch/>
          </p:blipFill>
          <p:spPr>
            <a:xfrm>
              <a:off x="1586710" y="919821"/>
              <a:ext cx="1038113" cy="1043493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24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nip Diagonal Corner Rectangle 8"/>
          <p:cNvSpPr/>
          <p:nvPr/>
        </p:nvSpPr>
        <p:spPr>
          <a:xfrm flipH="1">
            <a:off x="11786616" y="6534181"/>
            <a:ext cx="493776" cy="365125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6616" y="6534181"/>
            <a:ext cx="368808" cy="2825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0" y="6492875"/>
            <a:ext cx="1041149" cy="365125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D73F0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NLP + DL</a:t>
            </a:r>
          </a:p>
        </p:txBody>
      </p:sp>
      <p:sp>
        <p:nvSpPr>
          <p:cNvPr id="8" name="Snip Diagonal Corner Rectangle 7"/>
          <p:cNvSpPr/>
          <p:nvPr/>
        </p:nvSpPr>
        <p:spPr>
          <a:xfrm flipH="1">
            <a:off x="0" y="0"/>
            <a:ext cx="493776" cy="365125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Picture 18" descr="Oregon State University - Madison Ave. Collective">
            <a:extLst>
              <a:ext uri="{FF2B5EF4-FFF2-40B4-BE49-F238E27FC236}">
                <a16:creationId xmlns:a16="http://schemas.microsoft.com/office/drawing/2014/main" id="{D316C1F0-6231-4A3E-9FB1-05A86CF42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19"/>
          <a:stretch/>
        </p:blipFill>
        <p:spPr bwMode="auto">
          <a:xfrm>
            <a:off x="131990" y="40760"/>
            <a:ext cx="229795" cy="28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44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venir Next LT Pro" panose="020B0504020202020204" pitchFamily="34" charset="0"/>
          <a:ea typeface="Avenir Next LT Pro" panose="020B0504020202020204" pitchFamily="34" charset="0"/>
          <a:cs typeface="Avenir Next LT Pro" panose="020B05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0.png"/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54.png"/><Relationship Id="rId1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3.sv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43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image" Target="../media/image95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94.png"/><Relationship Id="rId4" Type="http://schemas.openxmlformats.org/officeDocument/2006/relationships/image" Target="../media/image44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5.png"/><Relationship Id="rId5" Type="http://schemas.openxmlformats.org/officeDocument/2006/relationships/image" Target="../media/image1040.png"/><Relationship Id="rId4" Type="http://schemas.openxmlformats.org/officeDocument/2006/relationships/image" Target="../media/image10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5.png"/><Relationship Id="rId5" Type="http://schemas.openxmlformats.org/officeDocument/2006/relationships/image" Target="../media/image1040.png"/><Relationship Id="rId4" Type="http://schemas.openxmlformats.org/officeDocument/2006/relationships/image" Target="../media/image10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hyperlink" Target="https://arxiv.org/pdf/1301.3781.pdf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301.3781.pdf" TargetMode="External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hyperlink" Target="https://arxiv.org/pdf/1301.3781.pdf" TargetMode="External"/><Relationship Id="rId7" Type="http://schemas.openxmlformats.org/officeDocument/2006/relationships/image" Target="../media/image11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3.png"/><Relationship Id="rId5" Type="http://schemas.openxmlformats.org/officeDocument/2006/relationships/image" Target="../media/image110.png"/><Relationship Id="rId4" Type="http://schemas.openxmlformats.org/officeDocument/2006/relationships/image" Target="../media/image11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arxiv.org/pdf/1301.3781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hyperlink" Target="https://arxiv.org/pdf/1301.3781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0.png"/><Relationship Id="rId2" Type="http://schemas.openxmlformats.org/officeDocument/2006/relationships/hyperlink" Target="https://arxiv.org/pdf/1301.3781.pdf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gif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2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9462-2E8A-4069-9BD7-720964E16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What’s In A Word?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C7452-5743-4F4A-9B65-4D5F146FE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2: Distributed Representations of Words</a:t>
            </a:r>
          </a:p>
        </p:txBody>
      </p:sp>
    </p:spTree>
    <p:extLst>
      <p:ext uri="{BB962C8B-B14F-4D97-AF65-F5344CB8AC3E}">
        <p14:creationId xmlns:p14="http://schemas.microsoft.com/office/powerpoint/2010/main" val="363363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6772-464B-4057-AE6B-92720B2E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as Discrete Symbols From a Machine Learning Perspective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4B5BB8-0CDF-4F03-9E59-54372205F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FBADCA-7A72-4C54-952F-F480795E8E49}"/>
              </a:ext>
            </a:extLst>
          </p:cNvPr>
          <p:cNvGrpSpPr/>
          <p:nvPr/>
        </p:nvGrpSpPr>
        <p:grpSpPr>
          <a:xfrm>
            <a:off x="2831997" y="1111654"/>
            <a:ext cx="6528007" cy="749741"/>
            <a:chOff x="1006268" y="1111654"/>
            <a:chExt cx="6528007" cy="749741"/>
          </a:xfrm>
        </p:grpSpPr>
        <p:sp>
          <p:nvSpPr>
            <p:cNvPr id="8" name="Double Bracket 7">
              <a:extLst>
                <a:ext uri="{FF2B5EF4-FFF2-40B4-BE49-F238E27FC236}">
                  <a16:creationId xmlns:a16="http://schemas.microsoft.com/office/drawing/2014/main" id="{60DC0A3D-03C0-4B6D-B106-9E3F147657F6}"/>
                </a:ext>
              </a:extLst>
            </p:cNvPr>
            <p:cNvSpPr/>
            <p:nvPr/>
          </p:nvSpPr>
          <p:spPr>
            <a:xfrm>
              <a:off x="2912133" y="1111654"/>
              <a:ext cx="4622141" cy="749741"/>
            </a:xfrm>
            <a:prstGeom prst="bracketPair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4AD57D-32DD-41BE-AB85-522AC2A4426E}"/>
                </a:ext>
              </a:extLst>
            </p:cNvPr>
            <p:cNvSpPr txBox="1"/>
            <p:nvPr/>
          </p:nvSpPr>
          <p:spPr>
            <a:xfrm>
              <a:off x="2912134" y="1132581"/>
              <a:ext cx="462214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latin typeface="Avenir Next LT Pro" panose="020B0504020202020204" pitchFamily="34" charset="0"/>
                </a:rPr>
                <a:t>0, 0, 0, 0,1,0,0 ,0 ,0 </a:t>
              </a:r>
              <a:endParaRPr lang="en-US" sz="4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E9D6C4D-B694-4797-9B4E-D4C18AE55093}"/>
                    </a:ext>
                  </a:extLst>
                </p:cNvPr>
                <p:cNvSpPr txBox="1"/>
                <p:nvPr/>
              </p:nvSpPr>
              <p:spPr>
                <a:xfrm>
                  <a:off x="1006268" y="1229113"/>
                  <a:ext cx="1070549" cy="4859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𝑚𝑜𝑡𝑒𝑙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E9D6C4D-B694-4797-9B4E-D4C18AE55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68" y="1229113"/>
                  <a:ext cx="1070549" cy="4859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Equals 25">
              <a:extLst>
                <a:ext uri="{FF2B5EF4-FFF2-40B4-BE49-F238E27FC236}">
                  <a16:creationId xmlns:a16="http://schemas.microsoft.com/office/drawing/2014/main" id="{0DA50DFB-CB7A-4AC1-BDE9-0CA1FD9B1BDE}"/>
                </a:ext>
              </a:extLst>
            </p:cNvPr>
            <p:cNvSpPr/>
            <p:nvPr/>
          </p:nvSpPr>
          <p:spPr>
            <a:xfrm>
              <a:off x="2335627" y="1352349"/>
              <a:ext cx="358219" cy="348741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47B8331-093C-48B7-A0B1-25C7404932F2}"/>
              </a:ext>
            </a:extLst>
          </p:cNvPr>
          <p:cNvGrpSpPr/>
          <p:nvPr/>
        </p:nvGrpSpPr>
        <p:grpSpPr>
          <a:xfrm>
            <a:off x="2831997" y="2726770"/>
            <a:ext cx="6528007" cy="749741"/>
            <a:chOff x="1006268" y="2726770"/>
            <a:chExt cx="6528007" cy="749741"/>
          </a:xfrm>
        </p:grpSpPr>
        <p:sp>
          <p:nvSpPr>
            <p:cNvPr id="14" name="Double Bracket 13">
              <a:extLst>
                <a:ext uri="{FF2B5EF4-FFF2-40B4-BE49-F238E27FC236}">
                  <a16:creationId xmlns:a16="http://schemas.microsoft.com/office/drawing/2014/main" id="{3C8843D3-A179-4D06-B107-223904979D06}"/>
                </a:ext>
              </a:extLst>
            </p:cNvPr>
            <p:cNvSpPr/>
            <p:nvPr/>
          </p:nvSpPr>
          <p:spPr>
            <a:xfrm>
              <a:off x="2912133" y="2726770"/>
              <a:ext cx="4622141" cy="749741"/>
            </a:xfrm>
            <a:prstGeom prst="bracketPair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A6C7E9-0B04-40B7-9760-B99535486B7B}"/>
                </a:ext>
              </a:extLst>
            </p:cNvPr>
            <p:cNvSpPr txBox="1"/>
            <p:nvPr/>
          </p:nvSpPr>
          <p:spPr>
            <a:xfrm>
              <a:off x="2912134" y="2747697"/>
              <a:ext cx="462214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latin typeface="Avenir Next LT Pro" panose="020B0504020202020204" pitchFamily="34" charset="0"/>
                </a:rPr>
                <a:t>1, 0, 0, 0,0,0,0 ,0 ,0 </a:t>
              </a:r>
              <a:endParaRPr lang="en-US" sz="4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3966678-DA41-49F4-A8F9-C9301B02ECA2}"/>
                    </a:ext>
                  </a:extLst>
                </p:cNvPr>
                <p:cNvSpPr txBox="1"/>
                <p:nvPr/>
              </p:nvSpPr>
              <p:spPr>
                <a:xfrm>
                  <a:off x="1006268" y="2844229"/>
                  <a:ext cx="988797" cy="4859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h𝑜𝑡𝑒𝑙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3966678-DA41-49F4-A8F9-C9301B02E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68" y="2844229"/>
                  <a:ext cx="988797" cy="4859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quals 17">
              <a:extLst>
                <a:ext uri="{FF2B5EF4-FFF2-40B4-BE49-F238E27FC236}">
                  <a16:creationId xmlns:a16="http://schemas.microsoft.com/office/drawing/2014/main" id="{3EC2A36D-319F-4401-BEF1-3088392B319A}"/>
                </a:ext>
              </a:extLst>
            </p:cNvPr>
            <p:cNvSpPr/>
            <p:nvPr/>
          </p:nvSpPr>
          <p:spPr>
            <a:xfrm>
              <a:off x="2335627" y="2967465"/>
              <a:ext cx="358219" cy="348741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5F809EB-0282-4FE2-A62D-164442DA1D1C}"/>
              </a:ext>
            </a:extLst>
          </p:cNvPr>
          <p:cNvGrpSpPr/>
          <p:nvPr/>
        </p:nvGrpSpPr>
        <p:grpSpPr>
          <a:xfrm>
            <a:off x="2831997" y="4539495"/>
            <a:ext cx="6528007" cy="749741"/>
            <a:chOff x="1006267" y="4539495"/>
            <a:chExt cx="6528007" cy="749741"/>
          </a:xfrm>
        </p:grpSpPr>
        <p:sp>
          <p:nvSpPr>
            <p:cNvPr id="19" name="Double Bracket 18">
              <a:extLst>
                <a:ext uri="{FF2B5EF4-FFF2-40B4-BE49-F238E27FC236}">
                  <a16:creationId xmlns:a16="http://schemas.microsoft.com/office/drawing/2014/main" id="{F90C21BE-BC2E-4278-9A3E-9A4A315280DC}"/>
                </a:ext>
              </a:extLst>
            </p:cNvPr>
            <p:cNvSpPr/>
            <p:nvPr/>
          </p:nvSpPr>
          <p:spPr>
            <a:xfrm>
              <a:off x="2912132" y="4539495"/>
              <a:ext cx="4622141" cy="749741"/>
            </a:xfrm>
            <a:prstGeom prst="bracketPair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8F2299-E084-45D0-BDE9-62FBB5728F83}"/>
                </a:ext>
              </a:extLst>
            </p:cNvPr>
            <p:cNvSpPr txBox="1"/>
            <p:nvPr/>
          </p:nvSpPr>
          <p:spPr>
            <a:xfrm>
              <a:off x="2912133" y="4560422"/>
              <a:ext cx="462214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latin typeface="Avenir Next LT Pro" panose="020B0504020202020204" pitchFamily="34" charset="0"/>
                </a:rPr>
                <a:t>0, 0, 0, 0,0,0,0 ,1 ,0 </a:t>
              </a:r>
              <a:endParaRPr lang="en-US" sz="4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2BC1CE-BE48-400B-992C-428FA479AF8E}"/>
                    </a:ext>
                  </a:extLst>
                </p:cNvPr>
                <p:cNvSpPr txBox="1"/>
                <p:nvPr/>
              </p:nvSpPr>
              <p:spPr>
                <a:xfrm>
                  <a:off x="1006267" y="4656954"/>
                  <a:ext cx="968342" cy="4859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𝑏𝑎𝑛𝑘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2BC1CE-BE48-400B-992C-428FA479A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67" y="4656954"/>
                  <a:ext cx="968342" cy="4859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quals 26">
              <a:extLst>
                <a:ext uri="{FF2B5EF4-FFF2-40B4-BE49-F238E27FC236}">
                  <a16:creationId xmlns:a16="http://schemas.microsoft.com/office/drawing/2014/main" id="{0DBA5166-4F4F-4C58-90D2-C1C905A0E6BF}"/>
                </a:ext>
              </a:extLst>
            </p:cNvPr>
            <p:cNvSpPr/>
            <p:nvPr/>
          </p:nvSpPr>
          <p:spPr>
            <a:xfrm>
              <a:off x="2335626" y="4780190"/>
              <a:ext cx="358219" cy="348741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79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2EEF01-6E32-4686-AAA2-085E4A73AA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EB425D-86CF-426B-B2A3-DD0B22C5F525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Avenir Next LT Pro" panose="020B05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i="1" dirty="0">
                    <a:latin typeface="Avenir Next LT Pro" panose="020B0504020202020204" pitchFamily="34" charset="0"/>
                  </a:rPr>
                  <a:t> </a:t>
                </a:r>
                <a:r>
                  <a:rPr lang="en-US" sz="2400" dirty="0">
                    <a:latin typeface="Avenir Next LT Pro" panose="020B0504020202020204" pitchFamily="34" charset="0"/>
                  </a:rPr>
                  <a:t>be a real-valued matrix and consider the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latin typeface="Avenir Next LT Pro" panose="020B0504020202020204" pitchFamily="34" charset="0"/>
                </a:endParaRPr>
              </a:p>
              <a:p>
                <a:pPr marL="457200" indent="-457200">
                  <a:buAutoNum type="arabicParenR"/>
                </a:pPr>
                <a:r>
                  <a:rPr lang="en-US" sz="2400" dirty="0">
                    <a:latin typeface="Avenir Next LT Pro" panose="020B05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latin typeface="Avenir Next LT Pro" panose="020B0504020202020204" pitchFamily="34" charset="0"/>
                  </a:rPr>
                  <a:t>, </a:t>
                </a:r>
                <a:r>
                  <a:rPr lang="en-US" sz="2400" dirty="0">
                    <a:latin typeface="Avenir Next LT Pro" panose="020B0504020202020204" pitchFamily="34" charset="0"/>
                  </a:rPr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? </a:t>
                </a:r>
                <a:r>
                  <a:rPr lang="en-US" sz="1100" dirty="0">
                    <a:latin typeface="Avenir Next LT Pro" panose="020B0504020202020204" pitchFamily="34" charset="0"/>
                  </a:rPr>
                  <a:t>( j is 1 indexed )</a:t>
                </a:r>
                <a:endParaRPr lang="en-US" sz="2400" dirty="0">
                  <a:latin typeface="Avenir Next LT Pro" panose="020B0504020202020204" pitchFamily="34" charset="0"/>
                </a:endParaRPr>
              </a:p>
              <a:p>
                <a:pPr marL="457200" indent="-457200">
                  <a:buAutoNum type="arabicParenR"/>
                </a:pPr>
                <a:endParaRPr lang="en-US" sz="2400" dirty="0">
                  <a:latin typeface="Avenir Next LT Pro" panose="020B0504020202020204" pitchFamily="34" charset="0"/>
                </a:endParaRPr>
              </a:p>
              <a:p>
                <a:pPr marL="457200" indent="-457200">
                  <a:buAutoNum type="arabicParenR"/>
                </a:pPr>
                <a:endParaRPr lang="en-US" sz="2400" dirty="0">
                  <a:latin typeface="Avenir Next LT Pro" panose="020B0504020202020204" pitchFamily="34" charset="0"/>
                </a:endParaRPr>
              </a:p>
              <a:p>
                <a:pPr marL="457200" indent="-457200">
                  <a:buAutoNum type="arabicParenR"/>
                </a:pPr>
                <a:endParaRPr lang="en-US" sz="2400" dirty="0">
                  <a:latin typeface="Avenir Next LT Pro" panose="020B0504020202020204" pitchFamily="34" charset="0"/>
                </a:endParaRPr>
              </a:p>
              <a:p>
                <a:pPr marL="457200" indent="-457200">
                  <a:buAutoNum type="arabicParenR"/>
                </a:pPr>
                <a:r>
                  <a:rPr lang="en-US" sz="2400" dirty="0">
                    <a:latin typeface="Avenir Next LT Pro" panose="020B0504020202020204" pitchFamily="34" charset="0"/>
                  </a:rPr>
                  <a:t>How can you describe the computation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more simply?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EB425D-86CF-426B-B2A3-DD0B22C5F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73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ip dir="r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6772-464B-4057-AE6B-92720B2E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4B5BB8-0CDF-4F03-9E59-54372205F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12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67ADD-7DE9-4E0F-B2B7-D665963CE0A5}"/>
              </a:ext>
            </a:extLst>
          </p:cNvPr>
          <p:cNvSpPr txBox="1"/>
          <p:nvPr/>
        </p:nvSpPr>
        <p:spPr>
          <a:xfrm>
            <a:off x="679485" y="743175"/>
            <a:ext cx="105400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Idea: </a:t>
            </a:r>
            <a:r>
              <a:rPr lang="en-US" sz="2800" dirty="0">
                <a:latin typeface="Avenir Next LT Pro" panose="020B0504020202020204" pitchFamily="34" charset="0"/>
              </a:rPr>
              <a:t>Learn a continuous vector for each word that captures things like similarity between words.</a:t>
            </a:r>
            <a:endParaRPr lang="en-US" sz="2800" b="1" dirty="0"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BFB946-6CBE-4DE7-8A72-841304D1CA7A}"/>
                  </a:ext>
                </a:extLst>
              </p:cNvPr>
              <p:cNvSpPr txBox="1"/>
              <p:nvPr/>
            </p:nvSpPr>
            <p:spPr>
              <a:xfrm>
                <a:off x="1617730" y="2479694"/>
                <a:ext cx="2438873" cy="2432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𝑚𝑜𝑡𝑒𝑙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BFB946-6CBE-4DE7-8A72-841304D1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30" y="2479694"/>
                <a:ext cx="2438873" cy="2432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D938BF-434F-4BB8-947A-831B4ADACF59}"/>
                  </a:ext>
                </a:extLst>
              </p:cNvPr>
              <p:cNvSpPr txBox="1"/>
              <p:nvPr/>
            </p:nvSpPr>
            <p:spPr>
              <a:xfrm>
                <a:off x="4968545" y="2466902"/>
                <a:ext cx="2357119" cy="2457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h𝑜𝑡𝑒𝑙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D938BF-434F-4BB8-947A-831B4ADAC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545" y="2466902"/>
                <a:ext cx="2357119" cy="2457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9250D2-BD19-445A-B1AB-67E9DEE9903B}"/>
                  </a:ext>
                </a:extLst>
              </p:cNvPr>
              <p:cNvSpPr txBox="1"/>
              <p:nvPr/>
            </p:nvSpPr>
            <p:spPr>
              <a:xfrm>
                <a:off x="8237605" y="2482676"/>
                <a:ext cx="2336665" cy="2426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𝑏𝑎𝑛𝑘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9250D2-BD19-445A-B1AB-67E9DEE99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605" y="2482676"/>
                <a:ext cx="2336665" cy="2426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630FBFF-7DF7-476A-831E-6DE16C624A71}"/>
                  </a:ext>
                </a:extLst>
              </p:cNvPr>
              <p:cNvSpPr txBox="1"/>
              <p:nvPr/>
            </p:nvSpPr>
            <p:spPr>
              <a:xfrm>
                <a:off x="3026569" y="5588805"/>
                <a:ext cx="6138862" cy="57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𝑚𝑜𝑡𝑒𝑙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𝑜𝑡𝑒𝑙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)&lt;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𝑚𝑜𝑡𝑒𝑙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𝑏𝑎𝑛𝑘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630FBFF-7DF7-476A-831E-6DE16C624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569" y="5588805"/>
                <a:ext cx="6138862" cy="578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20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ip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F47C49-3B74-4269-AE84-AD36FAD33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298C5-B034-4E9D-9B0A-D4656B8550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68625" y="390525"/>
            <a:ext cx="9084830" cy="5961063"/>
          </a:xfrm>
        </p:spPr>
        <p:txBody>
          <a:bodyPr/>
          <a:lstStyle/>
          <a:p>
            <a:r>
              <a:rPr lang="en-US" b="1" dirty="0"/>
              <a:t>Be able to answer: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What is the distributional hypothesis of meaning?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What is a word vector?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How to compute frequency-based word vectors?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How to compute cosine similarity?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Shortcomings of frequency-based word vectors?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How to frame word vectors as a learning task?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How is word2vec formulated?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1615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6772-464B-4057-AE6B-92720B2E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4B5BB8-0CDF-4F03-9E59-54372205F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14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67ADD-7DE9-4E0F-B2B7-D665963CE0A5}"/>
              </a:ext>
            </a:extLst>
          </p:cNvPr>
          <p:cNvSpPr txBox="1"/>
          <p:nvPr/>
        </p:nvSpPr>
        <p:spPr>
          <a:xfrm>
            <a:off x="679485" y="743175"/>
            <a:ext cx="105400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Idea: </a:t>
            </a:r>
            <a:r>
              <a:rPr lang="en-US" sz="2800" dirty="0">
                <a:latin typeface="Avenir Next LT Pro" panose="020B0504020202020204" pitchFamily="34" charset="0"/>
              </a:rPr>
              <a:t>Learn a continuous vector for each word that captures things like similarity between words.</a:t>
            </a:r>
            <a:endParaRPr lang="en-US" sz="2800" b="1" dirty="0"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035F9-E3BC-4F06-A2A7-8310C52BDCBF}"/>
              </a:ext>
            </a:extLst>
          </p:cNvPr>
          <p:cNvSpPr txBox="1"/>
          <p:nvPr/>
        </p:nvSpPr>
        <p:spPr>
          <a:xfrm>
            <a:off x="679485" y="2474893"/>
            <a:ext cx="105400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How to do this computationally?</a:t>
            </a:r>
          </a:p>
          <a:p>
            <a:pPr marL="0" lvl="1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	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Next LT Pro" panose="020B0504020202020204" pitchFamily="34" charset="0"/>
              </a:rPr>
              <a:t>How can we derive similarity or meaning without a dictionary or other manual annotation?  </a:t>
            </a:r>
          </a:p>
          <a:p>
            <a:pPr lvl="1">
              <a:lnSpc>
                <a:spcPct val="100000"/>
              </a:lnSpc>
            </a:pPr>
            <a:endParaRPr lang="en-US" sz="2800" dirty="0">
              <a:latin typeface="Avenir Next LT Pro" panose="020B05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	</a:t>
            </a:r>
            <a:r>
              <a:rPr lang="en-US" sz="2800" dirty="0">
                <a:latin typeface="Avenir Next LT Pro" panose="020B0504020202020204" pitchFamily="34" charset="0"/>
              </a:rPr>
              <a:t>- Recall WordNet’s limitations.</a:t>
            </a:r>
          </a:p>
        </p:txBody>
      </p:sp>
    </p:spTree>
    <p:extLst>
      <p:ext uri="{BB962C8B-B14F-4D97-AF65-F5344CB8AC3E}">
        <p14:creationId xmlns:p14="http://schemas.microsoft.com/office/powerpoint/2010/main" val="298512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7466-9757-4C84-B349-4CBFD8EB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Distributional Hypothesis of Meaning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DD9329-62F5-4055-AEA9-421122E05F9A}"/>
              </a:ext>
            </a:extLst>
          </p:cNvPr>
          <p:cNvGrpSpPr/>
          <p:nvPr/>
        </p:nvGrpSpPr>
        <p:grpSpPr>
          <a:xfrm>
            <a:off x="712124" y="1204861"/>
            <a:ext cx="2687150" cy="4228372"/>
            <a:chOff x="712124" y="1204861"/>
            <a:chExt cx="2687150" cy="422837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5504046-BD15-4FB2-8A43-3E5C05B14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124" y="1204861"/>
              <a:ext cx="2375104" cy="3670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Why Ludwig Wittgenstein Matters">
              <a:extLst>
                <a:ext uri="{FF2B5EF4-FFF2-40B4-BE49-F238E27FC236}">
                  <a16:creationId xmlns:a16="http://schemas.microsoft.com/office/drawing/2014/main" id="{BB710FD6-7059-4EF7-A9F0-E812C9B6AD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3" r="27210"/>
            <a:stretch/>
          </p:blipFill>
          <p:spPr bwMode="auto">
            <a:xfrm>
              <a:off x="1683545" y="3271058"/>
              <a:ext cx="1715729" cy="2162175"/>
            </a:xfrm>
            <a:prstGeom prst="roundRect">
              <a:avLst>
                <a:gd name="adj" fmla="val 5524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D00D2E8-3363-421A-AD3F-C431E38C9A13}"/>
              </a:ext>
            </a:extLst>
          </p:cNvPr>
          <p:cNvSpPr txBox="1"/>
          <p:nvPr/>
        </p:nvSpPr>
        <p:spPr>
          <a:xfrm>
            <a:off x="3988052" y="2272850"/>
            <a:ext cx="7491824" cy="231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rgbClr val="202122"/>
                </a:solidFill>
                <a:effectLst/>
                <a:latin typeface="Book Antiqua" panose="02040602050305030304" pitchFamily="18" charset="0"/>
              </a:rPr>
              <a:t>"For a large class of cases—though not for all—</a:t>
            </a:r>
            <a:br>
              <a:rPr lang="en-US" sz="2000" dirty="0">
                <a:solidFill>
                  <a:srgbClr val="202122"/>
                </a:solidFill>
                <a:effectLst/>
                <a:latin typeface="Book Antiqua" panose="02040602050305030304" pitchFamily="18" charset="0"/>
              </a:rPr>
            </a:br>
            <a:r>
              <a:rPr lang="en-US" sz="2000" dirty="0">
                <a:solidFill>
                  <a:srgbClr val="202122"/>
                </a:solidFill>
                <a:effectLst/>
                <a:latin typeface="Book Antiqua" panose="02040602050305030304" pitchFamily="18" charset="0"/>
              </a:rPr>
              <a:t>in which we employ the word "meaning" it can be defined thus: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rgbClr val="202122"/>
                </a:solidFill>
                <a:effectLst/>
                <a:latin typeface="Book Antiqua" panose="02040602050305030304" pitchFamily="18" charset="0"/>
              </a:rPr>
              <a:t> the meaning of a word is its use in the language.“</a:t>
            </a:r>
          </a:p>
          <a:p>
            <a:pPr algn="ctr">
              <a:lnSpc>
                <a:spcPct val="200000"/>
              </a:lnSpc>
            </a:pPr>
            <a:r>
              <a:rPr lang="en-US" sz="1400" i="1" dirty="0">
                <a:solidFill>
                  <a:srgbClr val="202122"/>
                </a:solidFill>
                <a:latin typeface="Book Antiqua" panose="02040602050305030304" pitchFamily="18" charset="0"/>
              </a:rPr>
              <a:t>- Ludwig </a:t>
            </a:r>
            <a:r>
              <a:rPr lang="en-US" sz="1400" i="1" dirty="0" err="1">
                <a:solidFill>
                  <a:srgbClr val="202122"/>
                </a:solidFill>
                <a:latin typeface="Book Antiqua" panose="02040602050305030304" pitchFamily="18" charset="0"/>
              </a:rPr>
              <a:t>Wittgenstien</a:t>
            </a:r>
            <a:r>
              <a:rPr lang="en-US" sz="1400" i="1" dirty="0">
                <a:solidFill>
                  <a:srgbClr val="202122"/>
                </a:solidFill>
                <a:latin typeface="Book Antiqua" panose="02040602050305030304" pitchFamily="18" charset="0"/>
              </a:rPr>
              <a:t> in </a:t>
            </a:r>
            <a:r>
              <a:rPr lang="en-US" sz="1400" i="1" dirty="0" err="1">
                <a:solidFill>
                  <a:srgbClr val="202122"/>
                </a:solidFill>
                <a:latin typeface="Book Antiqua" panose="02040602050305030304" pitchFamily="18" charset="0"/>
              </a:rPr>
              <a:t>Philosophische</a:t>
            </a:r>
            <a:r>
              <a:rPr lang="en-US" sz="1400" i="1" dirty="0">
                <a:solidFill>
                  <a:srgbClr val="202122"/>
                </a:solidFill>
                <a:latin typeface="Book Antiqua" panose="02040602050305030304" pitchFamily="18" charset="0"/>
              </a:rPr>
              <a:t> </a:t>
            </a:r>
            <a:r>
              <a:rPr lang="en-US" sz="1400" i="1" dirty="0" err="1">
                <a:solidFill>
                  <a:srgbClr val="202122"/>
                </a:solidFill>
                <a:latin typeface="Book Antiqua" panose="02040602050305030304" pitchFamily="18" charset="0"/>
              </a:rPr>
              <a:t>Untersuchungen</a:t>
            </a:r>
            <a:r>
              <a:rPr lang="en-US" sz="1400" i="1" dirty="0">
                <a:solidFill>
                  <a:srgbClr val="202122"/>
                </a:solidFill>
                <a:latin typeface="Book Antiqua" panose="02040602050305030304" pitchFamily="18" charset="0"/>
              </a:rPr>
              <a:t> s43 -- 1953</a:t>
            </a:r>
            <a:endParaRPr lang="en-US" i="1" dirty="0">
              <a:latin typeface="Book Antiqua" panose="0204060205030503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1DAA61-5E57-48E8-A1DF-D3870A038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4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9EE97A9-10DD-45E2-BE61-62D745B16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4" y="1253685"/>
            <a:ext cx="2278737" cy="362179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397466-9757-4C84-B349-4CBFD8EB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Distributional Hypothesis of Meaning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0D2E8-3363-421A-AD3F-C431E38C9A13}"/>
              </a:ext>
            </a:extLst>
          </p:cNvPr>
          <p:cNvSpPr txBox="1"/>
          <p:nvPr/>
        </p:nvSpPr>
        <p:spPr>
          <a:xfrm>
            <a:off x="3988052" y="2272850"/>
            <a:ext cx="7491824" cy="108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rgbClr val="202122"/>
                </a:solidFill>
                <a:effectLst/>
                <a:latin typeface="Book Antiqua" panose="02040602050305030304" pitchFamily="18" charset="0"/>
              </a:rPr>
              <a:t>"You shall know a word by the company it keeps!” </a:t>
            </a:r>
          </a:p>
          <a:p>
            <a:pPr algn="ctr">
              <a:lnSpc>
                <a:spcPct val="200000"/>
              </a:lnSpc>
            </a:pPr>
            <a:r>
              <a:rPr lang="en-US" sz="1400" i="1" dirty="0">
                <a:solidFill>
                  <a:srgbClr val="202122"/>
                </a:solidFill>
                <a:latin typeface="Book Antiqua" panose="02040602050305030304" pitchFamily="18" charset="0"/>
              </a:rPr>
              <a:t>- John Firth in A Synopsis of Linguistic Theory p11 -- 1957</a:t>
            </a:r>
            <a:endParaRPr lang="en-US" i="1" dirty="0">
              <a:latin typeface="Book Antiqua" panose="02040602050305030304" pitchFamily="18" charset="0"/>
            </a:endParaRPr>
          </a:p>
        </p:txBody>
      </p:sp>
      <p:pic>
        <p:nvPicPr>
          <p:cNvPr id="3074" name="Picture 2" descr="John Rupert Firth - Wikipedia">
            <a:extLst>
              <a:ext uri="{FF2B5EF4-FFF2-40B4-BE49-F238E27FC236}">
                <a16:creationId xmlns:a16="http://schemas.microsoft.com/office/drawing/2014/main" id="{20E1EB02-0AEE-49D0-B0EA-60A197D7B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23" y="3303021"/>
            <a:ext cx="1558419" cy="2226313"/>
          </a:xfrm>
          <a:prstGeom prst="roundRect">
            <a:avLst>
              <a:gd name="adj" fmla="val 552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41081-B767-43C6-92CD-79C81991A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9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9EE97A9-10DD-45E2-BE61-62D745B16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4" y="1253685"/>
            <a:ext cx="2278737" cy="362179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397466-9757-4C84-B349-4CBFD8EB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Distributional Hypothesis of Meaning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0D2E8-3363-421A-AD3F-C431E38C9A13}"/>
              </a:ext>
            </a:extLst>
          </p:cNvPr>
          <p:cNvSpPr txBox="1"/>
          <p:nvPr/>
        </p:nvSpPr>
        <p:spPr>
          <a:xfrm>
            <a:off x="3988052" y="837341"/>
            <a:ext cx="7491824" cy="477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rgbClr val="FF0000"/>
                </a:solidFill>
                <a:effectLst/>
                <a:latin typeface="Book Antiqua" panose="02040602050305030304" pitchFamily="18" charset="0"/>
              </a:rPr>
              <a:t>"It follows that a text in such established usage may contain sentences such as ‘Don't be such an ass!’, </a:t>
            </a:r>
            <a:r>
              <a:rPr lang="en-US" sz="2000" dirty="0">
                <a:solidFill>
                  <a:srgbClr val="FF0000"/>
                </a:solidFill>
                <a:latin typeface="Book Antiqua" panose="02040602050305030304" pitchFamily="18" charset="0"/>
              </a:rPr>
              <a:t>‘</a:t>
            </a:r>
            <a:r>
              <a:rPr lang="en-US" sz="2000" dirty="0">
                <a:solidFill>
                  <a:srgbClr val="FF0000"/>
                </a:solidFill>
                <a:effectLst/>
                <a:latin typeface="Book Antiqua" panose="02040602050305030304" pitchFamily="18" charset="0"/>
              </a:rPr>
              <a:t>You silly ass!’, </a:t>
            </a:r>
            <a:r>
              <a:rPr lang="en-US" sz="2000" dirty="0">
                <a:solidFill>
                  <a:srgbClr val="FF0000"/>
                </a:solidFill>
                <a:latin typeface="Book Antiqua" panose="02040602050305030304" pitchFamily="18" charset="0"/>
              </a:rPr>
              <a:t>‘</a:t>
            </a:r>
            <a:r>
              <a:rPr lang="en-US" sz="2000" dirty="0">
                <a:solidFill>
                  <a:srgbClr val="FF0000"/>
                </a:solidFill>
                <a:effectLst/>
                <a:latin typeface="Book Antiqua" panose="02040602050305030304" pitchFamily="18" charset="0"/>
              </a:rPr>
              <a:t>What an ass he is!’. In these examples, the word ass is in familiar and habitual company, commonly collocated with "You silly ---", "He is a silly ---", "don’t be such an ---". </a:t>
            </a:r>
            <a:r>
              <a:rPr lang="en-US" sz="2000" dirty="0">
                <a:solidFill>
                  <a:srgbClr val="202122"/>
                </a:solidFill>
                <a:effectLst/>
                <a:latin typeface="Book Antiqua" panose="02040602050305030304" pitchFamily="18" charset="0"/>
              </a:rPr>
              <a:t>You shall know a word by the company it keeps! </a:t>
            </a:r>
            <a:r>
              <a:rPr lang="en-US" sz="2000" dirty="0">
                <a:solidFill>
                  <a:srgbClr val="FF0000"/>
                </a:solidFill>
                <a:effectLst/>
                <a:latin typeface="Book Antiqua" panose="02040602050305030304" pitchFamily="18" charset="0"/>
              </a:rPr>
              <a:t>One of the meanings of ass is its habitual collocation with such other words as those above quoted.</a:t>
            </a:r>
            <a:r>
              <a:rPr lang="en-US" sz="2000" dirty="0">
                <a:solidFill>
                  <a:srgbClr val="202122"/>
                </a:solidFill>
                <a:effectLst/>
                <a:latin typeface="Book Antiqua" panose="02040602050305030304" pitchFamily="18" charset="0"/>
              </a:rPr>
              <a:t> ” </a:t>
            </a:r>
          </a:p>
          <a:p>
            <a:pPr algn="ctr">
              <a:lnSpc>
                <a:spcPct val="200000"/>
              </a:lnSpc>
            </a:pPr>
            <a:r>
              <a:rPr lang="en-US" sz="1400" i="1" dirty="0">
                <a:solidFill>
                  <a:srgbClr val="202122"/>
                </a:solidFill>
                <a:latin typeface="Book Antiqua" panose="02040602050305030304" pitchFamily="18" charset="0"/>
              </a:rPr>
              <a:t>- John Firth in A Synopsis of Linguistic Theory p11 -- 1957</a:t>
            </a:r>
            <a:endParaRPr lang="en-US" i="1" dirty="0">
              <a:latin typeface="Book Antiqua" panose="02040602050305030304" pitchFamily="18" charset="0"/>
            </a:endParaRPr>
          </a:p>
        </p:txBody>
      </p:sp>
      <p:pic>
        <p:nvPicPr>
          <p:cNvPr id="3074" name="Picture 2" descr="John Rupert Firth - Wikipedia">
            <a:extLst>
              <a:ext uri="{FF2B5EF4-FFF2-40B4-BE49-F238E27FC236}">
                <a16:creationId xmlns:a16="http://schemas.microsoft.com/office/drawing/2014/main" id="{20E1EB02-0AEE-49D0-B0EA-60A197D7B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23" y="3303021"/>
            <a:ext cx="1558419" cy="2226313"/>
          </a:xfrm>
          <a:prstGeom prst="roundRect">
            <a:avLst>
              <a:gd name="adj" fmla="val 552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F3391-E9BC-49ED-907D-71E6C4891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Biggie's Iconic Crown to be Auctioned at Sotheby's for $300,000 | Observer">
            <a:extLst>
              <a:ext uri="{FF2B5EF4-FFF2-40B4-BE49-F238E27FC236}">
                <a16:creationId xmlns:a16="http://schemas.microsoft.com/office/drawing/2014/main" id="{6A9946A8-B742-4F21-8D09-7A101CD0E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1" t="19866" r="21330" b="17177"/>
          <a:stretch/>
        </p:blipFill>
        <p:spPr bwMode="auto">
          <a:xfrm rot="21291873">
            <a:off x="2078317" y="3173800"/>
            <a:ext cx="910635" cy="643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F80E05-69E3-4BE6-BBB1-355ED7E2DBD7}"/>
              </a:ext>
            </a:extLst>
          </p:cNvPr>
          <p:cNvSpPr txBox="1"/>
          <p:nvPr/>
        </p:nvSpPr>
        <p:spPr>
          <a:xfrm>
            <a:off x="771265" y="5842898"/>
            <a:ext cx="10649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Avenir Next LT Pro" panose="020B0504020202020204" pitchFamily="34" charset="0"/>
              </a:rPr>
              <a:t>One of the most successful ideas in modern statistical NLP</a:t>
            </a:r>
          </a:p>
        </p:txBody>
      </p:sp>
    </p:spTree>
    <p:extLst>
      <p:ext uri="{BB962C8B-B14F-4D97-AF65-F5344CB8AC3E}">
        <p14:creationId xmlns:p14="http://schemas.microsoft.com/office/powerpoint/2010/main" val="60319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B5B69C-56E6-41E7-905F-0A0F60C981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15267-500D-4667-A33D-49C41E6A20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you’ve seen the following sentences:</a:t>
            </a:r>
          </a:p>
          <a:p>
            <a:pPr marL="0" indent="0">
              <a:buNone/>
            </a:pPr>
            <a:endParaRPr lang="en-US" dirty="0"/>
          </a:p>
          <a:p>
            <a:pPr marL="285750" indent="-161925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Ong choy is delicious </a:t>
            </a:r>
            <a:r>
              <a:rPr lang="en-US" sz="2400" b="1" dirty="0"/>
              <a:t>sautéed</a:t>
            </a:r>
            <a:r>
              <a:rPr lang="en-US" sz="2400" dirty="0"/>
              <a:t> </a:t>
            </a:r>
            <a:r>
              <a:rPr lang="en-US" sz="2400" b="1" dirty="0"/>
              <a:t>with</a:t>
            </a:r>
            <a:r>
              <a:rPr lang="en-US" sz="2400" dirty="0"/>
              <a:t> </a:t>
            </a:r>
            <a:r>
              <a:rPr lang="en-US" sz="2400" b="1" dirty="0"/>
              <a:t>garlic</a:t>
            </a:r>
            <a:r>
              <a:rPr lang="en-US" sz="2400" dirty="0"/>
              <a:t>. </a:t>
            </a:r>
          </a:p>
          <a:p>
            <a:pPr marL="285750" indent="-161925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Ong choy is superb </a:t>
            </a:r>
            <a:r>
              <a:rPr lang="en-US" sz="2400" b="1" dirty="0"/>
              <a:t>over rice</a:t>
            </a:r>
          </a:p>
          <a:p>
            <a:pPr marL="285750" indent="-161925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Ong choy </a:t>
            </a:r>
            <a:r>
              <a:rPr lang="en-US" sz="2400" b="1" dirty="0"/>
              <a:t>leaves</a:t>
            </a:r>
            <a:r>
              <a:rPr lang="en-US" sz="2400" dirty="0"/>
              <a:t> with salty sauces</a:t>
            </a:r>
            <a:br>
              <a:rPr lang="en-US" sz="2400" dirty="0"/>
            </a:br>
            <a:endParaRPr lang="en-US" sz="2400" dirty="0"/>
          </a:p>
          <a:p>
            <a:pPr marL="347663" indent="-223838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…spinach </a:t>
            </a:r>
            <a:r>
              <a:rPr lang="en-US" sz="2400" b="1" dirty="0"/>
              <a:t>sautéed</a:t>
            </a:r>
            <a:r>
              <a:rPr lang="en-US" sz="2400" dirty="0"/>
              <a:t> </a:t>
            </a:r>
            <a:r>
              <a:rPr lang="en-US" sz="2400" b="1" dirty="0"/>
              <a:t>with</a:t>
            </a:r>
            <a:r>
              <a:rPr lang="en-US" sz="2400" dirty="0"/>
              <a:t> </a:t>
            </a:r>
            <a:r>
              <a:rPr lang="en-US" sz="2400" b="1" dirty="0"/>
              <a:t>garlic</a:t>
            </a:r>
            <a:r>
              <a:rPr lang="en-US" sz="2400" dirty="0"/>
              <a:t> </a:t>
            </a:r>
            <a:r>
              <a:rPr lang="en-US" sz="2400" b="1" dirty="0"/>
              <a:t>over rice</a:t>
            </a:r>
          </a:p>
          <a:p>
            <a:pPr marL="347663" indent="-223838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Chard stems and </a:t>
            </a:r>
            <a:r>
              <a:rPr lang="en-US" sz="2400" b="1" dirty="0"/>
              <a:t>leaves</a:t>
            </a:r>
            <a:r>
              <a:rPr lang="en-US" sz="2400" dirty="0"/>
              <a:t> are </a:t>
            </a:r>
            <a:r>
              <a:rPr lang="en-US" sz="2400" b="1" dirty="0"/>
              <a:t>delicious</a:t>
            </a:r>
          </a:p>
          <a:p>
            <a:pPr marL="347663" indent="-223838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Collard greens and other </a:t>
            </a:r>
            <a:r>
              <a:rPr lang="en-US" sz="2400" b="1" dirty="0"/>
              <a:t>salty</a:t>
            </a:r>
            <a:r>
              <a:rPr lang="en-US" sz="2400" dirty="0"/>
              <a:t> leafy greens</a:t>
            </a:r>
          </a:p>
          <a:p>
            <a:pPr marL="347663" indent="-223838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What might you conclude about the entity “Ong choy”?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717CA-5EF3-4434-9E6C-B6AAC5D40FEE}"/>
              </a:ext>
            </a:extLst>
          </p:cNvPr>
          <p:cNvSpPr txBox="1"/>
          <p:nvPr/>
        </p:nvSpPr>
        <p:spPr>
          <a:xfrm>
            <a:off x="1116263" y="6587198"/>
            <a:ext cx="9959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Avenir Next LT Pro" panose="020B0504020202020204" pitchFamily="34" charset="0"/>
              </a:rPr>
              <a:t>Example credit</a:t>
            </a:r>
            <a:r>
              <a:rPr lang="en-US" sz="1100" dirty="0">
                <a:latin typeface="Avenir Next LT Pro" panose="020B0504020202020204" pitchFamily="34" charset="0"/>
              </a:rPr>
              <a:t>: Dan </a:t>
            </a:r>
            <a:r>
              <a:rPr lang="en-US" sz="1100" dirty="0" err="1">
                <a:latin typeface="Avenir Next LT Pro" panose="020B0504020202020204" pitchFamily="34" charset="0"/>
              </a:rPr>
              <a:t>Jurafsky</a:t>
            </a:r>
            <a:r>
              <a:rPr lang="en-US" sz="1100" dirty="0">
                <a:latin typeface="Avenir Next LT Pro" panose="020B0504020202020204" pitchFamily="34" charset="0"/>
              </a:rPr>
              <a:t> and James Martin</a:t>
            </a:r>
          </a:p>
        </p:txBody>
      </p:sp>
    </p:spTree>
    <p:extLst>
      <p:ext uri="{BB962C8B-B14F-4D97-AF65-F5344CB8AC3E}">
        <p14:creationId xmlns:p14="http://schemas.microsoft.com/office/powerpoint/2010/main" val="375223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B5B69C-56E6-41E7-905F-0A0F60C981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717CA-5EF3-4434-9E6C-B6AAC5D40FEE}"/>
              </a:ext>
            </a:extLst>
          </p:cNvPr>
          <p:cNvSpPr txBox="1"/>
          <p:nvPr/>
        </p:nvSpPr>
        <p:spPr>
          <a:xfrm>
            <a:off x="1116263" y="6587198"/>
            <a:ext cx="9959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Avenir Next LT Pro" panose="020B0504020202020204" pitchFamily="34" charset="0"/>
              </a:rPr>
              <a:t>Example credit</a:t>
            </a:r>
            <a:r>
              <a:rPr lang="en-US" sz="1100" dirty="0">
                <a:latin typeface="Avenir Next LT Pro" panose="020B0504020202020204" pitchFamily="34" charset="0"/>
              </a:rPr>
              <a:t>: Dan </a:t>
            </a:r>
            <a:r>
              <a:rPr lang="en-US" sz="1100" dirty="0" err="1">
                <a:latin typeface="Avenir Next LT Pro" panose="020B0504020202020204" pitchFamily="34" charset="0"/>
              </a:rPr>
              <a:t>Jurafsky</a:t>
            </a:r>
            <a:r>
              <a:rPr lang="en-US" sz="1100" dirty="0">
                <a:latin typeface="Avenir Next LT Pro" panose="020B0504020202020204" pitchFamily="34" charset="0"/>
              </a:rPr>
              <a:t> and James Martin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47BC9D-C67D-D74D-AC6B-B7F1F9CA05F0}"/>
              </a:ext>
            </a:extLst>
          </p:cNvPr>
          <p:cNvSpPr>
            <a:spLocks noGrp="1"/>
          </p:cNvSpPr>
          <p:nvPr/>
        </p:nvSpPr>
        <p:spPr>
          <a:xfrm>
            <a:off x="457200" y="228770"/>
            <a:ext cx="112776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Avenir Next LT Pro" panose="020B0504020202020204" pitchFamily="34" charset="0"/>
              </a:rPr>
              <a:t>Ong choy: </a:t>
            </a:r>
            <a:r>
              <a:rPr lang="en-US" sz="4000" i="1" dirty="0">
                <a:latin typeface="Avenir Next LT Pro Light" panose="020B0304020202020204" pitchFamily="34" charset="0"/>
              </a:rPr>
              <a:t>Ipomoea aquatica "Water Spinach"</a:t>
            </a:r>
            <a:endParaRPr lang="en-US" sz="4000" dirty="0">
              <a:latin typeface="Avenir Next LT Pro Light" panose="020B0304020202020204" pitchFamily="34" charset="0"/>
            </a:endParaRPr>
          </a:p>
        </p:txBody>
      </p:sp>
      <p:pic>
        <p:nvPicPr>
          <p:cNvPr id="7170" name="Picture 2" descr="Ong Choy">
            <a:extLst>
              <a:ext uri="{FF2B5EF4-FFF2-40B4-BE49-F238E27FC236}">
                <a16:creationId xmlns:a16="http://schemas.microsoft.com/office/drawing/2014/main" id="{BE50BD19-FFB5-46BF-B4BF-F35B6E88E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3146139" y="1305647"/>
            <a:ext cx="6771694" cy="677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039F05-D38E-4CDF-B2AF-0E1A4B84B4BA}"/>
              </a:ext>
            </a:extLst>
          </p:cNvPr>
          <p:cNvSpPr txBox="1"/>
          <p:nvPr/>
        </p:nvSpPr>
        <p:spPr>
          <a:xfrm>
            <a:off x="1462088" y="1591330"/>
            <a:ext cx="1252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solidFill>
                  <a:srgbClr val="222222"/>
                </a:solidFill>
                <a:effectLst/>
                <a:latin typeface="Avenir Next LT Pro" panose="020B0504020202020204" pitchFamily="34" charset="0"/>
              </a:rPr>
              <a:t>Cantonese</a:t>
            </a:r>
            <a:endParaRPr lang="en-US" sz="1400" dirty="0">
              <a:latin typeface="Avenir Next LT Pro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D4DE4-D685-4ED8-A960-5D72C799079A}"/>
              </a:ext>
            </a:extLst>
          </p:cNvPr>
          <p:cNvSpPr txBox="1"/>
          <p:nvPr/>
        </p:nvSpPr>
        <p:spPr>
          <a:xfrm>
            <a:off x="8870706" y="1591329"/>
            <a:ext cx="1252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>
                <a:solidFill>
                  <a:srgbClr val="222222"/>
                </a:solidFill>
                <a:effectLst/>
                <a:latin typeface="Avenir Next LT Pro" panose="020B0504020202020204" pitchFamily="34" charset="0"/>
              </a:rPr>
              <a:t>English</a:t>
            </a:r>
            <a:endParaRPr lang="en-US" sz="1400" dirty="0">
              <a:latin typeface="Avenir Next LT Pro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DFB08F-77DD-4977-8EA3-44524ADF88A5}"/>
              </a:ext>
            </a:extLst>
          </p:cNvPr>
          <p:cNvSpPr txBox="1"/>
          <p:nvPr/>
        </p:nvSpPr>
        <p:spPr>
          <a:xfrm>
            <a:off x="1462087" y="1841957"/>
            <a:ext cx="1252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0" i="0" dirty="0">
                <a:solidFill>
                  <a:srgbClr val="4D5156"/>
                </a:solidFill>
                <a:effectLst/>
                <a:latin typeface="Roboto"/>
              </a:rPr>
              <a:t>通菜</a:t>
            </a:r>
            <a:endParaRPr lang="en-US" sz="14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51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F7F8-9636-47A0-B009-9DFEE553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53137" cy="358604"/>
          </a:xfrm>
        </p:spPr>
        <p:txBody>
          <a:bodyPr/>
          <a:lstStyle/>
          <a:p>
            <a:r>
              <a:rPr lang="en-US" dirty="0"/>
              <a:t>NLP’s </a:t>
            </a:r>
            <a:r>
              <a:rPr lang="en-US" dirty="0" err="1"/>
              <a:t>AlexNet</a:t>
            </a:r>
            <a:r>
              <a:rPr lang="en-US" dirty="0"/>
              <a:t> Analog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F0687-B521-4DE4-B0D2-653A6C594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48949-8D23-4C72-8F86-DD3B68E2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790575"/>
            <a:ext cx="64198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3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5B8-993C-4844-A594-65E5ACA6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the Distributional Hypothesis to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967E5-7163-44AD-83B8-7E20F28B9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F99FC7-684E-488D-8D31-089202BFBBC3}"/>
              </a:ext>
            </a:extLst>
          </p:cNvPr>
          <p:cNvSpPr/>
          <p:nvPr/>
        </p:nvSpPr>
        <p:spPr>
          <a:xfrm>
            <a:off x="279217" y="949402"/>
            <a:ext cx="727051" cy="206383"/>
          </a:xfrm>
          <a:prstGeom prst="roundRect">
            <a:avLst>
              <a:gd name="adj" fmla="val 50000"/>
            </a:avLst>
          </a:prstGeom>
          <a:solidFill>
            <a:srgbClr val="D73F0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27432" rtlCol="0" anchor="ctr" anchorCtr="1">
            <a:noAutofit/>
          </a:bodyPr>
          <a:lstStyle/>
          <a:p>
            <a:pPr algn="ctr"/>
            <a:r>
              <a:rPr lang="en-US" b="1" cap="small" spc="-150" dirty="0">
                <a:solidFill>
                  <a:schemeClr val="bg1"/>
                </a:solidFill>
                <a:latin typeface="Avenir Next LT Pro" panose="020B0504020202020204" pitchFamily="34" charset="0"/>
              </a:rPr>
              <a:t>vocab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5822A-391B-45D6-BF70-7BCBE01E04A5}"/>
              </a:ext>
            </a:extLst>
          </p:cNvPr>
          <p:cNvSpPr txBox="1"/>
          <p:nvPr/>
        </p:nvSpPr>
        <p:spPr>
          <a:xfrm>
            <a:off x="735273" y="790983"/>
            <a:ext cx="80467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The Distributional Hypothesis of Meaning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B098C-28F0-496E-85E7-3DC1F0525658}"/>
              </a:ext>
            </a:extLst>
          </p:cNvPr>
          <p:cNvSpPr txBox="1"/>
          <p:nvPr/>
        </p:nvSpPr>
        <p:spPr>
          <a:xfrm>
            <a:off x="1203360" y="1381350"/>
            <a:ext cx="90264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800" dirty="0">
                <a:latin typeface="Avenir Next LT Pro" panose="020B0504020202020204" pitchFamily="34" charset="0"/>
              </a:rPr>
              <a:t>Words that occur in the same contexts tend to have similar or related meanings.</a:t>
            </a:r>
            <a:endParaRPr lang="en-US" sz="2800" b="1" dirty="0">
              <a:latin typeface="Avenir Next LT Pro" panose="020B05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BDE5E-F2E1-42C5-BD76-37953F02CF72}"/>
              </a:ext>
            </a:extLst>
          </p:cNvPr>
          <p:cNvSpPr txBox="1"/>
          <p:nvPr/>
        </p:nvSpPr>
        <p:spPr>
          <a:xfrm>
            <a:off x="1006268" y="2855633"/>
            <a:ext cx="80467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What is a context?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79F378-D22D-486E-A328-D319CD57D6E2}"/>
              </a:ext>
            </a:extLst>
          </p:cNvPr>
          <p:cNvSpPr txBox="1"/>
          <p:nvPr/>
        </p:nvSpPr>
        <p:spPr>
          <a:xfrm>
            <a:off x="1582755" y="3429000"/>
            <a:ext cx="90264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800" dirty="0">
                <a:latin typeface="Avenir Next LT Pro" panose="020B0504020202020204" pitchFamily="34" charset="0"/>
              </a:rPr>
              <a:t>A document?    					Sure.</a:t>
            </a:r>
          </a:p>
          <a:p>
            <a:pPr marL="0" lvl="1">
              <a:lnSpc>
                <a:spcPct val="100000"/>
              </a:lnSpc>
            </a:pPr>
            <a:r>
              <a:rPr lang="en-US" sz="2800" dirty="0">
                <a:latin typeface="Avenir Next LT Pro" panose="020B0504020202020204" pitchFamily="34" charset="0"/>
              </a:rPr>
              <a:t>A paragraph?    					Yup.</a:t>
            </a:r>
          </a:p>
          <a:p>
            <a:pPr marL="0" lvl="1">
              <a:lnSpc>
                <a:spcPct val="100000"/>
              </a:lnSpc>
            </a:pPr>
            <a:r>
              <a:rPr lang="en-US" sz="2800" dirty="0">
                <a:latin typeface="Avenir Next LT Pro" panose="020B0504020202020204" pitchFamily="34" charset="0"/>
              </a:rPr>
              <a:t>A sentence?       					Sounds fine.</a:t>
            </a:r>
          </a:p>
          <a:p>
            <a:pPr marL="0" lvl="1">
              <a:lnSpc>
                <a:spcPct val="100000"/>
              </a:lnSpc>
            </a:pPr>
            <a:r>
              <a:rPr lang="en-US" sz="2800" dirty="0">
                <a:latin typeface="Avenir Next LT Pro" panose="020B0504020202020204" pitchFamily="34" charset="0"/>
              </a:rPr>
              <a:t>A fixed window around a word? 		Yeah, why not.</a:t>
            </a:r>
          </a:p>
          <a:p>
            <a:pPr marL="0" lvl="1">
              <a:lnSpc>
                <a:spcPct val="100000"/>
              </a:lnSpc>
            </a:pPr>
            <a:endParaRPr lang="en-US" sz="2800" dirty="0">
              <a:latin typeface="Avenir Next LT Pro" panose="020B0504020202020204" pitchFamily="34" charset="0"/>
            </a:endParaRPr>
          </a:p>
          <a:p>
            <a:pPr marL="0" lvl="1" algn="ctr">
              <a:lnSpc>
                <a:spcPct val="100000"/>
              </a:lnSpc>
            </a:pPr>
            <a:r>
              <a:rPr lang="en-US" sz="2800" dirty="0">
                <a:latin typeface="Avenir Next LT Pro" panose="020B0504020202020204" pitchFamily="34" charset="0"/>
              </a:rPr>
              <a:t>Depends on the scale you are trying to capture.</a:t>
            </a:r>
          </a:p>
        </p:txBody>
      </p:sp>
    </p:spTree>
    <p:extLst>
      <p:ext uri="{BB962C8B-B14F-4D97-AF65-F5344CB8AC3E}">
        <p14:creationId xmlns:p14="http://schemas.microsoft.com/office/powerpoint/2010/main" val="134800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5B8-993C-4844-A594-65E5ACA6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the Distributional Hypothesis to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967E5-7163-44AD-83B8-7E20F28B9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F99FC7-684E-488D-8D31-089202BFBBC3}"/>
              </a:ext>
            </a:extLst>
          </p:cNvPr>
          <p:cNvSpPr/>
          <p:nvPr/>
        </p:nvSpPr>
        <p:spPr>
          <a:xfrm>
            <a:off x="279217" y="949402"/>
            <a:ext cx="727051" cy="206383"/>
          </a:xfrm>
          <a:prstGeom prst="roundRect">
            <a:avLst>
              <a:gd name="adj" fmla="val 50000"/>
            </a:avLst>
          </a:prstGeom>
          <a:solidFill>
            <a:srgbClr val="D73F0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27432" rtlCol="0" anchor="ctr" anchorCtr="1">
            <a:noAutofit/>
          </a:bodyPr>
          <a:lstStyle/>
          <a:p>
            <a:pPr algn="ctr"/>
            <a:r>
              <a:rPr lang="en-US" b="1" cap="small" spc="-150" dirty="0">
                <a:solidFill>
                  <a:schemeClr val="bg1"/>
                </a:solidFill>
                <a:latin typeface="Avenir Next LT Pro" panose="020B0504020202020204" pitchFamily="34" charset="0"/>
              </a:rPr>
              <a:t>vocab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5822A-391B-45D6-BF70-7BCBE01E04A5}"/>
              </a:ext>
            </a:extLst>
          </p:cNvPr>
          <p:cNvSpPr txBox="1"/>
          <p:nvPr/>
        </p:nvSpPr>
        <p:spPr>
          <a:xfrm>
            <a:off x="1153179" y="790983"/>
            <a:ext cx="80467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k-Window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4B098C-28F0-496E-85E7-3DC1F0525658}"/>
                  </a:ext>
                </a:extLst>
              </p:cNvPr>
              <p:cNvSpPr txBox="1"/>
              <p:nvPr/>
            </p:nvSpPr>
            <p:spPr>
              <a:xfrm>
                <a:off x="1203359" y="1381350"/>
                <a:ext cx="935986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00000"/>
                  </a:lnSpc>
                </a:pPr>
                <a:r>
                  <a:rPr lang="en-US" sz="2800" dirty="0">
                    <a:latin typeface="Avenir Next LT Pro" panose="020B0504020202020204" pitchFamily="34" charset="0"/>
                  </a:rPr>
                  <a:t>Given a word at 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latin typeface="Avenir Next LT Pro" panose="020B0504020202020204" pitchFamily="34" charset="0"/>
                  </a:rPr>
                  <a:t> in some text, the k-window of that word is all other words in the range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Avenir Next LT Pro" panose="020B05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4B098C-28F0-496E-85E7-3DC1F0525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359" y="1381350"/>
                <a:ext cx="9359865" cy="954107"/>
              </a:xfrm>
              <a:prstGeom prst="rect">
                <a:avLst/>
              </a:prstGeom>
              <a:blipFill>
                <a:blip r:embed="rId2"/>
                <a:stretch>
                  <a:fillRect l="-1302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8A4DD76-D280-4823-A860-D6AC1AEDB1DD}"/>
              </a:ext>
            </a:extLst>
          </p:cNvPr>
          <p:cNvSpPr txBox="1"/>
          <p:nvPr/>
        </p:nvSpPr>
        <p:spPr>
          <a:xfrm>
            <a:off x="1701762" y="3417302"/>
            <a:ext cx="9359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800" dirty="0">
                <a:latin typeface="Avenir Next LT Pro" panose="020B0504020202020204" pitchFamily="34" charset="0"/>
              </a:rPr>
              <a:t>The roots of education are bitter but the fruit is sweet.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206647-A5E2-4DC1-A2DF-B285280A4317}"/>
              </a:ext>
            </a:extLst>
          </p:cNvPr>
          <p:cNvCxnSpPr>
            <a:cxnSpLocks/>
          </p:cNvCxnSpPr>
          <p:nvPr/>
        </p:nvCxnSpPr>
        <p:spPr>
          <a:xfrm>
            <a:off x="6775378" y="2960102"/>
            <a:ext cx="0" cy="457200"/>
          </a:xfrm>
          <a:prstGeom prst="straightConnector1">
            <a:avLst/>
          </a:prstGeom>
          <a:ln w="38100">
            <a:solidFill>
              <a:srgbClr val="D73F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5BFB35-180D-46D4-893B-A1DD9E973B90}"/>
                  </a:ext>
                </a:extLst>
              </p:cNvPr>
              <p:cNvSpPr txBox="1"/>
              <p:nvPr/>
            </p:nvSpPr>
            <p:spPr>
              <a:xfrm>
                <a:off x="3705947" y="2443673"/>
                <a:ext cx="61388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sz="2400" b="1" dirty="0">
                  <a:solidFill>
                    <a:srgbClr val="D73F09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5BFB35-180D-46D4-893B-A1DD9E97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947" y="2443673"/>
                <a:ext cx="61388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92C43C3C-75AA-4C47-8CA0-010B8C84EC27}"/>
              </a:ext>
            </a:extLst>
          </p:cNvPr>
          <p:cNvSpPr/>
          <p:nvPr/>
        </p:nvSpPr>
        <p:spPr>
          <a:xfrm>
            <a:off x="5737152" y="3452857"/>
            <a:ext cx="644541" cy="452110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7BB537-EFDE-41E4-A2FE-9DD7BE78FB83}"/>
              </a:ext>
            </a:extLst>
          </p:cNvPr>
          <p:cNvSpPr/>
          <p:nvPr/>
        </p:nvSpPr>
        <p:spPr>
          <a:xfrm>
            <a:off x="7318303" y="3452857"/>
            <a:ext cx="692166" cy="452110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331EF8-A856-474B-BE36-03F4B1A2D136}"/>
              </a:ext>
            </a:extLst>
          </p:cNvPr>
          <p:cNvSpPr txBox="1"/>
          <p:nvPr/>
        </p:nvSpPr>
        <p:spPr>
          <a:xfrm>
            <a:off x="1006268" y="3494246"/>
            <a:ext cx="645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venir Next LT Pro" panose="020B0504020202020204" pitchFamily="34" charset="0"/>
              </a:rPr>
              <a:t>k=1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1D232B-9B48-4A3F-9687-AA10DEC90F4C}"/>
              </a:ext>
            </a:extLst>
          </p:cNvPr>
          <p:cNvSpPr/>
          <p:nvPr/>
        </p:nvSpPr>
        <p:spPr>
          <a:xfrm>
            <a:off x="6381694" y="3452857"/>
            <a:ext cx="936604" cy="452110"/>
          </a:xfrm>
          <a:prstGeom prst="rect">
            <a:avLst/>
          </a:prstGeom>
          <a:noFill/>
          <a:ln w="38100">
            <a:solidFill>
              <a:srgbClr val="D73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FA3EA0-90AF-497B-B1AB-DE9DBEACF23B}"/>
              </a:ext>
            </a:extLst>
          </p:cNvPr>
          <p:cNvSpPr txBox="1"/>
          <p:nvPr/>
        </p:nvSpPr>
        <p:spPr>
          <a:xfrm>
            <a:off x="1701762" y="4136112"/>
            <a:ext cx="9359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800" dirty="0">
                <a:latin typeface="Avenir Next LT Pro" panose="020B0504020202020204" pitchFamily="34" charset="0"/>
              </a:rPr>
              <a:t>The roots of education are bitter but the fruit is sweet.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C4CE53-C01F-4748-BB6F-F33D3B33FC27}"/>
              </a:ext>
            </a:extLst>
          </p:cNvPr>
          <p:cNvSpPr/>
          <p:nvPr/>
        </p:nvSpPr>
        <p:spPr>
          <a:xfrm>
            <a:off x="4051228" y="4171667"/>
            <a:ext cx="2330465" cy="452110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4AAEC7-E4F4-4A9A-8BF8-4E7A95935FF7}"/>
              </a:ext>
            </a:extLst>
          </p:cNvPr>
          <p:cNvSpPr/>
          <p:nvPr/>
        </p:nvSpPr>
        <p:spPr>
          <a:xfrm>
            <a:off x="7318302" y="4171667"/>
            <a:ext cx="1247775" cy="452110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67544C-F77E-4A56-91CA-F61F56348306}"/>
              </a:ext>
            </a:extLst>
          </p:cNvPr>
          <p:cNvSpPr txBox="1"/>
          <p:nvPr/>
        </p:nvSpPr>
        <p:spPr>
          <a:xfrm>
            <a:off x="1006268" y="4213056"/>
            <a:ext cx="645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venir Next LT Pro" panose="020B0504020202020204" pitchFamily="34" charset="0"/>
              </a:rPr>
              <a:t>k=2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596640-47B5-4308-AE43-A3F44C26A864}"/>
              </a:ext>
            </a:extLst>
          </p:cNvPr>
          <p:cNvSpPr/>
          <p:nvPr/>
        </p:nvSpPr>
        <p:spPr>
          <a:xfrm>
            <a:off x="6381694" y="4171667"/>
            <a:ext cx="936604" cy="452110"/>
          </a:xfrm>
          <a:prstGeom prst="rect">
            <a:avLst/>
          </a:prstGeom>
          <a:noFill/>
          <a:ln w="38100">
            <a:solidFill>
              <a:srgbClr val="D73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E806C6-BC45-4CFE-8268-520D1A412A8C}"/>
              </a:ext>
            </a:extLst>
          </p:cNvPr>
          <p:cNvSpPr txBox="1"/>
          <p:nvPr/>
        </p:nvSpPr>
        <p:spPr>
          <a:xfrm>
            <a:off x="1701762" y="4953430"/>
            <a:ext cx="9359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800" dirty="0">
                <a:latin typeface="Avenir Next LT Pro" panose="020B0504020202020204" pitchFamily="34" charset="0"/>
              </a:rPr>
              <a:t>The roots of education are bitter but the fruit is sweet.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786718-908D-4848-8AA2-940E30A037E8}"/>
              </a:ext>
            </a:extLst>
          </p:cNvPr>
          <p:cNvSpPr/>
          <p:nvPr/>
        </p:nvSpPr>
        <p:spPr>
          <a:xfrm>
            <a:off x="2717728" y="4988985"/>
            <a:ext cx="3663966" cy="452110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E00B42-783C-49EC-A2DF-31005937988F}"/>
              </a:ext>
            </a:extLst>
          </p:cNvPr>
          <p:cNvSpPr/>
          <p:nvPr/>
        </p:nvSpPr>
        <p:spPr>
          <a:xfrm>
            <a:off x="7318302" y="4988985"/>
            <a:ext cx="3400425" cy="452110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EF7D2B-4D98-4AE4-ADD6-2C9945B3D7B6}"/>
              </a:ext>
            </a:extLst>
          </p:cNvPr>
          <p:cNvSpPr txBox="1"/>
          <p:nvPr/>
        </p:nvSpPr>
        <p:spPr>
          <a:xfrm>
            <a:off x="1006268" y="5030374"/>
            <a:ext cx="645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venir Next LT Pro" panose="020B0504020202020204" pitchFamily="34" charset="0"/>
              </a:rPr>
              <a:t>k=4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0F5777-1F2D-442B-8AD9-6F73750FAFE4}"/>
              </a:ext>
            </a:extLst>
          </p:cNvPr>
          <p:cNvSpPr/>
          <p:nvPr/>
        </p:nvSpPr>
        <p:spPr>
          <a:xfrm>
            <a:off x="6381694" y="4988985"/>
            <a:ext cx="936604" cy="452110"/>
          </a:xfrm>
          <a:prstGeom prst="rect">
            <a:avLst/>
          </a:prstGeom>
          <a:noFill/>
          <a:ln w="38100">
            <a:solidFill>
              <a:srgbClr val="D73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 animBg="1"/>
      <p:bldP spid="19" grpId="0" animBg="1"/>
      <p:bldP spid="21" grpId="0"/>
      <p:bldP spid="24" grpId="0" animBg="1"/>
      <p:bldP spid="30" grpId="0"/>
      <p:bldP spid="31" grpId="0" animBg="1"/>
      <p:bldP spid="32" grpId="0" animBg="1"/>
      <p:bldP spid="33" grpId="0"/>
      <p:bldP spid="34" grpId="0" animBg="1"/>
      <p:bldP spid="35" grpId="0"/>
      <p:bldP spid="36" grpId="0" animBg="1"/>
      <p:bldP spid="37" grpId="0" animBg="1"/>
      <p:bldP spid="38" grpId="0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5B8-993C-4844-A594-65E5ACA6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3-Window of “Vector” from an Article on Word 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967E5-7163-44AD-83B8-7E20F28B9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22</a:t>
            </a:fld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DDFF6B-C5DB-4B45-B6A1-CACAC61DED51}"/>
              </a:ext>
            </a:extLst>
          </p:cNvPr>
          <p:cNvSpPr txBox="1"/>
          <p:nvPr/>
        </p:nvSpPr>
        <p:spPr>
          <a:xfrm>
            <a:off x="1561504" y="1061876"/>
            <a:ext cx="9208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3A3A3A"/>
                </a:solidFill>
                <a:effectLst/>
                <a:latin typeface="Avenir Next LT Pro" panose="020B0504020202020204" pitchFamily="34" charset="0"/>
              </a:rPr>
              <a:t>embeddings” or “word </a:t>
            </a:r>
            <a:r>
              <a:rPr lang="en-US" sz="2400" b="1" i="0" dirty="0">
                <a:solidFill>
                  <a:srgbClr val="3A3A3A"/>
                </a:solidFill>
                <a:effectLst/>
                <a:latin typeface="Avenir Next LT Pro" panose="020B0504020202020204" pitchFamily="34" charset="0"/>
              </a:rPr>
              <a:t>vector</a:t>
            </a:r>
            <a:r>
              <a:rPr lang="en-US" sz="2400" b="0" i="0" dirty="0">
                <a:solidFill>
                  <a:srgbClr val="3A3A3A"/>
                </a:solidFill>
                <a:effectLst/>
                <a:latin typeface="Avenir Next LT Pro" panose="020B0504020202020204" pitchFamily="34" charset="0"/>
              </a:rPr>
              <a:t>s”. Word embeddings are</a:t>
            </a:r>
            <a:endParaRPr lang="en-US" sz="2400" dirty="0">
              <a:latin typeface="Avenir Next LT Pro" panose="020B05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8C6AD2-20EE-49E3-B70B-719EC527C04E}"/>
              </a:ext>
            </a:extLst>
          </p:cNvPr>
          <p:cNvSpPr txBox="1"/>
          <p:nvPr/>
        </p:nvSpPr>
        <p:spPr>
          <a:xfrm>
            <a:off x="1561504" y="5182059"/>
            <a:ext cx="9208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3A3A3A"/>
                </a:solidFill>
                <a:effectLst/>
                <a:latin typeface="Avenir Next LT Pro" panose="020B0504020202020204" pitchFamily="34" charset="0"/>
              </a:rPr>
              <a:t>embeddings are real-number </a:t>
            </a:r>
            <a:r>
              <a:rPr lang="en-US" sz="2400" b="1" i="0" dirty="0">
                <a:solidFill>
                  <a:srgbClr val="3A3A3A"/>
                </a:solidFill>
                <a:effectLst/>
                <a:latin typeface="Avenir Next LT Pro" panose="020B0504020202020204" pitchFamily="34" charset="0"/>
              </a:rPr>
              <a:t>vectors</a:t>
            </a:r>
            <a:r>
              <a:rPr lang="en-US" sz="2400" b="0" i="0" dirty="0">
                <a:solidFill>
                  <a:srgbClr val="3A3A3A"/>
                </a:solidFill>
                <a:effectLst/>
                <a:latin typeface="Avenir Next LT Pro" panose="020B0504020202020204" pitchFamily="34" charset="0"/>
              </a:rPr>
              <a:t> that represent words</a:t>
            </a:r>
            <a:endParaRPr lang="en-US" sz="2400" dirty="0">
              <a:latin typeface="Avenir Next LT Pro" panose="020B05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EFCB8B-9988-4581-B885-D928A2C4BA70}"/>
              </a:ext>
            </a:extLst>
          </p:cNvPr>
          <p:cNvSpPr txBox="1"/>
          <p:nvPr/>
        </p:nvSpPr>
        <p:spPr>
          <a:xfrm>
            <a:off x="1561504" y="1885913"/>
            <a:ext cx="9208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3A3A3A"/>
                </a:solidFill>
                <a:effectLst/>
                <a:latin typeface="Avenir Next LT Pro" panose="020B0504020202020204" pitchFamily="34" charset="0"/>
              </a:rPr>
              <a:t>a valid word </a:t>
            </a:r>
            <a:r>
              <a:rPr lang="en-US" sz="2400" b="1" i="0" dirty="0">
                <a:solidFill>
                  <a:srgbClr val="3A3A3A"/>
                </a:solidFill>
                <a:effectLst/>
                <a:latin typeface="Avenir Next LT Pro" panose="020B0504020202020204" pitchFamily="34" charset="0"/>
              </a:rPr>
              <a:t>vector</a:t>
            </a:r>
            <a:r>
              <a:rPr lang="en-US" sz="2400" b="0" i="0" dirty="0">
                <a:solidFill>
                  <a:srgbClr val="3A3A3A"/>
                </a:solidFill>
                <a:effectLst/>
                <a:latin typeface="Avenir Next LT Pro" panose="020B0504020202020204" pitchFamily="34" charset="0"/>
              </a:rPr>
              <a:t>, but to be</a:t>
            </a:r>
            <a:endParaRPr lang="en-US" sz="2400" dirty="0">
              <a:latin typeface="Avenir Next LT Pro" panose="020B05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51B01F-90A9-4E49-969A-AB187CDEBBFD}"/>
              </a:ext>
            </a:extLst>
          </p:cNvPr>
          <p:cNvSpPr txBox="1"/>
          <p:nvPr/>
        </p:nvSpPr>
        <p:spPr>
          <a:xfrm>
            <a:off x="1561504" y="2709950"/>
            <a:ext cx="9208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3A3A3A"/>
                </a:solidFill>
                <a:effectLst/>
                <a:latin typeface="Avenir Next LT Pro" panose="020B0504020202020204" pitchFamily="34" charset="0"/>
              </a:rPr>
              <a:t> are N-dimensional </a:t>
            </a:r>
            <a:r>
              <a:rPr lang="en-US" sz="2400" b="1" i="0" dirty="0">
                <a:solidFill>
                  <a:srgbClr val="3A3A3A"/>
                </a:solidFill>
                <a:effectLst/>
                <a:latin typeface="Avenir Next LT Pro" panose="020B0504020202020204" pitchFamily="34" charset="0"/>
              </a:rPr>
              <a:t>vectors</a:t>
            </a:r>
            <a:r>
              <a:rPr lang="en-US" sz="2400" b="0" i="0" dirty="0">
                <a:solidFill>
                  <a:srgbClr val="3A3A3A"/>
                </a:solidFill>
                <a:effectLst/>
                <a:latin typeface="Avenir Next LT Pro" panose="020B0504020202020204" pitchFamily="34" charset="0"/>
              </a:rPr>
              <a:t> that try to</a:t>
            </a:r>
            <a:endParaRPr lang="en-US" sz="2400" dirty="0">
              <a:latin typeface="Avenir Next LT Pro" panose="020B05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799AFB-9610-473D-8309-0B05930D0ACB}"/>
              </a:ext>
            </a:extLst>
          </p:cNvPr>
          <p:cNvSpPr txBox="1"/>
          <p:nvPr/>
        </p:nvSpPr>
        <p:spPr>
          <a:xfrm>
            <a:off x="1561504" y="3533987"/>
            <a:ext cx="9208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3A3A3A"/>
                </a:solidFill>
                <a:effectLst/>
                <a:latin typeface="Avenir Next LT Pro" panose="020B0504020202020204" pitchFamily="34" charset="0"/>
              </a:rPr>
              <a:t>words have similar </a:t>
            </a:r>
            <a:r>
              <a:rPr lang="en-US" sz="2400" b="1" i="0" dirty="0">
                <a:solidFill>
                  <a:srgbClr val="3A3A3A"/>
                </a:solidFill>
                <a:effectLst/>
                <a:latin typeface="Avenir Next LT Pro" panose="020B0504020202020204" pitchFamily="34" charset="0"/>
              </a:rPr>
              <a:t>vectors</a:t>
            </a:r>
            <a:r>
              <a:rPr lang="en-US" sz="2400" b="0" i="0" dirty="0">
                <a:solidFill>
                  <a:srgbClr val="3A3A3A"/>
                </a:solidFill>
                <a:effectLst/>
                <a:latin typeface="Avenir Next LT Pro" panose="020B0504020202020204" pitchFamily="34" charset="0"/>
              </a:rPr>
              <a:t> here. i.e. there’s</a:t>
            </a:r>
            <a:endParaRPr lang="en-US" sz="2400" dirty="0">
              <a:latin typeface="Avenir Next LT Pro" panose="020B05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C13A49-0F4E-47E7-B446-22708BF22AE5}"/>
              </a:ext>
            </a:extLst>
          </p:cNvPr>
          <p:cNvSpPr txBox="1"/>
          <p:nvPr/>
        </p:nvSpPr>
        <p:spPr>
          <a:xfrm>
            <a:off x="1561504" y="4358024"/>
            <a:ext cx="9208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3A3A3A"/>
                </a:solidFill>
                <a:effectLst/>
                <a:latin typeface="Avenir Next LT Pro" panose="020B0504020202020204" pitchFamily="34" charset="0"/>
              </a:rPr>
              <a:t>Manual assignment of </a:t>
            </a:r>
            <a:r>
              <a:rPr lang="en-US" sz="2400" b="1" i="0" dirty="0">
                <a:solidFill>
                  <a:srgbClr val="3A3A3A"/>
                </a:solidFill>
                <a:effectLst/>
                <a:latin typeface="Avenir Next LT Pro" panose="020B0504020202020204" pitchFamily="34" charset="0"/>
              </a:rPr>
              <a:t>vectors</a:t>
            </a:r>
            <a:r>
              <a:rPr lang="en-US" sz="2400" b="0" i="0" dirty="0">
                <a:solidFill>
                  <a:srgbClr val="3A3A3A"/>
                </a:solidFill>
                <a:effectLst/>
                <a:latin typeface="Avenir Next LT Pro" panose="020B0504020202020204" pitchFamily="34" charset="0"/>
              </a:rPr>
              <a:t> would be impossibly</a:t>
            </a:r>
            <a:endParaRPr lang="en-US" sz="24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658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5B8-993C-4844-A594-65E5ACA6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Word Vector Idea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967E5-7163-44AD-83B8-7E20F28B9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D11D4-98E9-4285-8BC6-CE10D9F27A9E}"/>
              </a:ext>
            </a:extLst>
          </p:cNvPr>
          <p:cNvSpPr txBox="1"/>
          <p:nvPr/>
        </p:nvSpPr>
        <p:spPr>
          <a:xfrm>
            <a:off x="747795" y="2013727"/>
            <a:ext cx="110388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Idea 1: </a:t>
            </a:r>
            <a:r>
              <a:rPr lang="en-US" sz="2800" dirty="0">
                <a:latin typeface="Avenir Next LT Pro" panose="020B0504020202020204" pitchFamily="34" charset="0"/>
              </a:rPr>
              <a:t>Represent words as vectors of co-occurrence with other words in a corpus of text.</a:t>
            </a:r>
            <a:endParaRPr lang="en-US" sz="2800" b="1" dirty="0"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8F2F3-80E8-40FF-AE54-0E7AA1B8418F}"/>
              </a:ext>
            </a:extLst>
          </p:cNvPr>
          <p:cNvSpPr txBox="1"/>
          <p:nvPr/>
        </p:nvSpPr>
        <p:spPr>
          <a:xfrm>
            <a:off x="570329" y="790983"/>
            <a:ext cx="110513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How to apply the Distributional Hypothesis computational?</a:t>
            </a:r>
          </a:p>
        </p:txBody>
      </p:sp>
    </p:spTree>
    <p:extLst>
      <p:ext uri="{BB962C8B-B14F-4D97-AF65-F5344CB8AC3E}">
        <p14:creationId xmlns:p14="http://schemas.microsoft.com/office/powerpoint/2010/main" val="2371046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5B8-993C-4844-A594-65E5ACA6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Term-Context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967E5-7163-44AD-83B8-7E20F28B9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BEF149-EBA2-4A41-8E91-85412B09E001}"/>
                  </a:ext>
                </a:extLst>
              </p:cNvPr>
              <p:cNvSpPr txBox="1"/>
              <p:nvPr/>
            </p:nvSpPr>
            <p:spPr>
              <a:xfrm>
                <a:off x="2164825" y="3533775"/>
                <a:ext cx="7862350" cy="23476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0,|</m:t>
                                    </m:r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4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4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0,|</m:t>
                                    </m:r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4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4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,|</m:t>
                                    </m:r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BEF149-EBA2-4A41-8E91-85412B09E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825" y="3533775"/>
                <a:ext cx="7862350" cy="2347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948EBC-D45B-49FA-8634-03224E2E8977}"/>
              </a:ext>
            </a:extLst>
          </p:cNvPr>
          <p:cNvSpPr/>
          <p:nvPr/>
        </p:nvSpPr>
        <p:spPr>
          <a:xfrm>
            <a:off x="279217" y="949402"/>
            <a:ext cx="727051" cy="206383"/>
          </a:xfrm>
          <a:prstGeom prst="roundRect">
            <a:avLst>
              <a:gd name="adj" fmla="val 50000"/>
            </a:avLst>
          </a:prstGeom>
          <a:solidFill>
            <a:srgbClr val="D73F0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27432" rtlCol="0" anchor="ctr" anchorCtr="1">
            <a:noAutofit/>
          </a:bodyPr>
          <a:lstStyle/>
          <a:p>
            <a:pPr algn="ctr"/>
            <a:r>
              <a:rPr lang="en-US" b="1" cap="small" spc="-150" dirty="0">
                <a:solidFill>
                  <a:schemeClr val="bg1"/>
                </a:solidFill>
                <a:latin typeface="Avenir Next LT Pro" panose="020B0504020202020204" pitchFamily="34" charset="0"/>
              </a:rPr>
              <a:t>vocab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D11D4-98E9-4285-8BC6-CE10D9F27A9E}"/>
              </a:ext>
            </a:extLst>
          </p:cNvPr>
          <p:cNvSpPr txBox="1"/>
          <p:nvPr/>
        </p:nvSpPr>
        <p:spPr>
          <a:xfrm>
            <a:off x="1153179" y="790983"/>
            <a:ext cx="80467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Term-Context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EED524-DB7F-4211-A44F-B4F209E42D17}"/>
                  </a:ext>
                </a:extLst>
              </p:cNvPr>
              <p:cNvSpPr txBox="1"/>
              <p:nvPr/>
            </p:nvSpPr>
            <p:spPr>
              <a:xfrm>
                <a:off x="1203360" y="1381350"/>
                <a:ext cx="9026490" cy="1454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00000"/>
                  </a:lnSpc>
                </a:pPr>
                <a:r>
                  <a:rPr lang="en-US" sz="2800" dirty="0">
                    <a:latin typeface="Avenir Next LT Pro" panose="020B0504020202020204" pitchFamily="34" charset="0"/>
                  </a:rPr>
                  <a:t>Given a vocabulary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latin typeface="Avenir Next LT Pro" panose="020B0504020202020204" pitchFamily="34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>
                    <a:latin typeface="Avenir Next LT Pro" panose="020B0504020202020204" pitchFamily="34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latin typeface="Avenir Next LT Pro" panose="020B0504020202020204" pitchFamily="34" charset="0"/>
                  </a:rPr>
                  <a:t> be a matrix such that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Avenir Next LT Pro" panose="020B0504020202020204" pitchFamily="34" charset="0"/>
                  </a:rPr>
                  <a:t> is the number of times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latin typeface="Avenir Next LT Pro" panose="020B0504020202020204" pitchFamily="34" charset="0"/>
                  </a:rPr>
                  <a:t> is observed in the context of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latin typeface="Avenir Next LT Pro" panose="020B0504020202020204" pitchFamily="34" charset="0"/>
                  </a:rPr>
                  <a:t> </a:t>
                </a:r>
                <a:endParaRPr lang="en-US" sz="2800" b="1" dirty="0"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EED524-DB7F-4211-A44F-B4F209E42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360" y="1381350"/>
                <a:ext cx="9026490" cy="1454372"/>
              </a:xfrm>
              <a:prstGeom prst="rect">
                <a:avLst/>
              </a:prstGeom>
              <a:blipFill>
                <a:blip r:embed="rId3"/>
                <a:stretch>
                  <a:fillRect l="-1350" t="-4202" r="-675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246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5B8-993C-4844-A594-65E5ACA6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Term-Context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967E5-7163-44AD-83B8-7E20F28B9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25</a:t>
            </a:fld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948EBC-D45B-49FA-8634-03224E2E8977}"/>
              </a:ext>
            </a:extLst>
          </p:cNvPr>
          <p:cNvSpPr/>
          <p:nvPr/>
        </p:nvSpPr>
        <p:spPr>
          <a:xfrm>
            <a:off x="279217" y="949402"/>
            <a:ext cx="727051" cy="206383"/>
          </a:xfrm>
          <a:prstGeom prst="roundRect">
            <a:avLst>
              <a:gd name="adj" fmla="val 50000"/>
            </a:avLst>
          </a:prstGeom>
          <a:solidFill>
            <a:srgbClr val="D73F0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27432" rtlCol="0" anchor="ctr" anchorCtr="1">
            <a:noAutofit/>
          </a:bodyPr>
          <a:lstStyle/>
          <a:p>
            <a:pPr algn="ctr"/>
            <a:r>
              <a:rPr lang="en-US" b="1" cap="small" spc="-150" dirty="0">
                <a:solidFill>
                  <a:schemeClr val="bg1"/>
                </a:solidFill>
                <a:latin typeface="Avenir Next LT Pro" panose="020B0504020202020204" pitchFamily="34" charset="0"/>
              </a:rPr>
              <a:t>vocab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D11D4-98E9-4285-8BC6-CE10D9F27A9E}"/>
              </a:ext>
            </a:extLst>
          </p:cNvPr>
          <p:cNvSpPr txBox="1"/>
          <p:nvPr/>
        </p:nvSpPr>
        <p:spPr>
          <a:xfrm>
            <a:off x="1153179" y="790983"/>
            <a:ext cx="80467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Term-Context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350AA7-65DB-4C12-85C1-D00569914175}"/>
                  </a:ext>
                </a:extLst>
              </p:cNvPr>
              <p:cNvSpPr txBox="1"/>
              <p:nvPr/>
            </p:nvSpPr>
            <p:spPr>
              <a:xfrm>
                <a:off x="3443787" y="2822616"/>
                <a:ext cx="6140152" cy="606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𝑏𝑖𝑡𝑡𝑒𝑟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𝑒𝑑𝑢𝑐𝑎𝑡𝑖𝑜𝑛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350AA7-65DB-4C12-85C1-D00569914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787" y="2822616"/>
                <a:ext cx="6140152" cy="606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92C02D-4ADC-48C5-B63B-7B365329B0C5}"/>
                  </a:ext>
                </a:extLst>
              </p:cNvPr>
              <p:cNvSpPr txBox="1"/>
              <p:nvPr/>
            </p:nvSpPr>
            <p:spPr>
              <a:xfrm>
                <a:off x="3443787" y="3687814"/>
                <a:ext cx="6140152" cy="62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𝑏𝑖𝑡𝑡𝑒𝑟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92C02D-4ADC-48C5-B63B-7B365329B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787" y="3687814"/>
                <a:ext cx="6140152" cy="624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294D57-EC5C-421C-BC4E-2315B30470E3}"/>
                  </a:ext>
                </a:extLst>
              </p:cNvPr>
              <p:cNvSpPr txBox="1"/>
              <p:nvPr/>
            </p:nvSpPr>
            <p:spPr>
              <a:xfrm>
                <a:off x="3443787" y="4471621"/>
                <a:ext cx="6140152" cy="62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𝑏𝑖𝑡𝑡𝑒𝑟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𝑏𝑢𝑡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294D57-EC5C-421C-BC4E-2315B3047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787" y="4471621"/>
                <a:ext cx="6140152" cy="624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7E3E3DD-2153-4D43-8EBF-0CB9C744B9BF}"/>
              </a:ext>
            </a:extLst>
          </p:cNvPr>
          <p:cNvSpPr txBox="1"/>
          <p:nvPr/>
        </p:nvSpPr>
        <p:spPr>
          <a:xfrm>
            <a:off x="1701762" y="1773017"/>
            <a:ext cx="9359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800" dirty="0">
                <a:latin typeface="Avenir Next LT Pro" panose="020B0504020202020204" pitchFamily="34" charset="0"/>
              </a:rPr>
              <a:t>The roots of education are bitter but the fruit is sweet.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6BA72E-6D72-491E-99D4-3D2261E8A41E}"/>
              </a:ext>
            </a:extLst>
          </p:cNvPr>
          <p:cNvSpPr/>
          <p:nvPr/>
        </p:nvSpPr>
        <p:spPr>
          <a:xfrm>
            <a:off x="4051228" y="1808572"/>
            <a:ext cx="2330465" cy="452110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10D78C-EE33-456F-AE6B-1E5A816D1938}"/>
              </a:ext>
            </a:extLst>
          </p:cNvPr>
          <p:cNvSpPr/>
          <p:nvPr/>
        </p:nvSpPr>
        <p:spPr>
          <a:xfrm>
            <a:off x="7318302" y="1808572"/>
            <a:ext cx="1247775" cy="452110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D0623C-E844-4B6C-814A-7A0F82965AAC}"/>
              </a:ext>
            </a:extLst>
          </p:cNvPr>
          <p:cNvSpPr/>
          <p:nvPr/>
        </p:nvSpPr>
        <p:spPr>
          <a:xfrm>
            <a:off x="6381694" y="1808572"/>
            <a:ext cx="936604" cy="452110"/>
          </a:xfrm>
          <a:prstGeom prst="rect">
            <a:avLst/>
          </a:prstGeom>
          <a:noFill/>
          <a:ln w="38100">
            <a:solidFill>
              <a:srgbClr val="D73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74E129-322B-4C41-B48C-2140748293C3}"/>
                  </a:ext>
                </a:extLst>
              </p:cNvPr>
              <p:cNvSpPr txBox="1"/>
              <p:nvPr/>
            </p:nvSpPr>
            <p:spPr>
              <a:xfrm>
                <a:off x="3443787" y="5255428"/>
                <a:ext cx="6140152" cy="62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𝑏𝑖𝑡𝑡𝑒𝑟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74E129-322B-4C41-B48C-214074829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787" y="5255428"/>
                <a:ext cx="6140152" cy="624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535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5B8-993C-4844-A594-65E5ACA6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Term-Context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967E5-7163-44AD-83B8-7E20F28B9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26</a:t>
            </a:fld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948EBC-D45B-49FA-8634-03224E2E8977}"/>
              </a:ext>
            </a:extLst>
          </p:cNvPr>
          <p:cNvSpPr/>
          <p:nvPr/>
        </p:nvSpPr>
        <p:spPr>
          <a:xfrm>
            <a:off x="279217" y="949402"/>
            <a:ext cx="727051" cy="206383"/>
          </a:xfrm>
          <a:prstGeom prst="roundRect">
            <a:avLst>
              <a:gd name="adj" fmla="val 50000"/>
            </a:avLst>
          </a:prstGeom>
          <a:solidFill>
            <a:srgbClr val="D73F0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27432" rtlCol="0" anchor="ctr" anchorCtr="1">
            <a:noAutofit/>
          </a:bodyPr>
          <a:lstStyle/>
          <a:p>
            <a:pPr algn="ctr"/>
            <a:r>
              <a:rPr lang="en-US" b="1" cap="small" spc="-150" dirty="0">
                <a:solidFill>
                  <a:schemeClr val="bg1"/>
                </a:solidFill>
                <a:latin typeface="Avenir Next LT Pro" panose="020B0504020202020204" pitchFamily="34" charset="0"/>
              </a:rPr>
              <a:t>vocab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D11D4-98E9-4285-8BC6-CE10D9F27A9E}"/>
              </a:ext>
            </a:extLst>
          </p:cNvPr>
          <p:cNvSpPr txBox="1"/>
          <p:nvPr/>
        </p:nvSpPr>
        <p:spPr>
          <a:xfrm>
            <a:off x="1153179" y="790983"/>
            <a:ext cx="80467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Term-Context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350AA7-65DB-4C12-85C1-D00569914175}"/>
                  </a:ext>
                </a:extLst>
              </p:cNvPr>
              <p:cNvSpPr txBox="1"/>
              <p:nvPr/>
            </p:nvSpPr>
            <p:spPr>
              <a:xfrm>
                <a:off x="3443787" y="2822616"/>
                <a:ext cx="6140152" cy="606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𝑏𝑢𝑡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350AA7-65DB-4C12-85C1-D00569914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787" y="2822616"/>
                <a:ext cx="6140152" cy="606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92C02D-4ADC-48C5-B63B-7B365329B0C5}"/>
                  </a:ext>
                </a:extLst>
              </p:cNvPr>
              <p:cNvSpPr txBox="1"/>
              <p:nvPr/>
            </p:nvSpPr>
            <p:spPr>
              <a:xfrm>
                <a:off x="3443787" y="3687814"/>
                <a:ext cx="6140152" cy="62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𝑏𝑢𝑡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𝑏𝑖𝑡𝑡𝑒𝑟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92C02D-4ADC-48C5-B63B-7B365329B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787" y="3687814"/>
                <a:ext cx="6140152" cy="624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294D57-EC5C-421C-BC4E-2315B30470E3}"/>
                  </a:ext>
                </a:extLst>
              </p:cNvPr>
              <p:cNvSpPr txBox="1"/>
              <p:nvPr/>
            </p:nvSpPr>
            <p:spPr>
              <a:xfrm>
                <a:off x="3443787" y="4471621"/>
                <a:ext cx="6140152" cy="62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𝑏𝑢𝑡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294D57-EC5C-421C-BC4E-2315B3047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787" y="4471621"/>
                <a:ext cx="6140152" cy="624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7E3E3DD-2153-4D43-8EBF-0CB9C744B9BF}"/>
              </a:ext>
            </a:extLst>
          </p:cNvPr>
          <p:cNvSpPr txBox="1"/>
          <p:nvPr/>
        </p:nvSpPr>
        <p:spPr>
          <a:xfrm>
            <a:off x="1701762" y="1773017"/>
            <a:ext cx="9359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800" dirty="0">
                <a:latin typeface="Avenir Next LT Pro" panose="020B0504020202020204" pitchFamily="34" charset="0"/>
              </a:rPr>
              <a:t>The roots of education are bitter but the fruit is sweet.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6BA72E-6D72-491E-99D4-3D2261E8A41E}"/>
              </a:ext>
            </a:extLst>
          </p:cNvPr>
          <p:cNvSpPr/>
          <p:nvPr/>
        </p:nvSpPr>
        <p:spPr>
          <a:xfrm>
            <a:off x="5802593" y="1808572"/>
            <a:ext cx="1515707" cy="452110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10D78C-EE33-456F-AE6B-1E5A816D1938}"/>
              </a:ext>
            </a:extLst>
          </p:cNvPr>
          <p:cNvSpPr/>
          <p:nvPr/>
        </p:nvSpPr>
        <p:spPr>
          <a:xfrm>
            <a:off x="8003457" y="1808572"/>
            <a:ext cx="1247775" cy="452110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D0623C-E844-4B6C-814A-7A0F82965AAC}"/>
              </a:ext>
            </a:extLst>
          </p:cNvPr>
          <p:cNvSpPr/>
          <p:nvPr/>
        </p:nvSpPr>
        <p:spPr>
          <a:xfrm>
            <a:off x="7318301" y="1808572"/>
            <a:ext cx="623887" cy="452110"/>
          </a:xfrm>
          <a:prstGeom prst="rect">
            <a:avLst/>
          </a:prstGeom>
          <a:noFill/>
          <a:ln w="38100">
            <a:solidFill>
              <a:srgbClr val="D73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74E129-322B-4C41-B48C-2140748293C3}"/>
                  </a:ext>
                </a:extLst>
              </p:cNvPr>
              <p:cNvSpPr txBox="1"/>
              <p:nvPr/>
            </p:nvSpPr>
            <p:spPr>
              <a:xfrm>
                <a:off x="3443787" y="5255428"/>
                <a:ext cx="6140152" cy="62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𝑏𝑢𝑡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𝑓𝑟𝑢𝑖𝑡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74E129-322B-4C41-B48C-214074829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787" y="5255428"/>
                <a:ext cx="6140152" cy="624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715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5B8-993C-4844-A594-65E5ACA6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Term-Context Matrix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967E5-7163-44AD-83B8-7E20F28B9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42287-1D65-4D04-8A65-A8703C5A57D6}"/>
              </a:ext>
            </a:extLst>
          </p:cNvPr>
          <p:cNvSpPr txBox="1"/>
          <p:nvPr/>
        </p:nvSpPr>
        <p:spPr>
          <a:xfrm>
            <a:off x="1116263" y="6587198"/>
            <a:ext cx="9959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venir Next LT Pro" panose="020B0504020202020204" pitchFamily="34" charset="0"/>
              </a:rPr>
              <a:t>Example adapted from Dan </a:t>
            </a:r>
            <a:r>
              <a:rPr lang="en-US" sz="1100" dirty="0" err="1">
                <a:latin typeface="Avenir Next LT Pro" panose="020B0504020202020204" pitchFamily="34" charset="0"/>
              </a:rPr>
              <a:t>Jurafsky</a:t>
            </a:r>
            <a:r>
              <a:rPr lang="en-US" sz="1100" dirty="0">
                <a:latin typeface="Avenir Next LT Pro" panose="020B0504020202020204" pitchFamily="34" charset="0"/>
              </a:rPr>
              <a:t> and James Martin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25CC0A-CC85-469A-81FF-128648783F42}"/>
              </a:ext>
            </a:extLst>
          </p:cNvPr>
          <p:cNvGrpSpPr/>
          <p:nvPr/>
        </p:nvGrpSpPr>
        <p:grpSpPr>
          <a:xfrm>
            <a:off x="2067579" y="1217472"/>
            <a:ext cx="6477013" cy="4237785"/>
            <a:chOff x="2467629" y="1627047"/>
            <a:chExt cx="6477013" cy="42377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2BEF149-EBA2-4A41-8E91-85412B09E001}"/>
                    </a:ext>
                  </a:extLst>
                </p:cNvPr>
                <p:cNvSpPr txBox="1"/>
                <p:nvPr/>
              </p:nvSpPr>
              <p:spPr>
                <a:xfrm>
                  <a:off x="4277378" y="2467684"/>
                  <a:ext cx="4636025" cy="33971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4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5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5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6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7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9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7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5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sz="40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sz="4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5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en-US" sz="40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⋯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sz="4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sz="4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7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⋯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sz="4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sz="4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⋯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sz="4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sz="4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⋯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sz="40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sz="4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⋯</m:t>
                                                          </m:r>
                                                        </m:e>
                                                      </m:mr>
                                                      <m:mr>
                                                        <m:e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⋮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en-US" sz="40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⋱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2BEF149-EBA2-4A41-8E91-85412B09E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378" y="2467684"/>
                  <a:ext cx="4636025" cy="3397148"/>
                </a:xfrm>
                <a:prstGeom prst="rect">
                  <a:avLst/>
                </a:prstGeom>
                <a:blipFill>
                  <a:blip r:embed="rId2"/>
                  <a:stretch>
                    <a:fillRect r="-18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F9E7-7187-4166-BEF8-5870DAAE80E8}"/>
                </a:ext>
              </a:extLst>
            </p:cNvPr>
            <p:cNvSpPr txBox="1"/>
            <p:nvPr/>
          </p:nvSpPr>
          <p:spPr>
            <a:xfrm>
              <a:off x="2671035" y="2546454"/>
              <a:ext cx="16063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b="0" i="0" dirty="0">
                  <a:solidFill>
                    <a:srgbClr val="3A3A3A"/>
                  </a:solidFill>
                  <a:effectLst/>
                  <a:latin typeface="Avenir Next LT Pro" panose="020B0504020202020204" pitchFamily="34" charset="0"/>
                </a:rPr>
                <a:t>apricot</a:t>
              </a:r>
              <a:endParaRPr 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06EF0D-58C9-4718-BF61-92CE2BF37187}"/>
                </a:ext>
              </a:extLst>
            </p:cNvPr>
            <p:cNvSpPr txBox="1"/>
            <p:nvPr/>
          </p:nvSpPr>
          <p:spPr>
            <a:xfrm>
              <a:off x="2671035" y="3086889"/>
              <a:ext cx="16063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b="0" i="0" dirty="0">
                  <a:solidFill>
                    <a:srgbClr val="3A3A3A"/>
                  </a:solidFill>
                  <a:effectLst/>
                  <a:latin typeface="Avenir Next LT Pro" panose="020B0504020202020204" pitchFamily="34" charset="0"/>
                </a:rPr>
                <a:t>pineapple</a:t>
              </a:r>
              <a:endParaRPr lang="en-US" sz="2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978BB6-81AC-4CD0-8E28-BC5454FA744B}"/>
                </a:ext>
              </a:extLst>
            </p:cNvPr>
            <p:cNvSpPr txBox="1"/>
            <p:nvPr/>
          </p:nvSpPr>
          <p:spPr>
            <a:xfrm>
              <a:off x="2671034" y="3620602"/>
              <a:ext cx="16063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b="0" i="0" dirty="0">
                  <a:solidFill>
                    <a:srgbClr val="3A3A3A"/>
                  </a:solidFill>
                  <a:effectLst/>
                  <a:latin typeface="Avenir Next LT Pro" panose="020B0504020202020204" pitchFamily="34" charset="0"/>
                </a:rPr>
                <a:t>computer</a:t>
              </a:r>
              <a:endParaRPr lang="en-US" sz="2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34BCBE-3A7C-4B04-8559-ACA9AA3D734F}"/>
                </a:ext>
              </a:extLst>
            </p:cNvPr>
            <p:cNvSpPr txBox="1"/>
            <p:nvPr/>
          </p:nvSpPr>
          <p:spPr>
            <a:xfrm>
              <a:off x="2467629" y="4204166"/>
              <a:ext cx="180974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b="0" i="0" dirty="0">
                  <a:solidFill>
                    <a:srgbClr val="3A3A3A"/>
                  </a:solidFill>
                  <a:effectLst/>
                  <a:latin typeface="Avenir Next LT Pro" panose="020B0504020202020204" pitchFamily="34" charset="0"/>
                </a:rPr>
                <a:t>information</a:t>
              </a:r>
              <a:endParaRPr lang="en-US" sz="2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129713-611E-476A-979F-7026F9449BC4}"/>
                </a:ext>
              </a:extLst>
            </p:cNvPr>
            <p:cNvSpPr txBox="1"/>
            <p:nvPr/>
          </p:nvSpPr>
          <p:spPr>
            <a:xfrm rot="2533121">
              <a:off x="3420961" y="1627047"/>
              <a:ext cx="16063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b="0" i="0" dirty="0">
                  <a:solidFill>
                    <a:srgbClr val="3A3A3A"/>
                  </a:solidFill>
                  <a:effectLst/>
                  <a:latin typeface="Avenir Next LT Pro" panose="020B0504020202020204" pitchFamily="34" charset="0"/>
                </a:rPr>
                <a:t>aardvark</a:t>
              </a:r>
              <a:endParaRPr lang="en-US" sz="2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71CC3F-791B-489D-AB05-7E6B01A054A8}"/>
                </a:ext>
              </a:extLst>
            </p:cNvPr>
            <p:cNvSpPr txBox="1"/>
            <p:nvPr/>
          </p:nvSpPr>
          <p:spPr>
            <a:xfrm rot="2533121">
              <a:off x="4204429" y="1627047"/>
              <a:ext cx="16063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b="0" i="0" dirty="0">
                  <a:solidFill>
                    <a:srgbClr val="3A3A3A"/>
                  </a:solidFill>
                  <a:effectLst/>
                  <a:latin typeface="Avenir Next LT Pro" panose="020B0504020202020204" pitchFamily="34" charset="0"/>
                </a:rPr>
                <a:t>digital</a:t>
              </a:r>
              <a:endParaRPr lang="en-US" sz="2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14AB45-B72F-4F21-A59F-D2E73E5D0276}"/>
                </a:ext>
              </a:extLst>
            </p:cNvPr>
            <p:cNvSpPr txBox="1"/>
            <p:nvPr/>
          </p:nvSpPr>
          <p:spPr>
            <a:xfrm rot="2533121">
              <a:off x="4987897" y="1627047"/>
              <a:ext cx="16063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rgbClr val="3A3A3A"/>
                  </a:solidFill>
                  <a:latin typeface="Avenir Next LT Pro" panose="020B0504020202020204" pitchFamily="34" charset="0"/>
                </a:rPr>
                <a:t>data</a:t>
              </a:r>
              <a:endParaRPr lang="en-US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CF8BE4-CCE9-4F55-BB8A-94B1525F5181}"/>
                </a:ext>
              </a:extLst>
            </p:cNvPr>
            <p:cNvSpPr txBox="1"/>
            <p:nvPr/>
          </p:nvSpPr>
          <p:spPr>
            <a:xfrm rot="2533121">
              <a:off x="5771365" y="1627047"/>
              <a:ext cx="16063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rgbClr val="3A3A3A"/>
                  </a:solidFill>
                  <a:latin typeface="Avenir Next LT Pro" panose="020B0504020202020204" pitchFamily="34" charset="0"/>
                </a:rPr>
                <a:t>fruit</a:t>
              </a:r>
              <a:endParaRPr 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E67514-E1E9-477B-8641-8AFC71FCB891}"/>
                </a:ext>
              </a:extLst>
            </p:cNvPr>
            <p:cNvSpPr txBox="1"/>
            <p:nvPr/>
          </p:nvSpPr>
          <p:spPr>
            <a:xfrm rot="2533121">
              <a:off x="6554833" y="1627047"/>
              <a:ext cx="16063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rgbClr val="3A3A3A"/>
                  </a:solidFill>
                  <a:latin typeface="Avenir Next LT Pro" panose="020B0504020202020204" pitchFamily="34" charset="0"/>
                </a:rPr>
                <a:t>result</a:t>
              </a:r>
              <a:endParaRPr 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83C970-7C7A-41E4-96B2-EE855495ECF3}"/>
                </a:ext>
              </a:extLst>
            </p:cNvPr>
            <p:cNvSpPr txBox="1"/>
            <p:nvPr/>
          </p:nvSpPr>
          <p:spPr>
            <a:xfrm rot="2533121">
              <a:off x="7338299" y="1627047"/>
              <a:ext cx="16063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rgbClr val="3A3A3A"/>
                  </a:solidFill>
                  <a:latin typeface="Avenir Next LT Pro" panose="020B0504020202020204" pitchFamily="34" charset="0"/>
                </a:rPr>
                <a:t>sweet</a:t>
              </a:r>
              <a:endParaRPr 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48773F-E706-4A6E-B706-7B239154A66A}"/>
                </a:ext>
              </a:extLst>
            </p:cNvPr>
            <p:cNvSpPr txBox="1"/>
            <p:nvPr/>
          </p:nvSpPr>
          <p:spPr>
            <a:xfrm>
              <a:off x="2467629" y="4694750"/>
              <a:ext cx="180974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b="0" i="0" dirty="0">
                  <a:solidFill>
                    <a:srgbClr val="3A3A3A"/>
                  </a:solidFill>
                  <a:effectLst/>
                  <a:latin typeface="Avenir Next LT Pro" panose="020B0504020202020204" pitchFamily="34" charset="0"/>
                </a:rPr>
                <a:t>apple</a:t>
              </a:r>
              <a:endParaRPr 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31B478-ADCA-41E1-B106-A598A52447DF}"/>
                  </a:ext>
                </a:extLst>
              </p:cNvPr>
              <p:cNvSpPr txBox="1"/>
              <p:nvPr/>
            </p:nvSpPr>
            <p:spPr>
              <a:xfrm>
                <a:off x="9213056" y="5135201"/>
                <a:ext cx="13120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31B478-ADCA-41E1-B106-A598A5244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056" y="5135201"/>
                <a:ext cx="13120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224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5B8-993C-4844-A594-65E5ACA6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Term-Context Matrix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967E5-7163-44AD-83B8-7E20F28B9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42287-1D65-4D04-8A65-A8703C5A57D6}"/>
              </a:ext>
            </a:extLst>
          </p:cNvPr>
          <p:cNvSpPr txBox="1"/>
          <p:nvPr/>
        </p:nvSpPr>
        <p:spPr>
          <a:xfrm>
            <a:off x="1116263" y="6587198"/>
            <a:ext cx="9959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venir Next LT Pro" panose="020B0504020202020204" pitchFamily="34" charset="0"/>
              </a:rPr>
              <a:t>Example adapted from Dan </a:t>
            </a:r>
            <a:r>
              <a:rPr lang="en-US" sz="1100" dirty="0" err="1">
                <a:latin typeface="Avenir Next LT Pro" panose="020B0504020202020204" pitchFamily="34" charset="0"/>
              </a:rPr>
              <a:t>Jurafsky</a:t>
            </a:r>
            <a:r>
              <a:rPr lang="en-US" sz="1100" dirty="0">
                <a:latin typeface="Avenir Next LT Pro" panose="020B0504020202020204" pitchFamily="34" charset="0"/>
              </a:rPr>
              <a:t> and James Martin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B4CA20-F64F-4F7A-AB0C-74077DA04DD6}"/>
              </a:ext>
            </a:extLst>
          </p:cNvPr>
          <p:cNvSpPr/>
          <p:nvPr/>
        </p:nvSpPr>
        <p:spPr>
          <a:xfrm>
            <a:off x="6251012" y="2109100"/>
            <a:ext cx="644541" cy="1050555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2C237A-DD98-4F57-AE06-6A97A39901A8}"/>
              </a:ext>
            </a:extLst>
          </p:cNvPr>
          <p:cNvSpPr/>
          <p:nvPr/>
        </p:nvSpPr>
        <p:spPr>
          <a:xfrm>
            <a:off x="5451458" y="3212265"/>
            <a:ext cx="644541" cy="1645920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A11F88-E621-44B9-B713-413DB897DA3F}"/>
              </a:ext>
            </a:extLst>
          </p:cNvPr>
          <p:cNvSpPr/>
          <p:nvPr/>
        </p:nvSpPr>
        <p:spPr>
          <a:xfrm>
            <a:off x="4680495" y="3215131"/>
            <a:ext cx="644541" cy="1645920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7204CC-7C40-41FB-BEF3-78B723F53033}"/>
              </a:ext>
            </a:extLst>
          </p:cNvPr>
          <p:cNvSpPr/>
          <p:nvPr/>
        </p:nvSpPr>
        <p:spPr>
          <a:xfrm>
            <a:off x="7025588" y="3212265"/>
            <a:ext cx="644541" cy="1645920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D0091F-7860-43D9-B5C4-6124F54062C2}"/>
              </a:ext>
            </a:extLst>
          </p:cNvPr>
          <p:cNvSpPr/>
          <p:nvPr/>
        </p:nvSpPr>
        <p:spPr>
          <a:xfrm>
            <a:off x="6255038" y="4297067"/>
            <a:ext cx="644541" cy="561118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A7B9B3-DBE8-4A85-B5EE-0538C8312FEC}"/>
              </a:ext>
            </a:extLst>
          </p:cNvPr>
          <p:cNvSpPr/>
          <p:nvPr/>
        </p:nvSpPr>
        <p:spPr>
          <a:xfrm>
            <a:off x="7782933" y="2093943"/>
            <a:ext cx="644541" cy="1050555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FA4D17-D0DE-43CB-AEE1-E561400849A6}"/>
              </a:ext>
            </a:extLst>
          </p:cNvPr>
          <p:cNvSpPr/>
          <p:nvPr/>
        </p:nvSpPr>
        <p:spPr>
          <a:xfrm>
            <a:off x="7817622" y="4297067"/>
            <a:ext cx="644541" cy="561118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F1E0D35-14AF-4DB6-A6B0-0DA60E76E99C}"/>
                  </a:ext>
                </a:extLst>
              </p:cNvPr>
              <p:cNvSpPr txBox="1"/>
              <p:nvPr/>
            </p:nvSpPr>
            <p:spPr>
              <a:xfrm>
                <a:off x="9213056" y="5135201"/>
                <a:ext cx="13120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F1E0D35-14AF-4DB6-A6B0-0DA60E76E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056" y="5135201"/>
                <a:ext cx="13120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BFB34685-DCA9-47F7-8091-3F647CF6794C}"/>
              </a:ext>
            </a:extLst>
          </p:cNvPr>
          <p:cNvGrpSpPr/>
          <p:nvPr/>
        </p:nvGrpSpPr>
        <p:grpSpPr>
          <a:xfrm>
            <a:off x="2067579" y="1217472"/>
            <a:ext cx="6477013" cy="4237785"/>
            <a:chOff x="2467629" y="1627047"/>
            <a:chExt cx="6477013" cy="42377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2FE09E4-B3E5-4BA9-A97F-E4C2FE6F5A42}"/>
                    </a:ext>
                  </a:extLst>
                </p:cNvPr>
                <p:cNvSpPr txBox="1"/>
                <p:nvPr/>
              </p:nvSpPr>
              <p:spPr>
                <a:xfrm>
                  <a:off x="4277378" y="2467684"/>
                  <a:ext cx="4636025" cy="33971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4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5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5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6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7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9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7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5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sz="4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sz="40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sz="4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5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en-US" sz="40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⋯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sz="4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sz="4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7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⋯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4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sz="4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sz="4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⋯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sz="4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sz="4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⋯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sz="40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sz="40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⋯</m:t>
                                                          </m:r>
                                                        </m:e>
                                                      </m:mr>
                                                      <m:mr>
                                                        <m:e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⋮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en-US" sz="40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⋱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2FE09E4-B3E5-4BA9-A97F-E4C2FE6F5A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378" y="2467684"/>
                  <a:ext cx="4636025" cy="3397148"/>
                </a:xfrm>
                <a:prstGeom prst="rect">
                  <a:avLst/>
                </a:prstGeom>
                <a:blipFill>
                  <a:blip r:embed="rId3"/>
                  <a:stretch>
                    <a:fillRect r="-18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35D2C05-57CC-4141-8627-15C7ECFE154A}"/>
                </a:ext>
              </a:extLst>
            </p:cNvPr>
            <p:cNvSpPr txBox="1"/>
            <p:nvPr/>
          </p:nvSpPr>
          <p:spPr>
            <a:xfrm>
              <a:off x="2671035" y="2546454"/>
              <a:ext cx="16063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b="0" i="0" dirty="0">
                  <a:solidFill>
                    <a:srgbClr val="3A3A3A"/>
                  </a:solidFill>
                  <a:effectLst/>
                  <a:latin typeface="Avenir Next LT Pro" panose="020B0504020202020204" pitchFamily="34" charset="0"/>
                </a:rPr>
                <a:t>apricot</a:t>
              </a:r>
              <a:endParaRPr lang="en-US" sz="24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84E47A9-E94C-4B8D-BF23-0235D742CCE6}"/>
                </a:ext>
              </a:extLst>
            </p:cNvPr>
            <p:cNvSpPr txBox="1"/>
            <p:nvPr/>
          </p:nvSpPr>
          <p:spPr>
            <a:xfrm>
              <a:off x="2671035" y="3086889"/>
              <a:ext cx="16063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b="0" i="0" dirty="0">
                  <a:solidFill>
                    <a:srgbClr val="3A3A3A"/>
                  </a:solidFill>
                  <a:effectLst/>
                  <a:latin typeface="Avenir Next LT Pro" panose="020B0504020202020204" pitchFamily="34" charset="0"/>
                </a:rPr>
                <a:t>pineapple</a:t>
              </a:r>
              <a:endParaRPr lang="en-US" sz="24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000F4B-8B09-4B49-A951-4D89F69E95FF}"/>
                </a:ext>
              </a:extLst>
            </p:cNvPr>
            <p:cNvSpPr txBox="1"/>
            <p:nvPr/>
          </p:nvSpPr>
          <p:spPr>
            <a:xfrm>
              <a:off x="2671034" y="3620602"/>
              <a:ext cx="16063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b="0" i="0" dirty="0">
                  <a:solidFill>
                    <a:srgbClr val="3A3A3A"/>
                  </a:solidFill>
                  <a:effectLst/>
                  <a:latin typeface="Avenir Next LT Pro" panose="020B0504020202020204" pitchFamily="34" charset="0"/>
                </a:rPr>
                <a:t>computer</a:t>
              </a:r>
              <a:endParaRPr lang="en-US" sz="2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38496F-5E1F-4449-8047-AAB4544C8022}"/>
                </a:ext>
              </a:extLst>
            </p:cNvPr>
            <p:cNvSpPr txBox="1"/>
            <p:nvPr/>
          </p:nvSpPr>
          <p:spPr>
            <a:xfrm>
              <a:off x="2467629" y="4204166"/>
              <a:ext cx="180974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b="0" i="0" dirty="0">
                  <a:solidFill>
                    <a:srgbClr val="3A3A3A"/>
                  </a:solidFill>
                  <a:effectLst/>
                  <a:latin typeface="Avenir Next LT Pro" panose="020B0504020202020204" pitchFamily="34" charset="0"/>
                </a:rPr>
                <a:t>information</a:t>
              </a:r>
              <a:endParaRPr lang="en-US" sz="2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A07CCC9-AD40-4F71-BF27-4A1104D81647}"/>
                </a:ext>
              </a:extLst>
            </p:cNvPr>
            <p:cNvSpPr txBox="1"/>
            <p:nvPr/>
          </p:nvSpPr>
          <p:spPr>
            <a:xfrm rot="2533121">
              <a:off x="3420961" y="1627047"/>
              <a:ext cx="16063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b="0" i="0" dirty="0">
                  <a:solidFill>
                    <a:srgbClr val="3A3A3A"/>
                  </a:solidFill>
                  <a:effectLst/>
                  <a:latin typeface="Avenir Next LT Pro" panose="020B0504020202020204" pitchFamily="34" charset="0"/>
                </a:rPr>
                <a:t>aardvark</a:t>
              </a:r>
              <a:endParaRPr lang="en-US" sz="2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0420446-7A40-427A-95F1-C3F635EEADE8}"/>
                </a:ext>
              </a:extLst>
            </p:cNvPr>
            <p:cNvSpPr txBox="1"/>
            <p:nvPr/>
          </p:nvSpPr>
          <p:spPr>
            <a:xfrm rot="2533121">
              <a:off x="4204429" y="1627047"/>
              <a:ext cx="16063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b="0" i="0" dirty="0">
                  <a:solidFill>
                    <a:srgbClr val="3A3A3A"/>
                  </a:solidFill>
                  <a:effectLst/>
                  <a:latin typeface="Avenir Next LT Pro" panose="020B0504020202020204" pitchFamily="34" charset="0"/>
                </a:rPr>
                <a:t>digital</a:t>
              </a:r>
              <a:endParaRPr lang="en-US" sz="24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C89A1DD-DBD4-43C3-A4E0-97E784574BAC}"/>
                </a:ext>
              </a:extLst>
            </p:cNvPr>
            <p:cNvSpPr txBox="1"/>
            <p:nvPr/>
          </p:nvSpPr>
          <p:spPr>
            <a:xfrm rot="2533121">
              <a:off x="4987897" y="1627047"/>
              <a:ext cx="16063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rgbClr val="3A3A3A"/>
                  </a:solidFill>
                  <a:latin typeface="Avenir Next LT Pro" panose="020B0504020202020204" pitchFamily="34" charset="0"/>
                </a:rPr>
                <a:t>data</a:t>
              </a:r>
              <a:endParaRPr lang="en-US" sz="24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50EAFD5-A48E-45E1-ABC4-D4FA40D3FACE}"/>
                </a:ext>
              </a:extLst>
            </p:cNvPr>
            <p:cNvSpPr txBox="1"/>
            <p:nvPr/>
          </p:nvSpPr>
          <p:spPr>
            <a:xfrm rot="2533121">
              <a:off x="5771365" y="1627047"/>
              <a:ext cx="16063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rgbClr val="3A3A3A"/>
                  </a:solidFill>
                  <a:latin typeface="Avenir Next LT Pro" panose="020B0504020202020204" pitchFamily="34" charset="0"/>
                </a:rPr>
                <a:t>fruit</a:t>
              </a:r>
              <a:endParaRPr lang="en-US" sz="24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689C9CC-FEF3-4C7F-B6CE-5A14A5D5143B}"/>
                </a:ext>
              </a:extLst>
            </p:cNvPr>
            <p:cNvSpPr txBox="1"/>
            <p:nvPr/>
          </p:nvSpPr>
          <p:spPr>
            <a:xfrm rot="2533121">
              <a:off x="6554833" y="1627047"/>
              <a:ext cx="16063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rgbClr val="3A3A3A"/>
                  </a:solidFill>
                  <a:latin typeface="Avenir Next LT Pro" panose="020B0504020202020204" pitchFamily="34" charset="0"/>
                </a:rPr>
                <a:t>result</a:t>
              </a:r>
              <a:endParaRPr lang="en-US" sz="24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AA00105-1B38-4E52-B6A4-521120016BD9}"/>
                </a:ext>
              </a:extLst>
            </p:cNvPr>
            <p:cNvSpPr txBox="1"/>
            <p:nvPr/>
          </p:nvSpPr>
          <p:spPr>
            <a:xfrm rot="2533121">
              <a:off x="7338299" y="1627047"/>
              <a:ext cx="16063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rgbClr val="3A3A3A"/>
                  </a:solidFill>
                  <a:latin typeface="Avenir Next LT Pro" panose="020B0504020202020204" pitchFamily="34" charset="0"/>
                </a:rPr>
                <a:t>sweet</a:t>
              </a:r>
              <a:endParaRPr lang="en-US" sz="2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F317FA-B804-415F-B3D0-D6AC0A401001}"/>
                </a:ext>
              </a:extLst>
            </p:cNvPr>
            <p:cNvSpPr txBox="1"/>
            <p:nvPr/>
          </p:nvSpPr>
          <p:spPr>
            <a:xfrm>
              <a:off x="2467629" y="4694750"/>
              <a:ext cx="180974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400" b="0" i="0" dirty="0">
                  <a:solidFill>
                    <a:srgbClr val="3A3A3A"/>
                  </a:solidFill>
                  <a:effectLst/>
                  <a:latin typeface="Avenir Next LT Pro" panose="020B0504020202020204" pitchFamily="34" charset="0"/>
                </a:rPr>
                <a:t>apple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71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2" grpId="0" animBg="1"/>
      <p:bldP spid="34" grpId="0" animBg="1"/>
      <p:bldP spid="64" grpId="0" animBg="1"/>
      <p:bldP spid="6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5B8-993C-4844-A594-65E5ACA6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Term-Context Matrix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967E5-7163-44AD-83B8-7E20F28B9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32FC54-63A7-4627-B3E0-79FE7B9C9747}"/>
                  </a:ext>
                </a:extLst>
              </p:cNvPr>
              <p:cNvSpPr txBox="1"/>
              <p:nvPr/>
            </p:nvSpPr>
            <p:spPr>
              <a:xfrm>
                <a:off x="3358343" y="1087293"/>
                <a:ext cx="5065801" cy="561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apricot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32FC54-63A7-4627-B3E0-79FE7B9C9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343" y="1087293"/>
                <a:ext cx="5065801" cy="5615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0A015D1C-890C-4AC9-A60E-B33B3D0E1AB6}"/>
              </a:ext>
            </a:extLst>
          </p:cNvPr>
          <p:cNvSpPr txBox="1"/>
          <p:nvPr/>
        </p:nvSpPr>
        <p:spPr>
          <a:xfrm>
            <a:off x="2072612" y="4972425"/>
            <a:ext cx="8046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400" b="1" dirty="0">
                <a:latin typeface="Avenir Next LT Pro" panose="020B0504020202020204" pitchFamily="34" charset="0"/>
              </a:rPr>
              <a:t>How to compute similarity?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D3E503-22A3-4204-BAC7-25760E8076E5}"/>
                  </a:ext>
                </a:extLst>
              </p:cNvPr>
              <p:cNvSpPr txBox="1"/>
              <p:nvPr/>
            </p:nvSpPr>
            <p:spPr>
              <a:xfrm>
                <a:off x="3030795" y="1881184"/>
                <a:ext cx="5393349" cy="561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pineapple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D3E503-22A3-4204-BAC7-25760E807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795" y="1881184"/>
                <a:ext cx="5393349" cy="5615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3DAB45D-6E24-46A6-82F6-B2D8AC2DD820}"/>
                  </a:ext>
                </a:extLst>
              </p:cNvPr>
              <p:cNvSpPr txBox="1"/>
              <p:nvPr/>
            </p:nvSpPr>
            <p:spPr>
              <a:xfrm>
                <a:off x="3030795" y="2675075"/>
                <a:ext cx="5393349" cy="561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computer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3DAB45D-6E24-46A6-82F6-B2D8AC2D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795" y="2675075"/>
                <a:ext cx="5393349" cy="561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BF9664-D51E-45CE-AAC1-AB3E766176DF}"/>
                  </a:ext>
                </a:extLst>
              </p:cNvPr>
              <p:cNvSpPr txBox="1"/>
              <p:nvPr/>
            </p:nvSpPr>
            <p:spPr>
              <a:xfrm>
                <a:off x="2726576" y="3340580"/>
                <a:ext cx="56975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information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BF9664-D51E-45CE-AAC1-AB3E7661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576" y="3340580"/>
                <a:ext cx="569756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CE8B8C-4552-4F50-9A3D-8955B464B83B}"/>
                  </a:ext>
                </a:extLst>
              </p:cNvPr>
              <p:cNvSpPr txBox="1"/>
              <p:nvPr/>
            </p:nvSpPr>
            <p:spPr>
              <a:xfrm>
                <a:off x="2726576" y="3967741"/>
                <a:ext cx="5697568" cy="561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apple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CE8B8C-4552-4F50-9A3D-8955B464B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576" y="3967741"/>
                <a:ext cx="5697568" cy="5615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3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491127-AA9F-4DC3-A3E4-8C832E1FE2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6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CEDCB7-3CF7-4632-9924-D5B00449A153}"/>
              </a:ext>
            </a:extLst>
          </p:cNvPr>
          <p:cNvSpPr/>
          <p:nvPr/>
        </p:nvSpPr>
        <p:spPr>
          <a:xfrm>
            <a:off x="919432" y="1409591"/>
            <a:ext cx="10353137" cy="4810456"/>
          </a:xfrm>
          <a:prstGeom prst="roundRect">
            <a:avLst>
              <a:gd name="adj" fmla="val 65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900A1-8F33-4D82-8947-A68BE5B1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E957B9-5BB8-498D-98A9-60DEB673C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3F614-16BA-410C-92F4-7A7B71B382FC}"/>
              </a:ext>
            </a:extLst>
          </p:cNvPr>
          <p:cNvSpPr txBox="1"/>
          <p:nvPr/>
        </p:nvSpPr>
        <p:spPr>
          <a:xfrm>
            <a:off x="493194" y="766185"/>
            <a:ext cx="8046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400" b="1" dirty="0">
                <a:latin typeface="Avenir Next LT Pro" panose="020B0504020202020204" pitchFamily="34" charset="0"/>
              </a:rPr>
              <a:t>Recall from linear algebra: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EF6CED-E189-4F50-8EB0-8719C9FA5C92}"/>
                  </a:ext>
                </a:extLst>
              </p:cNvPr>
              <p:cNvSpPr txBox="1"/>
              <p:nvPr/>
            </p:nvSpPr>
            <p:spPr>
              <a:xfrm>
                <a:off x="3138332" y="1910137"/>
                <a:ext cx="5915337" cy="104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EF6CED-E189-4F50-8EB0-8719C9FA5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2" y="1910137"/>
                <a:ext cx="5915337" cy="1046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9B4B11C-0A27-4D38-B846-EBB318A86F97}"/>
              </a:ext>
            </a:extLst>
          </p:cNvPr>
          <p:cNvSpPr txBox="1"/>
          <p:nvPr/>
        </p:nvSpPr>
        <p:spPr>
          <a:xfrm>
            <a:off x="1052215" y="1491928"/>
            <a:ext cx="8046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1600" b="1" dirty="0">
                <a:latin typeface="Avenir Next LT Pro" panose="020B0504020202020204" pitchFamily="34" charset="0"/>
              </a:rPr>
              <a:t>Dot Product of Two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DC4522-D8BB-4984-A322-C8E4E7D9D023}"/>
                  </a:ext>
                </a:extLst>
              </p:cNvPr>
              <p:cNvSpPr txBox="1"/>
              <p:nvPr/>
            </p:nvSpPr>
            <p:spPr>
              <a:xfrm>
                <a:off x="3736866" y="5621110"/>
                <a:ext cx="47182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DC4522-D8BB-4984-A322-C8E4E7D9D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866" y="5621110"/>
                <a:ext cx="4718269" cy="461665"/>
              </a:xfrm>
              <a:prstGeom prst="rect">
                <a:avLst/>
              </a:prstGeom>
              <a:blipFill>
                <a:blip r:embed="rId3"/>
                <a:stretch>
                  <a:fillRect t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791EEB-AEF3-452E-8E63-6B7D4F5D1848}"/>
                  </a:ext>
                </a:extLst>
              </p:cNvPr>
              <p:cNvSpPr txBox="1"/>
              <p:nvPr/>
            </p:nvSpPr>
            <p:spPr>
              <a:xfrm>
                <a:off x="3042460" y="3613036"/>
                <a:ext cx="50658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791EEB-AEF3-452E-8E63-6B7D4F5D1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60" y="3613036"/>
                <a:ext cx="50658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A5168-4FC2-401E-8A35-23DA18EE40A2}"/>
                  </a:ext>
                </a:extLst>
              </p:cNvPr>
              <p:cNvSpPr txBox="1"/>
              <p:nvPr/>
            </p:nvSpPr>
            <p:spPr>
              <a:xfrm>
                <a:off x="2714912" y="4406927"/>
                <a:ext cx="53933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FA5168-4FC2-401E-8A35-23DA18EE4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912" y="4406927"/>
                <a:ext cx="539334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8A5809F-8589-4AA4-9596-33EB5E871747}"/>
              </a:ext>
            </a:extLst>
          </p:cNvPr>
          <p:cNvSpPr txBox="1"/>
          <p:nvPr/>
        </p:nvSpPr>
        <p:spPr>
          <a:xfrm>
            <a:off x="4885201" y="4174600"/>
            <a:ext cx="8046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b="1" dirty="0">
                <a:solidFill>
                  <a:srgbClr val="D73F09"/>
                </a:solidFill>
                <a:latin typeface="Avenir Next LT Pro" panose="020B0504020202020204" pitchFamily="34" charset="0"/>
              </a:rPr>
              <a:t>*        *       *        *        *        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38979-2BAC-41D6-9A9C-13BB6F3F3788}"/>
              </a:ext>
            </a:extLst>
          </p:cNvPr>
          <p:cNvSpPr txBox="1"/>
          <p:nvPr/>
        </p:nvSpPr>
        <p:spPr>
          <a:xfrm>
            <a:off x="4843638" y="4927438"/>
            <a:ext cx="8046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b="1" dirty="0">
                <a:solidFill>
                  <a:srgbClr val="D73F09"/>
                </a:solidFill>
                <a:latin typeface="Avenir Next LT Pro" panose="020B0504020202020204" pitchFamily="34" charset="0"/>
              </a:rPr>
              <a:t>0   +  0  +  0  + 15  +  0   + 1 = 16</a:t>
            </a:r>
          </a:p>
        </p:txBody>
      </p:sp>
    </p:spTree>
    <p:extLst>
      <p:ext uri="{BB962C8B-B14F-4D97-AF65-F5344CB8AC3E}">
        <p14:creationId xmlns:p14="http://schemas.microsoft.com/office/powerpoint/2010/main" val="410176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64EB-1309-4136-9604-E3633E0A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33717-A1CD-43CF-8628-0A44219EA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4BF4C8-AD66-4ACA-A377-B4A04B27E0B7}"/>
                  </a:ext>
                </a:extLst>
              </p:cNvPr>
              <p:cNvSpPr txBox="1"/>
              <p:nvPr/>
            </p:nvSpPr>
            <p:spPr>
              <a:xfrm>
                <a:off x="-34081" y="1087293"/>
                <a:ext cx="5065801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apricot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4BF4C8-AD66-4ACA-A377-B4A04B27E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081" y="1087293"/>
                <a:ext cx="5065801" cy="494559"/>
              </a:xfrm>
              <a:prstGeom prst="rect">
                <a:avLst/>
              </a:prstGeom>
              <a:blipFill>
                <a:blip r:embed="rId2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083939-7D46-4C10-AE1F-9DB9B520B035}"/>
                  </a:ext>
                </a:extLst>
              </p:cNvPr>
              <p:cNvSpPr txBox="1"/>
              <p:nvPr/>
            </p:nvSpPr>
            <p:spPr>
              <a:xfrm>
                <a:off x="-361629" y="1891824"/>
                <a:ext cx="539334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pineapple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083939-7D46-4C10-AE1F-9DB9B520B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1629" y="1891824"/>
                <a:ext cx="5393349" cy="494559"/>
              </a:xfrm>
              <a:prstGeom prst="rect">
                <a:avLst/>
              </a:prstGeom>
              <a:blipFill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B2F601-D102-4D33-ADE8-A2F24D05AD5D}"/>
                  </a:ext>
                </a:extLst>
              </p:cNvPr>
              <p:cNvSpPr txBox="1"/>
              <p:nvPr/>
            </p:nvSpPr>
            <p:spPr>
              <a:xfrm>
                <a:off x="-361629" y="2696355"/>
                <a:ext cx="539334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computer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B2F601-D102-4D33-ADE8-A2F24D05A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1629" y="2696355"/>
                <a:ext cx="5393349" cy="49455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393ED8-0D2B-45FC-AC3C-8187CD780F9E}"/>
                  </a:ext>
                </a:extLst>
              </p:cNvPr>
              <p:cNvSpPr txBox="1"/>
              <p:nvPr/>
            </p:nvSpPr>
            <p:spPr>
              <a:xfrm>
                <a:off x="-665848" y="3500886"/>
                <a:ext cx="56975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information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393ED8-0D2B-45FC-AC3C-8187CD780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5848" y="3500886"/>
                <a:ext cx="5697568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DC7E6F-3F01-45A4-9584-F21422DFF353}"/>
                  </a:ext>
                </a:extLst>
              </p:cNvPr>
              <p:cNvSpPr txBox="1"/>
              <p:nvPr/>
            </p:nvSpPr>
            <p:spPr>
              <a:xfrm>
                <a:off x="-665848" y="4272523"/>
                <a:ext cx="5697568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apple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DC7E6F-3F01-45A4-9584-F21422DF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5848" y="4272523"/>
                <a:ext cx="5697568" cy="494559"/>
              </a:xfrm>
              <a:prstGeom prst="rect">
                <a:avLst/>
              </a:prstGeom>
              <a:blipFill>
                <a:blip r:embed="rId6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A54E1D-DC9D-4EF0-9372-C048C5CBBE91}"/>
              </a:ext>
            </a:extLst>
          </p:cNvPr>
          <p:cNvCxnSpPr/>
          <p:nvPr/>
        </p:nvCxnSpPr>
        <p:spPr>
          <a:xfrm>
            <a:off x="5650992" y="814648"/>
            <a:ext cx="0" cy="5311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7AD0BBD-F04C-4600-84EF-BADC561BB3EF}"/>
                  </a:ext>
                </a:extLst>
              </p:cNvPr>
              <p:cNvSpPr txBox="1"/>
              <p:nvPr/>
            </p:nvSpPr>
            <p:spPr>
              <a:xfrm>
                <a:off x="6637542" y="814648"/>
                <a:ext cx="471826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apricot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pineapple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=101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7AD0BBD-F04C-4600-84EF-BADC561BB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42" y="814648"/>
                <a:ext cx="4718269" cy="494559"/>
              </a:xfrm>
              <a:prstGeom prst="rect">
                <a:avLst/>
              </a:prstGeom>
              <a:blipFill>
                <a:blip r:embed="rId7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455EFA-3330-48B0-8C9C-1479541061C4}"/>
                  </a:ext>
                </a:extLst>
              </p:cNvPr>
              <p:cNvSpPr txBox="1"/>
              <p:nvPr/>
            </p:nvSpPr>
            <p:spPr>
              <a:xfrm>
                <a:off x="6637542" y="3538672"/>
                <a:ext cx="471826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apricot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computer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455EFA-3330-48B0-8C9C-147954106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42" y="3538672"/>
                <a:ext cx="4718269" cy="494559"/>
              </a:xfrm>
              <a:prstGeom prst="rect">
                <a:avLst/>
              </a:prstGeom>
              <a:blipFill>
                <a:blip r:embed="rId8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2E335F-707E-4AD0-AE44-B1423AA05B68}"/>
                  </a:ext>
                </a:extLst>
              </p:cNvPr>
              <p:cNvSpPr txBox="1"/>
              <p:nvPr/>
            </p:nvSpPr>
            <p:spPr>
              <a:xfrm>
                <a:off x="6637542" y="1495654"/>
                <a:ext cx="471826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information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computer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2E335F-707E-4AD0-AE44-B1423AA0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42" y="1495654"/>
                <a:ext cx="4718269" cy="494559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C029DF-BF4E-4A51-B5B2-79E1FA6B5CE3}"/>
                  </a:ext>
                </a:extLst>
              </p:cNvPr>
              <p:cNvSpPr txBox="1"/>
              <p:nvPr/>
            </p:nvSpPr>
            <p:spPr>
              <a:xfrm>
                <a:off x="6637541" y="2176660"/>
                <a:ext cx="471826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computer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apple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=19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C029DF-BF4E-4A51-B5B2-79E1FA6B5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41" y="2176660"/>
                <a:ext cx="4718269" cy="494559"/>
              </a:xfrm>
              <a:prstGeom prst="rect">
                <a:avLst/>
              </a:prstGeom>
              <a:blipFill>
                <a:blip r:embed="rId10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DC567D-922A-417F-90EF-DFEFCEC4A098}"/>
                  </a:ext>
                </a:extLst>
              </p:cNvPr>
              <p:cNvSpPr txBox="1"/>
              <p:nvPr/>
            </p:nvSpPr>
            <p:spPr>
              <a:xfrm>
                <a:off x="6637541" y="2857666"/>
                <a:ext cx="471826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apricot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apple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=65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DC567D-922A-417F-90EF-DFEFCEC4A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41" y="2857666"/>
                <a:ext cx="4718269" cy="494559"/>
              </a:xfrm>
              <a:prstGeom prst="rect">
                <a:avLst/>
              </a:prstGeom>
              <a:blipFill>
                <a:blip r:embed="rId11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66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8DA914B-A526-4EC4-8CB3-FD3721D8A35D}"/>
              </a:ext>
            </a:extLst>
          </p:cNvPr>
          <p:cNvSpPr/>
          <p:nvPr/>
        </p:nvSpPr>
        <p:spPr>
          <a:xfrm>
            <a:off x="3493014" y="1073068"/>
            <a:ext cx="1052557" cy="508784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CF48C8-FD94-451F-8EE7-EBBE27C89E89}"/>
              </a:ext>
            </a:extLst>
          </p:cNvPr>
          <p:cNvSpPr/>
          <p:nvPr/>
        </p:nvSpPr>
        <p:spPr>
          <a:xfrm>
            <a:off x="3493014" y="1891824"/>
            <a:ext cx="1052557" cy="508784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47123C-E465-4F59-A31A-2D2D27356431}"/>
              </a:ext>
            </a:extLst>
          </p:cNvPr>
          <p:cNvSpPr/>
          <p:nvPr/>
        </p:nvSpPr>
        <p:spPr>
          <a:xfrm>
            <a:off x="3493013" y="2682130"/>
            <a:ext cx="1052557" cy="508784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135617-A16F-4D75-9AD0-ADEADF82B27B}"/>
              </a:ext>
            </a:extLst>
          </p:cNvPr>
          <p:cNvSpPr/>
          <p:nvPr/>
        </p:nvSpPr>
        <p:spPr>
          <a:xfrm>
            <a:off x="3497089" y="3453767"/>
            <a:ext cx="1052557" cy="508784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354FF8-6DE8-4B89-87DB-420F7F2210FD}"/>
              </a:ext>
            </a:extLst>
          </p:cNvPr>
          <p:cNvSpPr/>
          <p:nvPr/>
        </p:nvSpPr>
        <p:spPr>
          <a:xfrm>
            <a:off x="3493012" y="4258298"/>
            <a:ext cx="1052557" cy="508784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27C04C-D866-416D-8A16-3182670A9A73}"/>
              </a:ext>
            </a:extLst>
          </p:cNvPr>
          <p:cNvSpPr/>
          <p:nvPr/>
        </p:nvSpPr>
        <p:spPr>
          <a:xfrm>
            <a:off x="3127258" y="4977236"/>
            <a:ext cx="1152132" cy="508784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764EB-1309-4136-9604-E3633E0A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33717-A1CD-43CF-8628-0A44219EA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4BF4C8-AD66-4ACA-A377-B4A04B27E0B7}"/>
                  </a:ext>
                </a:extLst>
              </p:cNvPr>
              <p:cNvSpPr txBox="1"/>
              <p:nvPr/>
            </p:nvSpPr>
            <p:spPr>
              <a:xfrm>
                <a:off x="-34081" y="1087293"/>
                <a:ext cx="5065801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apricot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4BF4C8-AD66-4ACA-A377-B4A04B27E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081" y="1087293"/>
                <a:ext cx="5065801" cy="494559"/>
              </a:xfrm>
              <a:prstGeom prst="rect">
                <a:avLst/>
              </a:prstGeom>
              <a:blipFill>
                <a:blip r:embed="rId2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083939-7D46-4C10-AE1F-9DB9B520B035}"/>
                  </a:ext>
                </a:extLst>
              </p:cNvPr>
              <p:cNvSpPr txBox="1"/>
              <p:nvPr/>
            </p:nvSpPr>
            <p:spPr>
              <a:xfrm>
                <a:off x="-361629" y="1891824"/>
                <a:ext cx="539334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pineapple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083939-7D46-4C10-AE1F-9DB9B520B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1629" y="1891824"/>
                <a:ext cx="5393349" cy="494559"/>
              </a:xfrm>
              <a:prstGeom prst="rect">
                <a:avLst/>
              </a:prstGeom>
              <a:blipFill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B2F601-D102-4D33-ADE8-A2F24D05AD5D}"/>
                  </a:ext>
                </a:extLst>
              </p:cNvPr>
              <p:cNvSpPr txBox="1"/>
              <p:nvPr/>
            </p:nvSpPr>
            <p:spPr>
              <a:xfrm>
                <a:off x="-361629" y="2696355"/>
                <a:ext cx="539334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computer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B2F601-D102-4D33-ADE8-A2F24D05A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1629" y="2696355"/>
                <a:ext cx="5393349" cy="49455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393ED8-0D2B-45FC-AC3C-8187CD780F9E}"/>
                  </a:ext>
                </a:extLst>
              </p:cNvPr>
              <p:cNvSpPr txBox="1"/>
              <p:nvPr/>
            </p:nvSpPr>
            <p:spPr>
              <a:xfrm>
                <a:off x="-665848" y="3500886"/>
                <a:ext cx="56975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information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393ED8-0D2B-45FC-AC3C-8187CD780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5848" y="3500886"/>
                <a:ext cx="5697568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DC7E6F-3F01-45A4-9584-F21422DFF353}"/>
                  </a:ext>
                </a:extLst>
              </p:cNvPr>
              <p:cNvSpPr txBox="1"/>
              <p:nvPr/>
            </p:nvSpPr>
            <p:spPr>
              <a:xfrm>
                <a:off x="-665848" y="4272523"/>
                <a:ext cx="5697568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apple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DC7E6F-3F01-45A4-9584-F21422DF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5848" y="4272523"/>
                <a:ext cx="5697568" cy="494559"/>
              </a:xfrm>
              <a:prstGeom prst="rect">
                <a:avLst/>
              </a:prstGeom>
              <a:blipFill>
                <a:blip r:embed="rId6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A54E1D-DC9D-4EF0-9372-C048C5CBBE91}"/>
              </a:ext>
            </a:extLst>
          </p:cNvPr>
          <p:cNvCxnSpPr/>
          <p:nvPr/>
        </p:nvCxnSpPr>
        <p:spPr>
          <a:xfrm>
            <a:off x="5650992" y="814648"/>
            <a:ext cx="0" cy="5311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6B104B-6103-4564-8EA5-3B96A2147818}"/>
                  </a:ext>
                </a:extLst>
              </p:cNvPr>
              <p:cNvSpPr txBox="1"/>
              <p:nvPr/>
            </p:nvSpPr>
            <p:spPr>
              <a:xfrm>
                <a:off x="6637542" y="4577458"/>
                <a:ext cx="471826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apricot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US" sz="2400" b="1" i="0" smtClean="0">
                              <a:solidFill>
                                <a:srgbClr val="D73F0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𝐔𝐍𝐊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6B104B-6103-4564-8EA5-3B96A2147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42" y="4577458"/>
                <a:ext cx="4718269" cy="494559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6852E3-D331-4EB6-AC66-BCAC3AB1801B}"/>
                  </a:ext>
                </a:extLst>
              </p:cNvPr>
              <p:cNvSpPr txBox="1"/>
              <p:nvPr/>
            </p:nvSpPr>
            <p:spPr>
              <a:xfrm>
                <a:off x="6637542" y="5077054"/>
                <a:ext cx="471826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1" i="1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1" i="0" smtClean="0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  <m:t>𝐔𝐍𝐊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computer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6852E3-D331-4EB6-AC66-BCAC3AB18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42" y="5077054"/>
                <a:ext cx="4718269" cy="494559"/>
              </a:xfrm>
              <a:prstGeom prst="rect">
                <a:avLst/>
              </a:prstGeom>
              <a:blipFill>
                <a:blip r:embed="rId8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31D151-1E67-4E2F-8A00-AF76F9060B1F}"/>
                  </a:ext>
                </a:extLst>
              </p:cNvPr>
              <p:cNvSpPr txBox="1"/>
              <p:nvPr/>
            </p:nvSpPr>
            <p:spPr>
              <a:xfrm>
                <a:off x="6637542" y="5581687"/>
                <a:ext cx="47182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information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US" sz="2400" b="1" i="0" smtClean="0">
                              <a:solidFill>
                                <a:srgbClr val="D73F0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𝐔𝐍𝐊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=1200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31D151-1E67-4E2F-8A00-AF76F9060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42" y="5581687"/>
                <a:ext cx="4718269" cy="46166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7AD0BBD-F04C-4600-84EF-BADC561BB3EF}"/>
                  </a:ext>
                </a:extLst>
              </p:cNvPr>
              <p:cNvSpPr txBox="1"/>
              <p:nvPr/>
            </p:nvSpPr>
            <p:spPr>
              <a:xfrm>
                <a:off x="6637542" y="814648"/>
                <a:ext cx="471826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apricot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pineapple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=101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7AD0BBD-F04C-4600-84EF-BADC561BB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42" y="814648"/>
                <a:ext cx="4718269" cy="494559"/>
              </a:xfrm>
              <a:prstGeom prst="rect">
                <a:avLst/>
              </a:prstGeom>
              <a:blipFill>
                <a:blip r:embed="rId10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455EFA-3330-48B0-8C9C-1479541061C4}"/>
                  </a:ext>
                </a:extLst>
              </p:cNvPr>
              <p:cNvSpPr txBox="1"/>
              <p:nvPr/>
            </p:nvSpPr>
            <p:spPr>
              <a:xfrm>
                <a:off x="6637542" y="3538672"/>
                <a:ext cx="471826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apricot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computer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455EFA-3330-48B0-8C9C-147954106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42" y="3538672"/>
                <a:ext cx="4718269" cy="494559"/>
              </a:xfrm>
              <a:prstGeom prst="rect">
                <a:avLst/>
              </a:prstGeom>
              <a:blipFill>
                <a:blip r:embed="rId11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2E335F-707E-4AD0-AE44-B1423AA05B68}"/>
                  </a:ext>
                </a:extLst>
              </p:cNvPr>
              <p:cNvSpPr txBox="1"/>
              <p:nvPr/>
            </p:nvSpPr>
            <p:spPr>
              <a:xfrm>
                <a:off x="6637542" y="1495654"/>
                <a:ext cx="471826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information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computer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2E335F-707E-4AD0-AE44-B1423AA0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42" y="1495654"/>
                <a:ext cx="4718269" cy="49455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C029DF-BF4E-4A51-B5B2-79E1FA6B5CE3}"/>
                  </a:ext>
                </a:extLst>
              </p:cNvPr>
              <p:cNvSpPr txBox="1"/>
              <p:nvPr/>
            </p:nvSpPr>
            <p:spPr>
              <a:xfrm>
                <a:off x="6637541" y="2176660"/>
                <a:ext cx="471826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computer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apple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=19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C029DF-BF4E-4A51-B5B2-79E1FA6B5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41" y="2176660"/>
                <a:ext cx="4718269" cy="494559"/>
              </a:xfrm>
              <a:prstGeom prst="rect">
                <a:avLst/>
              </a:prstGeom>
              <a:blipFill>
                <a:blip r:embed="rId1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DC567D-922A-417F-90EF-DFEFCEC4A098}"/>
                  </a:ext>
                </a:extLst>
              </p:cNvPr>
              <p:cNvSpPr txBox="1"/>
              <p:nvPr/>
            </p:nvSpPr>
            <p:spPr>
              <a:xfrm>
                <a:off x="6637541" y="2857666"/>
                <a:ext cx="471826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apricot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apple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=65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DC567D-922A-417F-90EF-DFEFCEC4A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41" y="2857666"/>
                <a:ext cx="4718269" cy="494559"/>
              </a:xfrm>
              <a:prstGeom prst="rect">
                <a:avLst/>
              </a:prstGeom>
              <a:blipFill>
                <a:blip r:embed="rId14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F40B6-AD7A-4E9F-845E-A05E0F6DD602}"/>
                  </a:ext>
                </a:extLst>
              </p:cNvPr>
              <p:cNvSpPr txBox="1"/>
              <p:nvPr/>
            </p:nvSpPr>
            <p:spPr>
              <a:xfrm>
                <a:off x="-665848" y="5077054"/>
                <a:ext cx="5697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D73F0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D73F0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D73F0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US" b="1" i="0" smtClean="0">
                              <a:solidFill>
                                <a:srgbClr val="D73F0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𝐔𝐍𝐊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D73F09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D73F0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rgbClr val="D73F0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smtClean="0">
                                        <a:solidFill>
                                          <a:srgbClr val="D73F0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𝟎𝟎</m:t>
                                      </m:r>
                                    </m:e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𝟏𝟎𝟎</m:t>
                                      </m:r>
                                    </m:e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𝟏𝟎𝟎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smtClean="0">
                                        <a:solidFill>
                                          <a:srgbClr val="D73F0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𝟎𝟎</m:t>
                                      </m:r>
                                    </m:e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𝟏𝟎𝟎</m:t>
                                      </m:r>
                                    </m:e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𝟏𝟎𝟎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D73F09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F40B6-AD7A-4E9F-845E-A05E0F6DD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5848" y="5077054"/>
                <a:ext cx="569756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C73A94C-097C-4A80-B5FA-22252940381C}"/>
              </a:ext>
            </a:extLst>
          </p:cNvPr>
          <p:cNvSpPr txBox="1"/>
          <p:nvPr/>
        </p:nvSpPr>
        <p:spPr>
          <a:xfrm rot="2533121">
            <a:off x="2403519" y="184733"/>
            <a:ext cx="1606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3A3A3A"/>
                </a:solidFill>
                <a:latin typeface="Avenir Next LT Pro" panose="020B0504020202020204" pitchFamily="34" charset="0"/>
              </a:rPr>
              <a:t>fruit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F20514-6B72-4AB0-B7D2-71ED8B70C1C7}"/>
              </a:ext>
            </a:extLst>
          </p:cNvPr>
          <p:cNvSpPr txBox="1"/>
          <p:nvPr/>
        </p:nvSpPr>
        <p:spPr>
          <a:xfrm rot="2533121">
            <a:off x="3186987" y="184733"/>
            <a:ext cx="1606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3A3A3A"/>
                </a:solidFill>
                <a:latin typeface="Avenir Next LT Pro" panose="020B0504020202020204" pitchFamily="34" charset="0"/>
              </a:rPr>
              <a:t>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30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17" grpId="0"/>
      <p:bldP spid="19" grpId="0"/>
      <p:bldP spid="20" grpId="0"/>
      <p:bldP spid="33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64EB-1309-4136-9604-E3633E0A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33717-A1CD-43CF-8628-0A44219EA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33</a:t>
            </a:fld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EC14DA-7B3F-4C7A-83A5-0FDE1527AB93}"/>
              </a:ext>
            </a:extLst>
          </p:cNvPr>
          <p:cNvCxnSpPr>
            <a:cxnSpLocks/>
          </p:cNvCxnSpPr>
          <p:nvPr/>
        </p:nvCxnSpPr>
        <p:spPr>
          <a:xfrm flipV="1">
            <a:off x="1828800" y="914400"/>
            <a:ext cx="0" cy="45720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52A6AE-E9F3-4593-8B9C-4DB5DA2444B0}"/>
                  </a:ext>
                </a:extLst>
              </p:cNvPr>
              <p:cNvSpPr txBox="1"/>
              <p:nvPr/>
            </p:nvSpPr>
            <p:spPr>
              <a:xfrm>
                <a:off x="1591539" y="1917738"/>
                <a:ext cx="2051924" cy="394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apple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52A6AE-E9F3-4593-8B9C-4DB5DA244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539" y="1917738"/>
                <a:ext cx="2051924" cy="394019"/>
              </a:xfrm>
              <a:prstGeom prst="rect">
                <a:avLst/>
              </a:prstGeom>
              <a:blipFill>
                <a:blip r:embed="rId2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70725B-29B3-45C5-8394-29189AD792FA}"/>
                  </a:ext>
                </a:extLst>
              </p:cNvPr>
              <p:cNvSpPr txBox="1"/>
              <p:nvPr/>
            </p:nvSpPr>
            <p:spPr>
              <a:xfrm>
                <a:off x="1422299" y="959294"/>
                <a:ext cx="2184599" cy="394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pineapple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70725B-29B3-45C5-8394-29189AD79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299" y="959294"/>
                <a:ext cx="2184599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8FBA7B-9BE2-4650-B50D-B91514357F2D}"/>
              </a:ext>
            </a:extLst>
          </p:cNvPr>
          <p:cNvCxnSpPr>
            <a:cxnSpLocks/>
          </p:cNvCxnSpPr>
          <p:nvPr/>
        </p:nvCxnSpPr>
        <p:spPr>
          <a:xfrm flipV="1">
            <a:off x="1828800" y="5486400"/>
            <a:ext cx="7086600" cy="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14C845F-96E0-4F89-B6C0-1188279A35A6}"/>
              </a:ext>
            </a:extLst>
          </p:cNvPr>
          <p:cNvSpPr txBox="1"/>
          <p:nvPr/>
        </p:nvSpPr>
        <p:spPr>
          <a:xfrm rot="16200000">
            <a:off x="568456" y="3042132"/>
            <a:ext cx="1606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A3A3A"/>
                </a:solidFill>
                <a:latin typeface="Avenir Next LT Pro" panose="020B0504020202020204" pitchFamily="34" charset="0"/>
              </a:rPr>
              <a:t>fruit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CADC2-4115-451F-B9A2-1E07DA0E8A01}"/>
              </a:ext>
            </a:extLst>
          </p:cNvPr>
          <p:cNvSpPr txBox="1"/>
          <p:nvPr/>
        </p:nvSpPr>
        <p:spPr>
          <a:xfrm>
            <a:off x="4373396" y="5577842"/>
            <a:ext cx="1606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A3A3A"/>
                </a:solidFill>
                <a:latin typeface="Avenir Next LT Pro" panose="020B0504020202020204" pitchFamily="34" charset="0"/>
              </a:rPr>
              <a:t>result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6D67DC9-A220-4E19-90A4-118F30626F4C}"/>
                  </a:ext>
                </a:extLst>
              </p:cNvPr>
              <p:cNvSpPr txBox="1"/>
              <p:nvPr/>
            </p:nvSpPr>
            <p:spPr>
              <a:xfrm>
                <a:off x="6824537" y="413809"/>
                <a:ext cx="8650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D73F0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D73F0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D73F0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US" b="1" i="0" smtClean="0">
                              <a:solidFill>
                                <a:srgbClr val="D73F0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𝐔𝐍𝐊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6D67DC9-A220-4E19-90A4-118F30626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537" y="413809"/>
                <a:ext cx="8650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F8A357-8D31-4CED-BAC3-487B715D51AB}"/>
                  </a:ext>
                </a:extLst>
              </p:cNvPr>
              <p:cNvSpPr txBox="1"/>
              <p:nvPr/>
            </p:nvSpPr>
            <p:spPr>
              <a:xfrm>
                <a:off x="1602461" y="5547952"/>
                <a:ext cx="2184599" cy="394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computer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F8A357-8D31-4CED-BAC3-487B715D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61" y="5547952"/>
                <a:ext cx="2184599" cy="394019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E6F49B8-BC04-42D0-9692-FF924BAF1A09}"/>
                  </a:ext>
                </a:extLst>
              </p:cNvPr>
              <p:cNvSpPr txBox="1"/>
              <p:nvPr/>
            </p:nvSpPr>
            <p:spPr>
              <a:xfrm>
                <a:off x="2377500" y="1963458"/>
                <a:ext cx="2184599" cy="394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apricot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E6F49B8-BC04-42D0-9692-FF924BAF1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500" y="1963458"/>
                <a:ext cx="2184599" cy="394019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26E9A1-5E73-4448-B9AA-12354F323145}"/>
              </a:ext>
            </a:extLst>
          </p:cNvPr>
          <p:cNvCxnSpPr>
            <a:cxnSpLocks/>
          </p:cNvCxnSpPr>
          <p:nvPr/>
        </p:nvCxnSpPr>
        <p:spPr>
          <a:xfrm flipV="1">
            <a:off x="1828783" y="2287367"/>
            <a:ext cx="1371600" cy="3200400"/>
          </a:xfrm>
          <a:prstGeom prst="straightConnector1">
            <a:avLst/>
          </a:prstGeom>
          <a:ln w="7620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7DEF949-62E0-4580-9E15-7558FB047A71}"/>
              </a:ext>
            </a:extLst>
          </p:cNvPr>
          <p:cNvCxnSpPr>
            <a:cxnSpLocks/>
          </p:cNvCxnSpPr>
          <p:nvPr/>
        </p:nvCxnSpPr>
        <p:spPr>
          <a:xfrm flipV="1">
            <a:off x="1828783" y="1372967"/>
            <a:ext cx="457200" cy="4114800"/>
          </a:xfrm>
          <a:prstGeom prst="straightConnector1">
            <a:avLst/>
          </a:prstGeom>
          <a:ln w="7620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7D5B29-B250-4BDC-897E-CD7F933D4F2B}"/>
              </a:ext>
            </a:extLst>
          </p:cNvPr>
          <p:cNvCxnSpPr>
            <a:cxnSpLocks/>
          </p:cNvCxnSpPr>
          <p:nvPr/>
        </p:nvCxnSpPr>
        <p:spPr>
          <a:xfrm flipV="1">
            <a:off x="1828783" y="5487767"/>
            <a:ext cx="914400" cy="0"/>
          </a:xfrm>
          <a:prstGeom prst="straightConnector1">
            <a:avLst/>
          </a:prstGeom>
          <a:ln w="7620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2491CD-0B39-46EF-B518-5A6525F7B215}"/>
              </a:ext>
            </a:extLst>
          </p:cNvPr>
          <p:cNvCxnSpPr>
            <a:cxnSpLocks/>
          </p:cNvCxnSpPr>
          <p:nvPr/>
        </p:nvCxnSpPr>
        <p:spPr>
          <a:xfrm flipV="1">
            <a:off x="1828783" y="5486400"/>
            <a:ext cx="2286000" cy="0"/>
          </a:xfrm>
          <a:prstGeom prst="straightConnector1">
            <a:avLst/>
          </a:prstGeom>
          <a:ln w="7620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6B96B96-86CB-489C-9C8C-5E782FE23DF5}"/>
                  </a:ext>
                </a:extLst>
              </p:cNvPr>
              <p:cNvSpPr txBox="1"/>
              <p:nvPr/>
            </p:nvSpPr>
            <p:spPr>
              <a:xfrm>
                <a:off x="3600278" y="5009466"/>
                <a:ext cx="15104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information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6B96B96-86CB-489C-9C8C-5E782FE23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78" y="5009466"/>
                <a:ext cx="1510468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2D4C1A-A934-45A8-89F7-16BC01C5EBDB}"/>
              </a:ext>
            </a:extLst>
          </p:cNvPr>
          <p:cNvCxnSpPr>
            <a:cxnSpLocks/>
          </p:cNvCxnSpPr>
          <p:nvPr/>
        </p:nvCxnSpPr>
        <p:spPr>
          <a:xfrm flipV="1">
            <a:off x="1828783" y="2287367"/>
            <a:ext cx="914400" cy="3200400"/>
          </a:xfrm>
          <a:prstGeom prst="straightConnector1">
            <a:avLst/>
          </a:prstGeom>
          <a:ln w="7620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F239C6-141A-4969-B49A-1098FDEE8E39}"/>
              </a:ext>
            </a:extLst>
          </p:cNvPr>
          <p:cNvCxnSpPr>
            <a:cxnSpLocks/>
          </p:cNvCxnSpPr>
          <p:nvPr/>
        </p:nvCxnSpPr>
        <p:spPr>
          <a:xfrm flipV="1">
            <a:off x="1828783" y="-3656233"/>
            <a:ext cx="9144000" cy="9144000"/>
          </a:xfrm>
          <a:prstGeom prst="straightConnector1">
            <a:avLst/>
          </a:prstGeom>
          <a:ln w="76200">
            <a:solidFill>
              <a:srgbClr val="D73F09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FD99EB9A-A415-4B97-9E50-2444B4976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8938" y="695813"/>
            <a:ext cx="3791124" cy="385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2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45" grpId="0"/>
      <p:bldP spid="22" grpId="0"/>
      <p:bldP spid="57" grpId="0"/>
      <p:bldP spid="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FABADC-DF4C-4B1D-B8C6-559072607B29}"/>
              </a:ext>
            </a:extLst>
          </p:cNvPr>
          <p:cNvSpPr/>
          <p:nvPr/>
        </p:nvSpPr>
        <p:spPr>
          <a:xfrm>
            <a:off x="919431" y="3794158"/>
            <a:ext cx="10711737" cy="2186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648373-3A9F-46BD-8262-4D4960E3D634}"/>
              </a:ext>
            </a:extLst>
          </p:cNvPr>
          <p:cNvSpPr txBox="1"/>
          <p:nvPr/>
        </p:nvSpPr>
        <p:spPr>
          <a:xfrm>
            <a:off x="1052214" y="3876495"/>
            <a:ext cx="8046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1600" b="1" dirty="0">
                <a:latin typeface="Avenir Next LT Pro" panose="020B0504020202020204" pitchFamily="34" charset="0"/>
              </a:rPr>
              <a:t>Cosine of Angle between Two Vectors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CEDCB7-3CF7-4632-9924-D5B00449A153}"/>
              </a:ext>
            </a:extLst>
          </p:cNvPr>
          <p:cNvSpPr/>
          <p:nvPr/>
        </p:nvSpPr>
        <p:spPr>
          <a:xfrm>
            <a:off x="919432" y="1409591"/>
            <a:ext cx="10353137" cy="1823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900A1-8F33-4D82-8947-A68BE5B1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E957B9-5BB8-498D-98A9-60DEB673C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3F614-16BA-410C-92F4-7A7B71B382FC}"/>
              </a:ext>
            </a:extLst>
          </p:cNvPr>
          <p:cNvSpPr txBox="1"/>
          <p:nvPr/>
        </p:nvSpPr>
        <p:spPr>
          <a:xfrm>
            <a:off x="493194" y="766185"/>
            <a:ext cx="8046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400" b="1" dirty="0">
                <a:latin typeface="Avenir Next LT Pro" panose="020B0504020202020204" pitchFamily="34" charset="0"/>
              </a:rPr>
              <a:t>Recall from linear algebra: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EF6CED-E189-4F50-8EB0-8719C9FA5C92}"/>
                  </a:ext>
                </a:extLst>
              </p:cNvPr>
              <p:cNvSpPr txBox="1"/>
              <p:nvPr/>
            </p:nvSpPr>
            <p:spPr>
              <a:xfrm>
                <a:off x="3676844" y="1607485"/>
                <a:ext cx="4889992" cy="1436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EF6CED-E189-4F50-8EB0-8719C9FA5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44" y="1607485"/>
                <a:ext cx="4889992" cy="1436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9B4B11C-0A27-4D38-B846-EBB318A86F97}"/>
              </a:ext>
            </a:extLst>
          </p:cNvPr>
          <p:cNvSpPr txBox="1"/>
          <p:nvPr/>
        </p:nvSpPr>
        <p:spPr>
          <a:xfrm>
            <a:off x="1052215" y="1491928"/>
            <a:ext cx="8046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1600" b="1" dirty="0">
                <a:latin typeface="Avenir Next LT Pro" panose="020B0504020202020204" pitchFamily="34" charset="0"/>
              </a:rPr>
              <a:t>Norm of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3BED8-6DC3-48F4-B1EB-74585AA35B0A}"/>
                  </a:ext>
                </a:extLst>
              </p:cNvPr>
              <p:cNvSpPr txBox="1"/>
              <p:nvPr/>
            </p:nvSpPr>
            <p:spPr>
              <a:xfrm>
                <a:off x="1454990" y="4549814"/>
                <a:ext cx="5802038" cy="10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cosine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3BED8-6DC3-48F4-B1EB-74585AA35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990" y="4549814"/>
                <a:ext cx="5802038" cy="1072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6D4BC469-0750-4098-8C86-6C7AF9910DCC}"/>
              </a:ext>
            </a:extLst>
          </p:cNvPr>
          <p:cNvGrpSpPr/>
          <p:nvPr/>
        </p:nvGrpSpPr>
        <p:grpSpPr>
          <a:xfrm rot="2044603">
            <a:off x="8414577" y="3483299"/>
            <a:ext cx="1834092" cy="2218062"/>
            <a:chOff x="8368937" y="3778154"/>
            <a:chExt cx="1123406" cy="1549130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96D5BB74-183F-42A8-AA12-0D18D436F3B2}"/>
                </a:ext>
              </a:extLst>
            </p:cNvPr>
            <p:cNvSpPr/>
            <p:nvPr/>
          </p:nvSpPr>
          <p:spPr>
            <a:xfrm>
              <a:off x="8368937" y="4578347"/>
              <a:ext cx="748937" cy="748937"/>
            </a:xfrm>
            <a:prstGeom prst="arc">
              <a:avLst>
                <a:gd name="adj1" fmla="val 18454462"/>
                <a:gd name="adj2" fmla="val 20654938"/>
              </a:avLst>
            </a:prstGeom>
            <a:solidFill>
              <a:srgbClr val="D73F09"/>
            </a:solidFill>
            <a:ln w="19050">
              <a:solidFill>
                <a:srgbClr val="D73F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46101D7-7DFE-4E77-BECA-EEA99DF4E8E0}"/>
                </a:ext>
              </a:extLst>
            </p:cNvPr>
            <p:cNvCxnSpPr/>
            <p:nvPr/>
          </p:nvCxnSpPr>
          <p:spPr>
            <a:xfrm flipV="1">
              <a:off x="8743406" y="3901440"/>
              <a:ext cx="748937" cy="10363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220CBA4-FB5E-4C99-B861-B87C23932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406" y="4781006"/>
              <a:ext cx="627017" cy="1567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9A3C86-F2ED-49EE-B665-4F401253AD42}"/>
                    </a:ext>
                  </a:extLst>
                </p:cNvPr>
                <p:cNvSpPr txBox="1"/>
                <p:nvPr/>
              </p:nvSpPr>
              <p:spPr>
                <a:xfrm rot="19555397">
                  <a:off x="9006840" y="3778154"/>
                  <a:ext cx="370114" cy="282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9A3C86-F2ED-49EE-B665-4F401253A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55397">
                  <a:off x="9006840" y="3778154"/>
                  <a:ext cx="370114" cy="282776"/>
                </a:xfrm>
                <a:prstGeom prst="rect">
                  <a:avLst/>
                </a:prstGeom>
                <a:blipFill>
                  <a:blip r:embed="rId4"/>
                  <a:stretch>
                    <a:fillRect t="-22388" r="-38000" b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65B8DBD-83B8-48CA-84C2-034698E1A0C6}"/>
                    </a:ext>
                  </a:extLst>
                </p:cNvPr>
                <p:cNvSpPr txBox="1"/>
                <p:nvPr/>
              </p:nvSpPr>
              <p:spPr>
                <a:xfrm rot="19555397">
                  <a:off x="8874309" y="4829002"/>
                  <a:ext cx="574765" cy="282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65B8DBD-83B8-48CA-84C2-034698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55397">
                  <a:off x="8874309" y="4829002"/>
                  <a:ext cx="574765" cy="282776"/>
                </a:xfrm>
                <a:prstGeom prst="rect">
                  <a:avLst/>
                </a:prstGeom>
                <a:blipFill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31953D-4B56-44AF-BF13-DB1D08D5B990}"/>
                    </a:ext>
                  </a:extLst>
                </p:cNvPr>
                <p:cNvSpPr txBox="1"/>
                <p:nvPr/>
              </p:nvSpPr>
              <p:spPr>
                <a:xfrm rot="19555397">
                  <a:off x="8843204" y="4509918"/>
                  <a:ext cx="574765" cy="282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sz="2400" b="1" dirty="0">
                    <a:solidFill>
                      <a:srgbClr val="D73F09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31953D-4B56-44AF-BF13-DB1D08D5B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55397">
                  <a:off x="8843204" y="4509918"/>
                  <a:ext cx="574765" cy="282776"/>
                </a:xfrm>
                <a:prstGeom prst="rect">
                  <a:avLst/>
                </a:prstGeom>
                <a:blipFill>
                  <a:blip r:embed="rId6"/>
                  <a:stretch>
                    <a:fillRect b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760AF-62EC-4F4C-9371-8CD2D1E9E1D7}"/>
                  </a:ext>
                </a:extLst>
              </p:cNvPr>
              <p:cNvSpPr txBox="1"/>
              <p:nvPr/>
            </p:nvSpPr>
            <p:spPr>
              <a:xfrm>
                <a:off x="8151276" y="5509025"/>
                <a:ext cx="27432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760AF-62EC-4F4C-9371-8CD2D1E9E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276" y="5509025"/>
                <a:ext cx="2743275" cy="369332"/>
              </a:xfrm>
              <a:prstGeom prst="rect">
                <a:avLst/>
              </a:prstGeom>
              <a:blipFill>
                <a:blip r:embed="rId7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46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5" grpId="0"/>
      <p:bldP spid="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B5B69C-56E6-41E7-905F-0A0F60C981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A315267-500D-4667-A33D-49C41E6A205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514350" indent="-514350">
                  <a:buAutoNum type="arabicParenR"/>
                </a:pPr>
                <a:r>
                  <a:rPr lang="en-US" b="1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US" sz="2800" b="1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𝐜𝐨𝐬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𝒊𝒏𝒆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, what must we assume about the norms of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b="1" dirty="0"/>
                  <a:t>?</a:t>
                </a:r>
              </a:p>
              <a:p>
                <a:pPr marL="514350" indent="-514350">
                  <a:buAutoNum type="arabicParenR"/>
                </a:pPr>
                <a:endParaRPr lang="en-US" b="1" dirty="0"/>
              </a:p>
              <a:p>
                <a:pPr marL="514350" indent="-514350">
                  <a:buAutoNum type="arabicParenR"/>
                </a:pPr>
                <a:endParaRPr lang="en-US" b="1" dirty="0"/>
              </a:p>
              <a:p>
                <a:pPr marL="514350" indent="-514350">
                  <a:buAutoNum type="arabicParenR"/>
                </a:pPr>
                <a:endParaRPr lang="en-US" b="1" dirty="0"/>
              </a:p>
              <a:p>
                <a:pPr marL="514350" indent="-514350">
                  <a:buAutoNum type="arabicParenR"/>
                </a:pPr>
                <a:r>
                  <a:rPr lang="en-US" b="1" dirty="0"/>
                  <a:t>How can we modify any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to make this true?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A315267-500D-4667-A33D-49C41E6A2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4EE44B-475D-4A56-9174-033B47DF74C2}"/>
                  </a:ext>
                </a:extLst>
              </p:cNvPr>
              <p:cNvSpPr txBox="1"/>
              <p:nvPr/>
            </p:nvSpPr>
            <p:spPr>
              <a:xfrm>
                <a:off x="2447181" y="2139964"/>
                <a:ext cx="7297639" cy="710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cosine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→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4EE44B-475D-4A56-9174-033B47DF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181" y="2139964"/>
                <a:ext cx="7297639" cy="710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B3B8FE-690B-41F6-A289-626AC7C29CF1}"/>
                  </a:ext>
                </a:extLst>
              </p:cNvPr>
              <p:cNvSpPr txBox="1"/>
              <p:nvPr/>
            </p:nvSpPr>
            <p:spPr>
              <a:xfrm>
                <a:off x="3276606" y="4213261"/>
                <a:ext cx="5638788" cy="1141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800" dirty="0"/>
                  <a:t>Simply normalize our vectors such that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800" dirty="0"/>
                  <a:t>  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B3B8FE-690B-41F6-A289-626AC7C29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6" y="4213261"/>
                <a:ext cx="5638788" cy="1141851"/>
              </a:xfrm>
              <a:prstGeom prst="rect">
                <a:avLst/>
              </a:prstGeom>
              <a:blipFill>
                <a:blip r:embed="rId4"/>
                <a:stretch>
                  <a:fillRect l="-3355" t="-9091" r="-3247" b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0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F9B7-1A6A-462B-AA17-65A30097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as a Similarity Metric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34E7EB-02BB-47A0-9483-9CD29D956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36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E081E0-66BD-4024-B6FA-C4E2A0C08D09}"/>
              </a:ext>
            </a:extLst>
          </p:cNvPr>
          <p:cNvGrpSpPr/>
          <p:nvPr/>
        </p:nvGrpSpPr>
        <p:grpSpPr>
          <a:xfrm>
            <a:off x="324833" y="1395536"/>
            <a:ext cx="4448609" cy="2527819"/>
            <a:chOff x="3453444" y="1544931"/>
            <a:chExt cx="5573961" cy="3289768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37B8B7F-E7FD-4552-950E-2B8654258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6429" y="1544931"/>
              <a:ext cx="5099141" cy="32897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A82073D-828D-44C3-80C5-7DB95F7BE4C1}"/>
                    </a:ext>
                  </a:extLst>
                </p:cNvPr>
                <p:cNvSpPr txBox="1"/>
                <p:nvPr/>
              </p:nvSpPr>
              <p:spPr>
                <a:xfrm>
                  <a:off x="8089034" y="2810655"/>
                  <a:ext cx="938371" cy="40488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sz="2400" b="1" dirty="0">
                    <a:solidFill>
                      <a:srgbClr val="D73F09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A82073D-828D-44C3-80C5-7DB95F7BE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034" y="2810655"/>
                  <a:ext cx="938371" cy="404882"/>
                </a:xfrm>
                <a:prstGeom prst="rect">
                  <a:avLst/>
                </a:prstGeom>
                <a:blipFill>
                  <a:blip r:embed="rId4"/>
                  <a:stretch>
                    <a:fillRect b="-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4F9200-4941-4ECC-815C-D2695F337B79}"/>
                    </a:ext>
                  </a:extLst>
                </p:cNvPr>
                <p:cNvSpPr txBox="1"/>
                <p:nvPr/>
              </p:nvSpPr>
              <p:spPr>
                <a:xfrm>
                  <a:off x="7387094" y="3365764"/>
                  <a:ext cx="93837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D73F09"/>
                            </a:solidFill>
                            <a:effectLst>
                              <a:glow rad="101600">
                                <a:schemeClr val="bg1">
                                  <a:alpha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𝟑𝟔𝟎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D73F09"/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4F9200-4941-4ECC-815C-D2695F337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7094" y="3365764"/>
                  <a:ext cx="93837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06ED609-AC72-4A3F-B879-C5BFEEDE33FF}"/>
                    </a:ext>
                  </a:extLst>
                </p:cNvPr>
                <p:cNvSpPr txBox="1"/>
                <p:nvPr/>
              </p:nvSpPr>
              <p:spPr>
                <a:xfrm>
                  <a:off x="5398620" y="3365764"/>
                  <a:ext cx="93837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D73F09"/>
                            </a:solidFill>
                            <a:effectLst>
                              <a:glow rad="101600">
                                <a:schemeClr val="bg1">
                                  <a:alpha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𝟏𝟖𝟎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D73F09"/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06ED609-AC72-4A3F-B879-C5BFEEDE3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8620" y="3365764"/>
                  <a:ext cx="93837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98501F4-97DE-4521-98EF-118AF171A5E0}"/>
                    </a:ext>
                  </a:extLst>
                </p:cNvPr>
                <p:cNvSpPr txBox="1"/>
                <p:nvPr/>
              </p:nvSpPr>
              <p:spPr>
                <a:xfrm>
                  <a:off x="4406248" y="3365764"/>
                  <a:ext cx="9383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D73F09"/>
                            </a:solidFill>
                            <a:effectLst>
                              <a:glow rad="101600">
                                <a:schemeClr val="bg1">
                                  <a:alpha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𝟗𝟎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D73F09"/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98501F4-97DE-4521-98EF-118AF171A5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248" y="3365764"/>
                  <a:ext cx="93837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219F44A-4ECF-4EF5-A444-677AB65E0543}"/>
                    </a:ext>
                  </a:extLst>
                </p:cNvPr>
                <p:cNvSpPr txBox="1"/>
                <p:nvPr/>
              </p:nvSpPr>
              <p:spPr>
                <a:xfrm>
                  <a:off x="6395727" y="3365764"/>
                  <a:ext cx="9383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D73F09"/>
                            </a:solidFill>
                            <a:effectLst>
                              <a:glow rad="101600">
                                <a:schemeClr val="bg1">
                                  <a:alpha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𝟐𝟕𝟎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D73F09"/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219F44A-4ECF-4EF5-A444-677AB65E0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727" y="3365764"/>
                  <a:ext cx="93837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AA56884-2630-47B7-A23D-B7C30F347065}"/>
                    </a:ext>
                  </a:extLst>
                </p:cNvPr>
                <p:cNvSpPr txBox="1"/>
                <p:nvPr/>
              </p:nvSpPr>
              <p:spPr>
                <a:xfrm>
                  <a:off x="3453444" y="3365764"/>
                  <a:ext cx="9383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D73F09"/>
                            </a:solidFill>
                            <a:effectLst>
                              <a:glow rad="101600">
                                <a:schemeClr val="bg1">
                                  <a:alpha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D73F09"/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AA56884-2630-47B7-A23D-B7C30F347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3444" y="3365764"/>
                  <a:ext cx="93837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24A733-C5EB-49C2-9FC3-C0211F401B93}"/>
                </a:ext>
              </a:extLst>
            </p:cNvPr>
            <p:cNvCxnSpPr>
              <a:cxnSpLocks/>
            </p:cNvCxnSpPr>
            <p:nvPr/>
          </p:nvCxnSpPr>
          <p:spPr>
            <a:xfrm>
              <a:off x="5867805" y="3228105"/>
              <a:ext cx="1" cy="150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C33378-FB01-40E6-BE27-7E404C4C4ED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475" y="3228105"/>
              <a:ext cx="1" cy="150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EC1FCED-B697-4E5B-82D2-5B6B4A42E082}"/>
                </a:ext>
              </a:extLst>
            </p:cNvPr>
            <p:cNvCxnSpPr>
              <a:cxnSpLocks/>
            </p:cNvCxnSpPr>
            <p:nvPr/>
          </p:nvCxnSpPr>
          <p:spPr>
            <a:xfrm>
              <a:off x="7854706" y="3228105"/>
              <a:ext cx="1" cy="150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8C496B-FD87-418D-B77D-76105BDD3265}"/>
                </a:ext>
              </a:extLst>
            </p:cNvPr>
            <p:cNvCxnSpPr>
              <a:cxnSpLocks/>
            </p:cNvCxnSpPr>
            <p:nvPr/>
          </p:nvCxnSpPr>
          <p:spPr>
            <a:xfrm>
              <a:off x="4872693" y="3228105"/>
              <a:ext cx="1" cy="150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9304AB-8C47-4D73-A605-E014CC74B7B2}"/>
              </a:ext>
            </a:extLst>
          </p:cNvPr>
          <p:cNvGrpSpPr/>
          <p:nvPr/>
        </p:nvGrpSpPr>
        <p:grpSpPr>
          <a:xfrm rot="2700000">
            <a:off x="7675038" y="492260"/>
            <a:ext cx="1385688" cy="1660337"/>
            <a:chOff x="8643590" y="3778154"/>
            <a:chExt cx="848753" cy="115960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2E6DE6-FC1C-45DE-859A-CA99538C98AB}"/>
                </a:ext>
              </a:extLst>
            </p:cNvPr>
            <p:cNvCxnSpPr/>
            <p:nvPr/>
          </p:nvCxnSpPr>
          <p:spPr>
            <a:xfrm flipV="1">
              <a:off x="8743406" y="3901440"/>
              <a:ext cx="748937" cy="10363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AFBF447-8AFA-4A72-B542-15F5EE6B4C67}"/>
                </a:ext>
              </a:extLst>
            </p:cNvPr>
            <p:cNvCxnSpPr>
              <a:cxnSpLocks/>
            </p:cNvCxnSpPr>
            <p:nvPr/>
          </p:nvCxnSpPr>
          <p:spPr>
            <a:xfrm rot="19555397" flipV="1">
              <a:off x="8643590" y="4586364"/>
              <a:ext cx="565683" cy="191589"/>
            </a:xfrm>
            <a:prstGeom prst="straightConnector1">
              <a:avLst/>
            </a:prstGeom>
            <a:ln w="57150">
              <a:solidFill>
                <a:srgbClr val="D73F09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522669E-B5E2-4A93-A2BA-29FD8A31EB5C}"/>
                    </a:ext>
                  </a:extLst>
                </p:cNvPr>
                <p:cNvSpPr txBox="1"/>
                <p:nvPr/>
              </p:nvSpPr>
              <p:spPr>
                <a:xfrm rot="18900000">
                  <a:off x="9006840" y="3778154"/>
                  <a:ext cx="370114" cy="282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522669E-B5E2-4A93-A2BA-29FD8A31E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9006840" y="3778154"/>
                  <a:ext cx="370114" cy="282776"/>
                </a:xfrm>
                <a:prstGeom prst="rect">
                  <a:avLst/>
                </a:prstGeom>
                <a:blipFill>
                  <a:blip r:embed="rId10"/>
                  <a:stretch>
                    <a:fillRect t="-22388" r="-38000" b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BCDDAB0-7682-4137-9128-F170C0DC4419}"/>
                    </a:ext>
                  </a:extLst>
                </p:cNvPr>
                <p:cNvSpPr txBox="1"/>
                <p:nvPr/>
              </p:nvSpPr>
              <p:spPr>
                <a:xfrm rot="18900000">
                  <a:off x="8825414" y="4586433"/>
                  <a:ext cx="574765" cy="3224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D73F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D73F09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D73F09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BCDDAB0-7682-4137-9128-F170C0DC4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8825414" y="4586433"/>
                  <a:ext cx="574765" cy="32243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5BD046-101C-421E-92C9-BF15140DFED1}"/>
              </a:ext>
            </a:extLst>
          </p:cNvPr>
          <p:cNvGrpSpPr/>
          <p:nvPr/>
        </p:nvGrpSpPr>
        <p:grpSpPr>
          <a:xfrm rot="2700000">
            <a:off x="7377573" y="2064309"/>
            <a:ext cx="1980620" cy="2341792"/>
            <a:chOff x="8279186" y="3778154"/>
            <a:chExt cx="1213157" cy="1635545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F0F6A3B-163A-4816-B2CE-74013411EB4B}"/>
                </a:ext>
              </a:extLst>
            </p:cNvPr>
            <p:cNvCxnSpPr/>
            <p:nvPr/>
          </p:nvCxnSpPr>
          <p:spPr>
            <a:xfrm flipV="1">
              <a:off x="8743406" y="3901440"/>
              <a:ext cx="748937" cy="10363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85898C9-E183-4F7B-B0B5-6326B94D3FCE}"/>
                </a:ext>
              </a:extLst>
            </p:cNvPr>
            <p:cNvCxnSpPr>
              <a:cxnSpLocks/>
            </p:cNvCxnSpPr>
            <p:nvPr/>
          </p:nvCxnSpPr>
          <p:spPr>
            <a:xfrm rot="19555397" flipV="1">
              <a:off x="8279186" y="5091195"/>
              <a:ext cx="565683" cy="191589"/>
            </a:xfrm>
            <a:prstGeom prst="straightConnector1">
              <a:avLst/>
            </a:prstGeom>
            <a:ln w="57150">
              <a:solidFill>
                <a:srgbClr val="D73F09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7A74837-D9E8-4008-809D-D127AE6D326E}"/>
                    </a:ext>
                  </a:extLst>
                </p:cNvPr>
                <p:cNvSpPr txBox="1"/>
                <p:nvPr/>
              </p:nvSpPr>
              <p:spPr>
                <a:xfrm rot="18900000">
                  <a:off x="9006840" y="3778154"/>
                  <a:ext cx="370114" cy="282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7A74837-D9E8-4008-809D-D127AE6D3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9006840" y="3778154"/>
                  <a:ext cx="370114" cy="282776"/>
                </a:xfrm>
                <a:prstGeom prst="rect">
                  <a:avLst/>
                </a:prstGeom>
                <a:blipFill>
                  <a:blip r:embed="rId12"/>
                  <a:stretch>
                    <a:fillRect t="-22388" r="-38000" b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4417767-A46A-48AB-8556-E7A04F38FE8A}"/>
                    </a:ext>
                  </a:extLst>
                </p:cNvPr>
                <p:cNvSpPr txBox="1"/>
                <p:nvPr/>
              </p:nvSpPr>
              <p:spPr>
                <a:xfrm rot="18900000">
                  <a:off x="8461010" y="5091265"/>
                  <a:ext cx="574765" cy="3224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D73F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D73F09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D73F09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4417767-A46A-48AB-8556-E7A04F38F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8461010" y="5091265"/>
                  <a:ext cx="574765" cy="32243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D31A4A5-7ADB-48A7-9341-A92B29345444}"/>
              </a:ext>
            </a:extLst>
          </p:cNvPr>
          <p:cNvGrpSpPr/>
          <p:nvPr/>
        </p:nvGrpSpPr>
        <p:grpSpPr>
          <a:xfrm>
            <a:off x="6191046" y="4779581"/>
            <a:ext cx="4353672" cy="1854652"/>
            <a:chOff x="6697620" y="4779581"/>
            <a:chExt cx="4353672" cy="185465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95E4260-4D83-4A2E-9BBF-2D7C19D77535}"/>
                </a:ext>
              </a:extLst>
            </p:cNvPr>
            <p:cNvGrpSpPr/>
            <p:nvPr/>
          </p:nvGrpSpPr>
          <p:grpSpPr>
            <a:xfrm rot="2700000">
              <a:off x="9217397" y="4800337"/>
              <a:ext cx="1854652" cy="1813139"/>
              <a:chOff x="8356343" y="3778154"/>
              <a:chExt cx="1136000" cy="1266325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01015D4-0BC9-45FD-910F-D82965323EB1}"/>
                  </a:ext>
                </a:extLst>
              </p:cNvPr>
              <p:cNvCxnSpPr/>
              <p:nvPr/>
            </p:nvCxnSpPr>
            <p:spPr>
              <a:xfrm flipV="1">
                <a:off x="8743406" y="3901440"/>
                <a:ext cx="748937" cy="103632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72CBD14-CB4B-4C43-A482-CDAD234F3F79}"/>
                  </a:ext>
                </a:extLst>
              </p:cNvPr>
              <p:cNvCxnSpPr>
                <a:cxnSpLocks/>
              </p:cNvCxnSpPr>
              <p:nvPr/>
            </p:nvCxnSpPr>
            <p:spPr>
              <a:xfrm rot="3355397" flipV="1">
                <a:off x="8214236" y="4637959"/>
                <a:ext cx="645017" cy="168024"/>
              </a:xfrm>
              <a:prstGeom prst="straightConnector1">
                <a:avLst/>
              </a:prstGeom>
              <a:ln w="57150">
                <a:solidFill>
                  <a:srgbClr val="D73F09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BF5EA23-9AD6-4E0C-91B2-C73472CBF491}"/>
                      </a:ext>
                    </a:extLst>
                  </p:cNvPr>
                  <p:cNvSpPr txBox="1"/>
                  <p:nvPr/>
                </p:nvSpPr>
                <p:spPr>
                  <a:xfrm rot="18900000">
                    <a:off x="9006840" y="3778154"/>
                    <a:ext cx="370114" cy="2827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BF5EA23-9AD6-4E0C-91B2-C73472CBF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900000">
                    <a:off x="9006840" y="3778154"/>
                    <a:ext cx="370114" cy="28277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22727" r="-38384"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438CE7F-979B-4673-8742-A64D106EB19D}"/>
                      </a:ext>
                    </a:extLst>
                  </p:cNvPr>
                  <p:cNvSpPr txBox="1"/>
                  <p:nvPr/>
                </p:nvSpPr>
                <p:spPr>
                  <a:xfrm rot="18900000">
                    <a:off x="8356343" y="4438768"/>
                    <a:ext cx="574765" cy="32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solidFill>
                        <a:srgbClr val="D73F0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438CE7F-979B-4673-8742-A64D106EB1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900000">
                    <a:off x="8356343" y="4438768"/>
                    <a:ext cx="574765" cy="32243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50717EC-2D5F-424B-86A1-B4E96FBAACAF}"/>
                </a:ext>
              </a:extLst>
            </p:cNvPr>
            <p:cNvGrpSpPr/>
            <p:nvPr/>
          </p:nvGrpSpPr>
          <p:grpSpPr>
            <a:xfrm rot="2700000">
              <a:off x="7277451" y="4350898"/>
              <a:ext cx="1222727" cy="2382389"/>
              <a:chOff x="8743406" y="3778154"/>
              <a:chExt cx="748937" cy="166389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835E811-4136-4B11-84FB-648A90979661}"/>
                  </a:ext>
                </a:extLst>
              </p:cNvPr>
              <p:cNvCxnSpPr/>
              <p:nvPr/>
            </p:nvCxnSpPr>
            <p:spPr>
              <a:xfrm flipV="1">
                <a:off x="8743406" y="3901440"/>
                <a:ext cx="748937" cy="103632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9C34C1C-25A1-4B68-813B-A29CD3B957C2}"/>
                  </a:ext>
                </a:extLst>
              </p:cNvPr>
              <p:cNvCxnSpPr>
                <a:cxnSpLocks/>
              </p:cNvCxnSpPr>
              <p:nvPr/>
            </p:nvCxnSpPr>
            <p:spPr>
              <a:xfrm rot="3355397" flipV="1">
                <a:off x="8641182" y="5035532"/>
                <a:ext cx="645017" cy="168024"/>
              </a:xfrm>
              <a:prstGeom prst="straightConnector1">
                <a:avLst/>
              </a:prstGeom>
              <a:ln w="57150">
                <a:solidFill>
                  <a:srgbClr val="D73F0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7AFB8EF-A1C1-49FA-AA26-EFE02C98DEC8}"/>
                      </a:ext>
                    </a:extLst>
                  </p:cNvPr>
                  <p:cNvSpPr txBox="1"/>
                  <p:nvPr/>
                </p:nvSpPr>
                <p:spPr>
                  <a:xfrm rot="18900000">
                    <a:off x="9006840" y="3778154"/>
                    <a:ext cx="370114" cy="2827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7AFB8EF-A1C1-49FA-AA26-EFE02C98DE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900000">
                    <a:off x="9006840" y="3778154"/>
                    <a:ext cx="370114" cy="28277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t="-22388" r="-39394" b="-44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CCD03F2-CB63-40A3-8890-970189599401}"/>
                      </a:ext>
                    </a:extLst>
                  </p:cNvPr>
                  <p:cNvSpPr txBox="1"/>
                  <p:nvPr/>
                </p:nvSpPr>
                <p:spPr>
                  <a:xfrm rot="18900000">
                    <a:off x="8783289" y="4836342"/>
                    <a:ext cx="574765" cy="32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solidFill>
                        <a:srgbClr val="D73F0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CCD03F2-CB63-40A3-8890-9701895994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900000">
                    <a:off x="8783289" y="4836342"/>
                    <a:ext cx="574765" cy="322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60FE457F-D37F-4C5C-9557-C9059C7556AF}"/>
              </a:ext>
            </a:extLst>
          </p:cNvPr>
          <p:cNvSpPr/>
          <p:nvPr/>
        </p:nvSpPr>
        <p:spPr>
          <a:xfrm>
            <a:off x="1877289" y="988859"/>
            <a:ext cx="444357" cy="4443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sz="3200" b="1" dirty="0">
                <a:latin typeface="Avenir Next LT Pro" panose="020B0504020202020204" pitchFamily="34" charset="0"/>
              </a:rPr>
              <a:t>a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A295E30-A3AA-4D27-9C1F-D965B8D07936}"/>
              </a:ext>
            </a:extLst>
          </p:cNvPr>
          <p:cNvSpPr/>
          <p:nvPr/>
        </p:nvSpPr>
        <p:spPr>
          <a:xfrm>
            <a:off x="1189150" y="3329722"/>
            <a:ext cx="444357" cy="4443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latin typeface="Avenir Next LT Pro" panose="020B0504020202020204" pitchFamily="34" charset="0"/>
              </a:rPr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9679C87-24CD-46DF-AE04-FBC9DB62F356}"/>
              </a:ext>
            </a:extLst>
          </p:cNvPr>
          <p:cNvSpPr/>
          <p:nvPr/>
        </p:nvSpPr>
        <p:spPr>
          <a:xfrm>
            <a:off x="1967391" y="2034386"/>
            <a:ext cx="444357" cy="4443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sz="3200" b="1" dirty="0">
                <a:latin typeface="Avenir Next LT Pro" panose="020B0504020202020204" pitchFamily="34" charset="0"/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07E0CD-40A0-4510-88B1-4011E1D6E406}"/>
              </a:ext>
            </a:extLst>
          </p:cNvPr>
          <p:cNvSpPr txBox="1"/>
          <p:nvPr/>
        </p:nvSpPr>
        <p:spPr>
          <a:xfrm>
            <a:off x="5120618" y="375053"/>
            <a:ext cx="8046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400" b="1" dirty="0">
                <a:latin typeface="Avenir Next LT Pro" panose="020B0504020202020204" pitchFamily="34" charset="0"/>
              </a:rPr>
              <a:t>A) </a:t>
            </a:r>
            <a:r>
              <a:rPr lang="en-US" sz="2400" dirty="0">
                <a:latin typeface="Avenir Next LT Pro" panose="020B0504020202020204" pitchFamily="34" charset="0"/>
              </a:rPr>
              <a:t>1 if vectors point in same direction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0BBE49-8C05-426C-8018-C3AF00F1F9C2}"/>
              </a:ext>
            </a:extLst>
          </p:cNvPr>
          <p:cNvSpPr txBox="1"/>
          <p:nvPr/>
        </p:nvSpPr>
        <p:spPr>
          <a:xfrm>
            <a:off x="5120618" y="2287524"/>
            <a:ext cx="8046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400" b="1" dirty="0">
                <a:latin typeface="Avenir Next LT Pro" panose="020B0504020202020204" pitchFamily="34" charset="0"/>
              </a:rPr>
              <a:t>B) </a:t>
            </a:r>
            <a:r>
              <a:rPr lang="en-US" sz="2400" dirty="0">
                <a:latin typeface="Avenir Next LT Pro" panose="020B0504020202020204" pitchFamily="34" charset="0"/>
              </a:rPr>
              <a:t>-1 if vectors point in opposite direction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BFD555-CF1E-4397-9C79-0497CC233090}"/>
              </a:ext>
            </a:extLst>
          </p:cNvPr>
          <p:cNvSpPr txBox="1"/>
          <p:nvPr/>
        </p:nvSpPr>
        <p:spPr>
          <a:xfrm>
            <a:off x="5120618" y="4189184"/>
            <a:ext cx="8046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400" b="1" dirty="0">
                <a:latin typeface="Avenir Next LT Pro" panose="020B0504020202020204" pitchFamily="34" charset="0"/>
              </a:rPr>
              <a:t>C) </a:t>
            </a:r>
            <a:r>
              <a:rPr lang="en-US" sz="2400" dirty="0">
                <a:latin typeface="Avenir Next LT Pro" panose="020B0504020202020204" pitchFamily="34" charset="0"/>
              </a:rPr>
              <a:t>0 if vectors are orthogonal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6B30346-07EA-49A4-A16F-6FAB73FFB2B0}"/>
              </a:ext>
            </a:extLst>
          </p:cNvPr>
          <p:cNvCxnSpPr>
            <a:stCxn id="57" idx="2"/>
          </p:cNvCxnSpPr>
          <p:nvPr/>
        </p:nvCxnSpPr>
        <p:spPr>
          <a:xfrm flipH="1">
            <a:off x="635768" y="1211038"/>
            <a:ext cx="1241521" cy="627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5AC839-927A-4030-B075-30146175BB02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2321646" y="1211038"/>
            <a:ext cx="1515858" cy="609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786A0-3ECB-4CA9-B568-0F628435DFB7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2411748" y="2256565"/>
            <a:ext cx="667827" cy="4699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3E51BD-DC02-42C5-8C46-E60440F94C19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1446024" y="2256565"/>
            <a:ext cx="521367" cy="486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988D13-A720-4A09-A077-083C39388D5E}"/>
              </a:ext>
            </a:extLst>
          </p:cNvPr>
          <p:cNvCxnSpPr>
            <a:cxnSpLocks/>
          </p:cNvCxnSpPr>
          <p:nvPr/>
        </p:nvCxnSpPr>
        <p:spPr>
          <a:xfrm>
            <a:off x="1666883" y="3566699"/>
            <a:ext cx="615168" cy="110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3CDA2B7-3F0E-4B98-AC8C-77F5B7E7F0CD}"/>
              </a:ext>
            </a:extLst>
          </p:cNvPr>
          <p:cNvGrpSpPr/>
          <p:nvPr/>
        </p:nvGrpSpPr>
        <p:grpSpPr>
          <a:xfrm rot="2044603">
            <a:off x="1201223" y="3561101"/>
            <a:ext cx="1834092" cy="2218062"/>
            <a:chOff x="8368937" y="3778154"/>
            <a:chExt cx="1123406" cy="1549130"/>
          </a:xfrm>
        </p:grpSpPr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972E9133-60E9-4767-8834-4451E8E8D077}"/>
                </a:ext>
              </a:extLst>
            </p:cNvPr>
            <p:cNvSpPr/>
            <p:nvPr/>
          </p:nvSpPr>
          <p:spPr>
            <a:xfrm>
              <a:off x="8368937" y="4578347"/>
              <a:ext cx="748937" cy="748937"/>
            </a:xfrm>
            <a:prstGeom prst="arc">
              <a:avLst>
                <a:gd name="adj1" fmla="val 18454462"/>
                <a:gd name="adj2" fmla="val 20654938"/>
              </a:avLst>
            </a:prstGeom>
            <a:solidFill>
              <a:srgbClr val="D73F09"/>
            </a:solidFill>
            <a:ln w="19050">
              <a:solidFill>
                <a:srgbClr val="D73F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CBCB27A-A101-4E90-8F02-C0CD0D014D8E}"/>
                </a:ext>
              </a:extLst>
            </p:cNvPr>
            <p:cNvCxnSpPr/>
            <p:nvPr/>
          </p:nvCxnSpPr>
          <p:spPr>
            <a:xfrm flipV="1">
              <a:off x="8743406" y="3901440"/>
              <a:ext cx="748937" cy="10363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FD604FE-A9A9-47FB-B546-1C4F55501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406" y="4781006"/>
              <a:ext cx="627017" cy="1567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5A73DAA-D61E-47EC-89A2-6D246BEA1A4D}"/>
                    </a:ext>
                  </a:extLst>
                </p:cNvPr>
                <p:cNvSpPr txBox="1"/>
                <p:nvPr/>
              </p:nvSpPr>
              <p:spPr>
                <a:xfrm rot="19555397">
                  <a:off x="9006840" y="3778154"/>
                  <a:ext cx="370114" cy="282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5A73DAA-D61E-47EC-89A2-6D246BEA1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55397">
                  <a:off x="9006840" y="3778154"/>
                  <a:ext cx="370114" cy="282776"/>
                </a:xfrm>
                <a:prstGeom prst="rect">
                  <a:avLst/>
                </a:prstGeom>
                <a:blipFill>
                  <a:blip r:embed="rId18"/>
                  <a:stretch>
                    <a:fillRect t="-22727" r="-39394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EFFEF3F-CC9F-49F7-A854-91F817D25992}"/>
                    </a:ext>
                  </a:extLst>
                </p:cNvPr>
                <p:cNvSpPr txBox="1"/>
                <p:nvPr/>
              </p:nvSpPr>
              <p:spPr>
                <a:xfrm rot="19555397">
                  <a:off x="8874309" y="4829002"/>
                  <a:ext cx="574765" cy="282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EFFEF3F-CC9F-49F7-A854-91F817D25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55397">
                  <a:off x="8874309" y="4829002"/>
                  <a:ext cx="574765" cy="282776"/>
                </a:xfrm>
                <a:prstGeom prst="rect">
                  <a:avLst/>
                </a:prstGeom>
                <a:blipFill>
                  <a:blip r:embed="rId19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3D708E2-966A-4D28-ACE3-25ADF606A987}"/>
                    </a:ext>
                  </a:extLst>
                </p:cNvPr>
                <p:cNvSpPr txBox="1"/>
                <p:nvPr/>
              </p:nvSpPr>
              <p:spPr>
                <a:xfrm rot="19555397">
                  <a:off x="8843204" y="4509918"/>
                  <a:ext cx="574765" cy="2827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sz="2400" b="1" dirty="0">
                    <a:solidFill>
                      <a:srgbClr val="D73F09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3D708E2-966A-4D28-ACE3-25ADF606A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55397">
                  <a:off x="8843204" y="4509918"/>
                  <a:ext cx="574765" cy="282776"/>
                </a:xfrm>
                <a:prstGeom prst="rect">
                  <a:avLst/>
                </a:prstGeom>
                <a:blipFill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600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 animBg="1"/>
      <p:bldP spid="64" grpId="0" animBg="1"/>
      <p:bldP spid="66" grpId="0"/>
      <p:bldP spid="67" grpId="0"/>
      <p:bldP spid="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64EB-1309-4136-9604-E3633E0A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33717-A1CD-43CF-8628-0A44219EA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4BF4C8-AD66-4ACA-A377-B4A04B27E0B7}"/>
                  </a:ext>
                </a:extLst>
              </p:cNvPr>
              <p:cNvSpPr txBox="1"/>
              <p:nvPr/>
            </p:nvSpPr>
            <p:spPr>
              <a:xfrm>
                <a:off x="-34081" y="1087293"/>
                <a:ext cx="5065801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apricot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4BF4C8-AD66-4ACA-A377-B4A04B27E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081" y="1087293"/>
                <a:ext cx="5065801" cy="494559"/>
              </a:xfrm>
              <a:prstGeom prst="rect">
                <a:avLst/>
              </a:prstGeom>
              <a:blipFill>
                <a:blip r:embed="rId2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083939-7D46-4C10-AE1F-9DB9B520B035}"/>
                  </a:ext>
                </a:extLst>
              </p:cNvPr>
              <p:cNvSpPr txBox="1"/>
              <p:nvPr/>
            </p:nvSpPr>
            <p:spPr>
              <a:xfrm>
                <a:off x="-361629" y="1891824"/>
                <a:ext cx="539334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pineapple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083939-7D46-4C10-AE1F-9DB9B520B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1629" y="1891824"/>
                <a:ext cx="5393349" cy="494559"/>
              </a:xfrm>
              <a:prstGeom prst="rect">
                <a:avLst/>
              </a:prstGeom>
              <a:blipFill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B2F601-D102-4D33-ADE8-A2F24D05AD5D}"/>
                  </a:ext>
                </a:extLst>
              </p:cNvPr>
              <p:cNvSpPr txBox="1"/>
              <p:nvPr/>
            </p:nvSpPr>
            <p:spPr>
              <a:xfrm>
                <a:off x="-361629" y="2696355"/>
                <a:ext cx="539334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computer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B2F601-D102-4D33-ADE8-A2F24D05A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1629" y="2696355"/>
                <a:ext cx="5393349" cy="49455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393ED8-0D2B-45FC-AC3C-8187CD780F9E}"/>
                  </a:ext>
                </a:extLst>
              </p:cNvPr>
              <p:cNvSpPr txBox="1"/>
              <p:nvPr/>
            </p:nvSpPr>
            <p:spPr>
              <a:xfrm>
                <a:off x="-665848" y="3500886"/>
                <a:ext cx="56975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information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393ED8-0D2B-45FC-AC3C-8187CD780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5848" y="3500886"/>
                <a:ext cx="5697568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DC7E6F-3F01-45A4-9584-F21422DFF353}"/>
                  </a:ext>
                </a:extLst>
              </p:cNvPr>
              <p:cNvSpPr txBox="1"/>
              <p:nvPr/>
            </p:nvSpPr>
            <p:spPr>
              <a:xfrm>
                <a:off x="-665848" y="4272523"/>
                <a:ext cx="5697568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apple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DC7E6F-3F01-45A4-9584-F21422DF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5848" y="4272523"/>
                <a:ext cx="5697568" cy="494559"/>
              </a:xfrm>
              <a:prstGeom prst="rect">
                <a:avLst/>
              </a:prstGeom>
              <a:blipFill>
                <a:blip r:embed="rId6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A54E1D-DC9D-4EF0-9372-C048C5CBBE91}"/>
              </a:ext>
            </a:extLst>
          </p:cNvPr>
          <p:cNvCxnSpPr/>
          <p:nvPr/>
        </p:nvCxnSpPr>
        <p:spPr>
          <a:xfrm>
            <a:off x="5650992" y="814648"/>
            <a:ext cx="0" cy="5311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6B104B-6103-4564-8EA5-3B96A2147818}"/>
                  </a:ext>
                </a:extLst>
              </p:cNvPr>
              <p:cNvSpPr txBox="1"/>
              <p:nvPr/>
            </p:nvSpPr>
            <p:spPr>
              <a:xfrm>
                <a:off x="6637542" y="4577458"/>
                <a:ext cx="471826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cosine</m:t>
                              </m:r>
                              <m:r>
                                <a:rPr lang="en-US" sz="240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apricot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US" sz="2400" b="1" i="0" smtClean="0">
                              <a:solidFill>
                                <a:srgbClr val="D73F0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𝐔𝐍𝐊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)=0.67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6B104B-6103-4564-8EA5-3B96A2147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42" y="4577458"/>
                <a:ext cx="4718269" cy="494559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6852E3-D331-4EB6-AC66-BCAC3AB1801B}"/>
                  </a:ext>
                </a:extLst>
              </p:cNvPr>
              <p:cNvSpPr txBox="1"/>
              <p:nvPr/>
            </p:nvSpPr>
            <p:spPr>
              <a:xfrm>
                <a:off x="6637542" y="5077054"/>
                <a:ext cx="471826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cosine</m:t>
                              </m:r>
                              <m:r>
                                <a:rPr lang="en-US" sz="240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b="1" i="1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1" i="0" smtClean="0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  <m:t>𝐔𝐍𝐊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computer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)=0.64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6852E3-D331-4EB6-AC66-BCAC3AB18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42" y="5077054"/>
                <a:ext cx="4718269" cy="494559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31D151-1E67-4E2F-8A00-AF76F9060B1F}"/>
                  </a:ext>
                </a:extLst>
              </p:cNvPr>
              <p:cNvSpPr txBox="1"/>
              <p:nvPr/>
            </p:nvSpPr>
            <p:spPr>
              <a:xfrm>
                <a:off x="6637542" y="5581687"/>
                <a:ext cx="47182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cosine</m:t>
                              </m:r>
                              <m:r>
                                <a:rPr lang="en-US" sz="240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information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US" sz="2400" b="1" i="0" smtClean="0">
                              <a:solidFill>
                                <a:srgbClr val="D73F0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𝐔𝐍𝐊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)=0.62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31D151-1E67-4E2F-8A00-AF76F9060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542" y="5581687"/>
                <a:ext cx="4718269" cy="461665"/>
              </a:xfrm>
              <a:prstGeom prst="rect">
                <a:avLst/>
              </a:prstGeom>
              <a:blipFill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7AD0BBD-F04C-4600-84EF-BADC561BB3EF}"/>
                  </a:ext>
                </a:extLst>
              </p:cNvPr>
              <p:cNvSpPr txBox="1"/>
              <p:nvPr/>
            </p:nvSpPr>
            <p:spPr>
              <a:xfrm>
                <a:off x="6413381" y="814648"/>
                <a:ext cx="5249658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cosine</m:t>
                          </m:r>
                          <m: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apricot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pineapple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)=0.96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7AD0BBD-F04C-4600-84EF-BADC561BB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81" y="814648"/>
                <a:ext cx="5249658" cy="494559"/>
              </a:xfrm>
              <a:prstGeom prst="rect">
                <a:avLst/>
              </a:prstGeom>
              <a:blipFill>
                <a:blip r:embed="rId10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455EFA-3330-48B0-8C9C-1479541061C4}"/>
                  </a:ext>
                </a:extLst>
              </p:cNvPr>
              <p:cNvSpPr txBox="1"/>
              <p:nvPr/>
            </p:nvSpPr>
            <p:spPr>
              <a:xfrm>
                <a:off x="6413381" y="3538672"/>
                <a:ext cx="5249658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cosine</m:t>
                          </m:r>
                          <m:r>
                            <a:rPr lang="en-US" sz="240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apricot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computer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)=0.11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455EFA-3330-48B0-8C9C-147954106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81" y="3538672"/>
                <a:ext cx="5249658" cy="494559"/>
              </a:xfrm>
              <a:prstGeom prst="rect">
                <a:avLst/>
              </a:prstGeom>
              <a:blipFill>
                <a:blip r:embed="rId11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2E335F-707E-4AD0-AE44-B1423AA05B68}"/>
                  </a:ext>
                </a:extLst>
              </p:cNvPr>
              <p:cNvSpPr txBox="1"/>
              <p:nvPr/>
            </p:nvSpPr>
            <p:spPr>
              <a:xfrm>
                <a:off x="6413381" y="1495654"/>
                <a:ext cx="5249658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cosine</m:t>
                              </m:r>
                              <m:r>
                                <a:rPr lang="en-US" sz="240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information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computer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)=0.93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2E335F-707E-4AD0-AE44-B1423AA0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81" y="1495654"/>
                <a:ext cx="5249658" cy="49455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C029DF-BF4E-4A51-B5B2-79E1FA6B5CE3}"/>
                  </a:ext>
                </a:extLst>
              </p:cNvPr>
              <p:cNvSpPr txBox="1"/>
              <p:nvPr/>
            </p:nvSpPr>
            <p:spPr>
              <a:xfrm>
                <a:off x="6413380" y="2176660"/>
                <a:ext cx="5249658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cosine</m:t>
                          </m:r>
                          <m:r>
                            <a:rPr lang="en-US" sz="240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computer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apple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)=0.36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C029DF-BF4E-4A51-B5B2-79E1FA6B5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80" y="2176660"/>
                <a:ext cx="5249658" cy="494559"/>
              </a:xfrm>
              <a:prstGeom prst="rect">
                <a:avLst/>
              </a:prstGeom>
              <a:blipFill>
                <a:blip r:embed="rId1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DC567D-922A-417F-90EF-DFEFCEC4A098}"/>
                  </a:ext>
                </a:extLst>
              </p:cNvPr>
              <p:cNvSpPr txBox="1"/>
              <p:nvPr/>
            </p:nvSpPr>
            <p:spPr>
              <a:xfrm>
                <a:off x="6413380" y="2857666"/>
                <a:ext cx="5249658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cosine</m:t>
                          </m:r>
                          <m:r>
                            <a:rPr lang="en-US" sz="240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3A3A3A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apricot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A3A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3A3A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apple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)=0.78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DC567D-922A-417F-90EF-DFEFCEC4A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80" y="2857666"/>
                <a:ext cx="5249658" cy="494559"/>
              </a:xfrm>
              <a:prstGeom prst="rect">
                <a:avLst/>
              </a:prstGeom>
              <a:blipFill>
                <a:blip r:embed="rId14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F40B6-AD7A-4E9F-845E-A05E0F6DD602}"/>
                  </a:ext>
                </a:extLst>
              </p:cNvPr>
              <p:cNvSpPr txBox="1"/>
              <p:nvPr/>
            </p:nvSpPr>
            <p:spPr>
              <a:xfrm>
                <a:off x="-665848" y="5077054"/>
                <a:ext cx="5697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D73F0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D73F0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D73F0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US" b="1" i="0" smtClean="0">
                              <a:solidFill>
                                <a:srgbClr val="D73F0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𝐔𝐍𝐊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D73F09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D73F0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rgbClr val="D73F09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smtClean="0">
                                        <a:solidFill>
                                          <a:srgbClr val="D73F0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𝟎𝟎</m:t>
                                      </m:r>
                                    </m:e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𝟏𝟎𝟎</m:t>
                                      </m:r>
                                    </m:e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𝟏𝟎𝟎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smtClean="0">
                                        <a:solidFill>
                                          <a:srgbClr val="D73F0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𝟎𝟎</m:t>
                                      </m:r>
                                    </m:e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𝟏𝟎𝟎</m:t>
                                      </m:r>
                                    </m:e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𝟏𝟎𝟎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D73F09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EF40B6-AD7A-4E9F-845E-A05E0F6DD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5848" y="5077054"/>
                <a:ext cx="569756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06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EC0E-B6CD-4244-A2DC-E8522ED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Frequency-based Word 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D8BA5-A211-4090-A59C-913FA145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6FFEE-EE58-41C6-8A08-B64522B8C122}"/>
              </a:ext>
            </a:extLst>
          </p:cNvPr>
          <p:cNvSpPr txBox="1"/>
          <p:nvPr/>
        </p:nvSpPr>
        <p:spPr>
          <a:xfrm>
            <a:off x="800866" y="690363"/>
            <a:ext cx="8900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400" b="1" dirty="0">
                <a:latin typeface="Avenir Next LT Pro" panose="020B0504020202020204" pitchFamily="34" charset="0"/>
              </a:rPr>
              <a:t>Good news: </a:t>
            </a:r>
            <a:r>
              <a:rPr lang="en-US" sz="2400" dirty="0">
                <a:latin typeface="Avenir Next LT Pro" panose="020B0504020202020204" pitchFamily="34" charset="0"/>
              </a:rPr>
              <a:t> We’ve got our first distributed word vectors!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2477CF-8F3F-4133-8EFA-55496D8D0017}"/>
                  </a:ext>
                </a:extLst>
              </p:cNvPr>
              <p:cNvSpPr txBox="1"/>
              <p:nvPr/>
            </p:nvSpPr>
            <p:spPr>
              <a:xfrm>
                <a:off x="3563099" y="1633831"/>
                <a:ext cx="5065801" cy="561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apricot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2477CF-8F3F-4133-8EFA-55496D8D0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099" y="1633831"/>
                <a:ext cx="5065801" cy="5615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4" name="Picture 2" descr="Iowa Republican gets legal threat for using Success Kid meme without mom's  permission - The Verge">
            <a:extLst>
              <a:ext uri="{FF2B5EF4-FFF2-40B4-BE49-F238E27FC236}">
                <a16:creationId xmlns:a16="http://schemas.microsoft.com/office/drawing/2014/main" id="{D304A01D-10A8-439F-B840-C9216FB52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677198"/>
            <a:ext cx="7734300" cy="3867150"/>
          </a:xfrm>
          <a:prstGeom prst="roundRect">
            <a:avLst>
              <a:gd name="adj" fmla="val 639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54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EC0E-B6CD-4244-A2DC-E8522ED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Frequency-based Word 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D8BA5-A211-4090-A59C-913FA145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FFF676-A6E5-4C18-AF71-FA23867A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43" y="1215483"/>
            <a:ext cx="11689114" cy="44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768A-F5E1-4728-B94F-3C575C80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Natural Language Processing difficult?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2F0452-B5E1-4B11-BE54-4126A7FFADA1}"/>
              </a:ext>
            </a:extLst>
          </p:cNvPr>
          <p:cNvGrpSpPr/>
          <p:nvPr/>
        </p:nvGrpSpPr>
        <p:grpSpPr>
          <a:xfrm>
            <a:off x="772126" y="1593358"/>
            <a:ext cx="3158788" cy="3139552"/>
            <a:chOff x="772126" y="3051170"/>
            <a:chExt cx="3158788" cy="3139552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3A2BD28F-8FDB-418F-BA4D-F11869139676}"/>
                </a:ext>
              </a:extLst>
            </p:cNvPr>
            <p:cNvSpPr/>
            <p:nvPr/>
          </p:nvSpPr>
          <p:spPr>
            <a:xfrm>
              <a:off x="1708824" y="3051170"/>
              <a:ext cx="2222090" cy="830997"/>
            </a:xfrm>
            <a:prstGeom prst="wedgeRoundRectCallou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0" b="1" dirty="0">
                  <a:latin typeface="Avenir Next LT Pro" panose="020B0504020202020204" pitchFamily="34" charset="0"/>
                </a:rPr>
                <a:t>WORDS</a:t>
              </a:r>
            </a:p>
          </p:txBody>
        </p:sp>
        <p:pic>
          <p:nvPicPr>
            <p:cNvPr id="17" name="Graphic 16" descr="Female Profile outline">
              <a:extLst>
                <a:ext uri="{FF2B5EF4-FFF2-40B4-BE49-F238E27FC236}">
                  <a16:creationId xmlns:a16="http://schemas.microsoft.com/office/drawing/2014/main" id="{454A863D-CCB2-4640-A65F-F345F2E6C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2126" y="3779187"/>
              <a:ext cx="2411535" cy="2411535"/>
            </a:xfrm>
            <a:prstGeom prst="rect">
              <a:avLst/>
            </a:prstGeom>
          </p:spPr>
        </p:pic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5917CBA-9A6E-4424-85C0-3B3310D802EA}"/>
              </a:ext>
            </a:extLst>
          </p:cNvPr>
          <p:cNvSpPr/>
          <p:nvPr/>
        </p:nvSpPr>
        <p:spPr>
          <a:xfrm>
            <a:off x="3260564" y="3149313"/>
            <a:ext cx="973394" cy="6194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AC9A084-DC59-4A09-A1C2-AF8AB8FCF2A6}"/>
              </a:ext>
            </a:extLst>
          </p:cNvPr>
          <p:cNvSpPr/>
          <p:nvPr/>
        </p:nvSpPr>
        <p:spPr>
          <a:xfrm>
            <a:off x="7675834" y="3217426"/>
            <a:ext cx="973394" cy="6194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5952E4D-9691-4597-AB9F-4F51CD09CCDA}"/>
              </a:ext>
            </a:extLst>
          </p:cNvPr>
          <p:cNvSpPr/>
          <p:nvPr/>
        </p:nvSpPr>
        <p:spPr>
          <a:xfrm>
            <a:off x="8649228" y="1593358"/>
            <a:ext cx="2222090" cy="830997"/>
          </a:xfrm>
          <a:prstGeom prst="wedgeRoundRectCallout">
            <a:avLst>
              <a:gd name="adj1" fmla="val 21814"/>
              <a:gd name="adj2" fmla="val 6550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>
                <a:latin typeface="Avenir Next LT Pro" panose="020B0504020202020204" pitchFamily="34" charset="0"/>
              </a:rPr>
              <a:t>WORDS</a:t>
            </a:r>
          </a:p>
        </p:txBody>
      </p:sp>
      <p:pic>
        <p:nvPicPr>
          <p:cNvPr id="26" name="Graphic 25" descr="Robot outline">
            <a:extLst>
              <a:ext uri="{FF2B5EF4-FFF2-40B4-BE49-F238E27FC236}">
                <a16:creationId xmlns:a16="http://schemas.microsoft.com/office/drawing/2014/main" id="{262D71B3-4B8A-4EE8-9620-0A7797FB1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6131" y="2321374"/>
            <a:ext cx="2411535" cy="2411535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EB500928-60F7-4719-9727-92BBFF190CB8}"/>
              </a:ext>
            </a:extLst>
          </p:cNvPr>
          <p:cNvSpPr/>
          <p:nvPr/>
        </p:nvSpPr>
        <p:spPr>
          <a:xfrm>
            <a:off x="4839875" y="2223232"/>
            <a:ext cx="2411535" cy="24115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57150" lvl="1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Meaning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55B0AE-3DE5-4590-85F6-6C54E117FC07}"/>
              </a:ext>
            </a:extLst>
          </p:cNvPr>
          <p:cNvSpPr/>
          <p:nvPr/>
        </p:nvSpPr>
        <p:spPr>
          <a:xfrm rot="20831534">
            <a:off x="1755390" y="1833494"/>
            <a:ext cx="2223655" cy="50915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0" b="1" cap="all" spc="-150" dirty="0">
                <a:solidFill>
                  <a:srgbClr val="FF0000"/>
                </a:solidFill>
                <a:latin typeface="Avenir Next LT Pro" panose="020B0504020202020204" pitchFamily="34" charset="0"/>
              </a:rPr>
              <a:t>Ambiguity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0E62027-5427-42E2-B99B-3944F18C62ED}"/>
              </a:ext>
            </a:extLst>
          </p:cNvPr>
          <p:cNvSpPr/>
          <p:nvPr/>
        </p:nvSpPr>
        <p:spPr>
          <a:xfrm rot="20831534">
            <a:off x="4843069" y="2962848"/>
            <a:ext cx="2223655" cy="50915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0" b="1" cap="all" spc="-150" dirty="0">
                <a:solidFill>
                  <a:srgbClr val="FF0000"/>
                </a:solidFill>
                <a:latin typeface="Avenir Next LT Pro" panose="020B0504020202020204" pitchFamily="34" charset="0"/>
              </a:rPr>
              <a:t>Ambiguity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14BC24-213F-4BC0-9DC5-957A37F71F93}"/>
              </a:ext>
            </a:extLst>
          </p:cNvPr>
          <p:cNvSpPr/>
          <p:nvPr/>
        </p:nvSpPr>
        <p:spPr>
          <a:xfrm rot="20831534">
            <a:off x="8618891" y="1823461"/>
            <a:ext cx="2223655" cy="50915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0" b="1" cap="all" spc="-150" dirty="0">
                <a:solidFill>
                  <a:srgbClr val="FF0000"/>
                </a:solidFill>
                <a:latin typeface="Avenir Next LT Pro" panose="020B0504020202020204" pitchFamily="34" charset="0"/>
              </a:rPr>
              <a:t>Ambiguity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B80E9-15A5-4D8A-A6C4-2C5D9622C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4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EC0E-B6CD-4244-A2DC-E8522ED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Frequency-based Word 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D8BA5-A211-4090-A59C-913FA145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FFF676-A6E5-4C18-AF71-FA23867A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43" y="1215483"/>
            <a:ext cx="11689114" cy="4427034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C46F61EC-3190-4520-BE1B-8E4AFC121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F8FA13-B5C6-4EEE-A4A1-886FA111D5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2" t="8375" b="4926"/>
          <a:stretch/>
        </p:blipFill>
        <p:spPr>
          <a:xfrm>
            <a:off x="3370843" y="2865862"/>
            <a:ext cx="5755113" cy="3347225"/>
          </a:xfrm>
          <a:prstGeom prst="roundRect">
            <a:avLst>
              <a:gd name="adj" fmla="val 9565"/>
            </a:avLst>
          </a:prstGeom>
          <a:ln w="38100">
            <a:solidFill>
              <a:srgbClr val="D73F09"/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2465A3-9543-4DC3-ACD1-321B0B2839B0}"/>
              </a:ext>
            </a:extLst>
          </p:cNvPr>
          <p:cNvCxnSpPr>
            <a:stCxn id="16" idx="3"/>
          </p:cNvCxnSpPr>
          <p:nvPr/>
        </p:nvCxnSpPr>
        <p:spPr>
          <a:xfrm flipV="1">
            <a:off x="9125956" y="3980985"/>
            <a:ext cx="1345039" cy="558490"/>
          </a:xfrm>
          <a:prstGeom prst="straightConnector1">
            <a:avLst/>
          </a:prstGeom>
          <a:ln w="57150">
            <a:solidFill>
              <a:srgbClr val="D73F0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746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EC0E-B6CD-4244-A2DC-E8522ED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Frequency-based Word 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D8BA5-A211-4090-A59C-913FA145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FFF676-A6E5-4C18-AF71-FA23867A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43" y="1215483"/>
            <a:ext cx="11689114" cy="4427034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C46F61EC-3190-4520-BE1B-8E4AFC121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2465A3-9543-4DC3-ACD1-321B0B2839B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338146" y="3429000"/>
            <a:ext cx="3392695" cy="0"/>
          </a:xfrm>
          <a:prstGeom prst="straightConnector1">
            <a:avLst/>
          </a:prstGeom>
          <a:ln w="57150">
            <a:solidFill>
              <a:srgbClr val="D73F0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3465F80-BEBE-4DF2-92B9-8475ABC52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841" y="1432931"/>
            <a:ext cx="6752803" cy="3992138"/>
          </a:xfrm>
          <a:prstGeom prst="roundRect">
            <a:avLst>
              <a:gd name="adj" fmla="val 9565"/>
            </a:avLst>
          </a:prstGeom>
          <a:ln w="38100">
            <a:solidFill>
              <a:srgbClr val="D73F09"/>
            </a:solidFill>
          </a:ln>
        </p:spPr>
      </p:pic>
    </p:spTree>
    <p:extLst>
      <p:ext uri="{BB962C8B-B14F-4D97-AF65-F5344CB8AC3E}">
        <p14:creationId xmlns:p14="http://schemas.microsoft.com/office/powerpoint/2010/main" val="3558840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EC0E-B6CD-4244-A2DC-E8522ED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Frequency-based Word 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D8BA5-A211-4090-A59C-913FA145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FFF676-A6E5-4C18-AF71-FA23867A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43" y="1215483"/>
            <a:ext cx="11689114" cy="4427034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C46F61EC-3190-4520-BE1B-8E4AFC121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2465A3-9543-4DC3-ACD1-321B0B2839B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8529496" y="2352907"/>
            <a:ext cx="2320641" cy="1338147"/>
          </a:xfrm>
          <a:prstGeom prst="straightConnector1">
            <a:avLst/>
          </a:prstGeom>
          <a:ln w="57150">
            <a:solidFill>
              <a:srgbClr val="D73F0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63E2952-8FF6-412B-91DA-ED40566F8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81" y="1739590"/>
            <a:ext cx="6399215" cy="3902927"/>
          </a:xfrm>
          <a:prstGeom prst="roundRect">
            <a:avLst>
              <a:gd name="adj" fmla="val 9565"/>
            </a:avLst>
          </a:prstGeom>
          <a:ln w="38100">
            <a:solidFill>
              <a:srgbClr val="D73F09"/>
            </a:solidFill>
          </a:ln>
        </p:spPr>
      </p:pic>
    </p:spTree>
    <p:extLst>
      <p:ext uri="{BB962C8B-B14F-4D97-AF65-F5344CB8AC3E}">
        <p14:creationId xmlns:p14="http://schemas.microsoft.com/office/powerpoint/2010/main" val="253935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EC0E-B6CD-4244-A2DC-E8522ED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Frequency-based Word 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D8BA5-A211-4090-A59C-913FA145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CC16D7-2FE0-4853-909E-2C98308A17B1}"/>
                  </a:ext>
                </a:extLst>
              </p:cNvPr>
              <p:cNvSpPr txBox="1"/>
              <p:nvPr/>
            </p:nvSpPr>
            <p:spPr>
              <a:xfrm>
                <a:off x="800866" y="790212"/>
                <a:ext cx="89001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en-US" sz="2400" b="1" dirty="0">
                    <a:latin typeface="Avenir Next LT Pro" panose="020B0504020202020204" pitchFamily="34" charset="0"/>
                  </a:rPr>
                  <a:t>Bad news: </a:t>
                </a:r>
                <a:r>
                  <a:rPr lang="en-US" sz="2400" dirty="0">
                    <a:latin typeface="Avenir Next LT Pro" panose="020B0504020202020204" pitchFamily="34" charset="0"/>
                  </a:rPr>
                  <a:t>The are still long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) and mostly sparse.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CC16D7-2FE0-4853-909E-2C98308A1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66" y="790212"/>
                <a:ext cx="8900182" cy="461665"/>
              </a:xfrm>
              <a:prstGeom prst="rect">
                <a:avLst/>
              </a:prstGeom>
              <a:blipFill>
                <a:blip r:embed="rId2"/>
                <a:stretch>
                  <a:fillRect l="-102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B73F06-13F9-4355-B767-71D6B2D8D5E8}"/>
                  </a:ext>
                </a:extLst>
              </p:cNvPr>
              <p:cNvSpPr txBox="1"/>
              <p:nvPr/>
            </p:nvSpPr>
            <p:spPr>
              <a:xfrm>
                <a:off x="1410466" y="1878188"/>
                <a:ext cx="9552271" cy="561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apricot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solidFill>
                                                <a:srgbClr val="3A3A3A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solidFill>
                                                  <a:srgbClr val="3A3A3A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3A3A3A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0" i="1" smtClean="0">
                                                    <a:solidFill>
                                                      <a:srgbClr val="3A3A3A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0" i="1" smtClean="0">
                                                      <a:solidFill>
                                                        <a:srgbClr val="3A3A3A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rgbClr val="3A3A3A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rgbClr val="3A3A3A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B73F06-13F9-4355-B767-71D6B2D8D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466" y="1878188"/>
                <a:ext cx="9552271" cy="5615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E32BABBE-3BF6-4D22-B17F-AA618F53D9D1}"/>
              </a:ext>
            </a:extLst>
          </p:cNvPr>
          <p:cNvSpPr/>
          <p:nvPr/>
        </p:nvSpPr>
        <p:spPr>
          <a:xfrm rot="16200000">
            <a:off x="7179242" y="1589088"/>
            <a:ext cx="198347" cy="1502981"/>
          </a:xfrm>
          <a:prstGeom prst="leftBrace">
            <a:avLst/>
          </a:prstGeom>
          <a:ln w="38100">
            <a:solidFill>
              <a:srgbClr val="D73F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264D1-33C5-48B7-8375-BE53C4DD2386}"/>
              </a:ext>
            </a:extLst>
          </p:cNvPr>
          <p:cNvSpPr txBox="1"/>
          <p:nvPr/>
        </p:nvSpPr>
        <p:spPr>
          <a:xfrm>
            <a:off x="5959368" y="2601817"/>
            <a:ext cx="2638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apricot related words</a:t>
            </a:r>
            <a:endParaRPr lang="en-US" dirty="0">
              <a:solidFill>
                <a:srgbClr val="D73F0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243FE3-F881-4628-938E-A3257BF30AD6}"/>
                  </a:ext>
                </a:extLst>
              </p:cNvPr>
              <p:cNvSpPr txBox="1"/>
              <p:nvPr/>
            </p:nvSpPr>
            <p:spPr>
              <a:xfrm>
                <a:off x="9701048" y="2151453"/>
                <a:ext cx="5040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243FE3-F881-4628-938E-A3257BF30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48" y="2151453"/>
                <a:ext cx="504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34C7079-6073-4B13-BF44-A60F109B7B8E}"/>
              </a:ext>
            </a:extLst>
          </p:cNvPr>
          <p:cNvSpPr txBox="1"/>
          <p:nvPr/>
        </p:nvSpPr>
        <p:spPr>
          <a:xfrm>
            <a:off x="800866" y="3566940"/>
            <a:ext cx="10644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Avenir Next LT Pro" panose="020B0504020202020204" pitchFamily="34" charset="0"/>
              </a:rPr>
              <a:t>More bad news: </a:t>
            </a:r>
            <a:r>
              <a:rPr lang="en-US" sz="2400" dirty="0">
                <a:latin typeface="Avenir Next LT Pro" panose="020B0504020202020204" pitchFamily="34" charset="0"/>
              </a:rPr>
              <a:t>Frequent but uninformative words (UNK, it, they, are, is, the, …) may make unrelated words seem to have similar contexts.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9C9294-7467-42AE-8865-45F06B9FAD1A}"/>
                  </a:ext>
                </a:extLst>
              </p:cNvPr>
              <p:cNvSpPr txBox="1"/>
              <p:nvPr/>
            </p:nvSpPr>
            <p:spPr>
              <a:xfrm>
                <a:off x="1410466" y="4923473"/>
                <a:ext cx="9552271" cy="561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apricot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solidFill>
                                                <a:srgbClr val="3A3A3A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solidFill>
                                                  <a:srgbClr val="3A3A3A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3A3A3A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0" i="1" smtClean="0">
                                                    <a:solidFill>
                                                      <a:srgbClr val="3A3A3A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0" i="1" smtClean="0">
                                                      <a:solidFill>
                                                        <a:srgbClr val="3A3A3A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rgbClr val="3A3A3A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rgbClr val="3A3A3A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9C9294-7467-42AE-8865-45F06B9FA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466" y="4923473"/>
                <a:ext cx="9552271" cy="5615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7B7E0-7C2D-424F-BFAB-9333B175ACBA}"/>
                  </a:ext>
                </a:extLst>
              </p:cNvPr>
              <p:cNvSpPr txBox="1"/>
              <p:nvPr/>
            </p:nvSpPr>
            <p:spPr>
              <a:xfrm>
                <a:off x="1273835" y="5525125"/>
                <a:ext cx="9552271" cy="561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computer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solidFill>
                                                <a:srgbClr val="3A3A3A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solidFill>
                                                  <a:srgbClr val="3A3A3A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3A3A3A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0" i="1" smtClean="0">
                                                    <a:solidFill>
                                                      <a:srgbClr val="3A3A3A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0" i="1" smtClean="0">
                                                      <a:solidFill>
                                                        <a:srgbClr val="3A3A3A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rgbClr val="3A3A3A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rgbClr val="3A3A3A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9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7B7E0-7C2D-424F-BFAB-9333B175A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835" y="5525125"/>
                <a:ext cx="9552271" cy="5615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6CD4AF9-651D-4341-955E-FD83BF40B11E}"/>
              </a:ext>
            </a:extLst>
          </p:cNvPr>
          <p:cNvSpPr txBox="1"/>
          <p:nvPr/>
        </p:nvSpPr>
        <p:spPr>
          <a:xfrm rot="2700000">
            <a:off x="4625013" y="4615861"/>
            <a:ext cx="599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the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3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EC0E-B6CD-4244-A2DC-E8522ED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Frequency-based Word 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D8BA5-A211-4090-A59C-913FA145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CC16D7-2FE0-4853-909E-2C98308A17B1}"/>
                  </a:ext>
                </a:extLst>
              </p:cNvPr>
              <p:cNvSpPr txBox="1"/>
              <p:nvPr/>
            </p:nvSpPr>
            <p:spPr>
              <a:xfrm>
                <a:off x="800866" y="790212"/>
                <a:ext cx="89001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en-US" sz="2400" b="1" dirty="0">
                    <a:latin typeface="Avenir Next LT Pro" panose="020B0504020202020204" pitchFamily="34" charset="0"/>
                  </a:rPr>
                  <a:t>Bad news: </a:t>
                </a:r>
                <a:r>
                  <a:rPr lang="en-US" sz="2400" dirty="0">
                    <a:latin typeface="Avenir Next LT Pro" panose="020B0504020202020204" pitchFamily="34" charset="0"/>
                  </a:rPr>
                  <a:t>The are still long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) and mostly sparse.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CC16D7-2FE0-4853-909E-2C98308A1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66" y="790212"/>
                <a:ext cx="8900182" cy="461665"/>
              </a:xfrm>
              <a:prstGeom prst="rect">
                <a:avLst/>
              </a:prstGeom>
              <a:blipFill>
                <a:blip r:embed="rId2"/>
                <a:stretch>
                  <a:fillRect l="-102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B73F06-13F9-4355-B767-71D6B2D8D5E8}"/>
                  </a:ext>
                </a:extLst>
              </p:cNvPr>
              <p:cNvSpPr txBox="1"/>
              <p:nvPr/>
            </p:nvSpPr>
            <p:spPr>
              <a:xfrm>
                <a:off x="1410466" y="1878188"/>
                <a:ext cx="9552271" cy="561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apricot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solidFill>
                                                <a:srgbClr val="3A3A3A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solidFill>
                                                  <a:srgbClr val="3A3A3A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3A3A3A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0" i="1" smtClean="0">
                                                    <a:solidFill>
                                                      <a:srgbClr val="3A3A3A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0" i="1" smtClean="0">
                                                      <a:solidFill>
                                                        <a:srgbClr val="3A3A3A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rgbClr val="3A3A3A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rgbClr val="3A3A3A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B73F06-13F9-4355-B767-71D6B2D8D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466" y="1878188"/>
                <a:ext cx="9552271" cy="5615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E32BABBE-3BF6-4D22-B17F-AA618F53D9D1}"/>
              </a:ext>
            </a:extLst>
          </p:cNvPr>
          <p:cNvSpPr/>
          <p:nvPr/>
        </p:nvSpPr>
        <p:spPr>
          <a:xfrm rot="16200000">
            <a:off x="7179242" y="1589088"/>
            <a:ext cx="198347" cy="1502981"/>
          </a:xfrm>
          <a:prstGeom prst="leftBrace">
            <a:avLst/>
          </a:prstGeom>
          <a:ln w="38100">
            <a:solidFill>
              <a:srgbClr val="D73F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264D1-33C5-48B7-8375-BE53C4DD2386}"/>
              </a:ext>
            </a:extLst>
          </p:cNvPr>
          <p:cNvSpPr txBox="1"/>
          <p:nvPr/>
        </p:nvSpPr>
        <p:spPr>
          <a:xfrm>
            <a:off x="5959368" y="2601817"/>
            <a:ext cx="2638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apricot related words</a:t>
            </a:r>
            <a:endParaRPr lang="en-US" dirty="0">
              <a:solidFill>
                <a:srgbClr val="D73F0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243FE3-F881-4628-938E-A3257BF30AD6}"/>
                  </a:ext>
                </a:extLst>
              </p:cNvPr>
              <p:cNvSpPr txBox="1"/>
              <p:nvPr/>
            </p:nvSpPr>
            <p:spPr>
              <a:xfrm>
                <a:off x="9701048" y="2151453"/>
                <a:ext cx="5040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243FE3-F881-4628-938E-A3257BF30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48" y="2151453"/>
                <a:ext cx="504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34C7079-6073-4B13-BF44-A60F109B7B8E}"/>
              </a:ext>
            </a:extLst>
          </p:cNvPr>
          <p:cNvSpPr txBox="1"/>
          <p:nvPr/>
        </p:nvSpPr>
        <p:spPr>
          <a:xfrm>
            <a:off x="800866" y="3566940"/>
            <a:ext cx="10644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Avenir Next LT Pro" panose="020B0504020202020204" pitchFamily="34" charset="0"/>
              </a:rPr>
              <a:t>More bad news: </a:t>
            </a:r>
            <a:r>
              <a:rPr lang="en-US" sz="2400" dirty="0">
                <a:latin typeface="Avenir Next LT Pro" panose="020B0504020202020204" pitchFamily="34" charset="0"/>
              </a:rPr>
              <a:t>Frequent but uninformative words (UNK, it, they, are, is, the, …) may make unrelated words seem to have similar contexts.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9C9294-7467-42AE-8865-45F06B9FAD1A}"/>
                  </a:ext>
                </a:extLst>
              </p:cNvPr>
              <p:cNvSpPr txBox="1"/>
              <p:nvPr/>
            </p:nvSpPr>
            <p:spPr>
              <a:xfrm>
                <a:off x="1410466" y="4923473"/>
                <a:ext cx="9552271" cy="561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apricot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solidFill>
                                                <a:srgbClr val="3A3A3A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solidFill>
                                                  <a:srgbClr val="3A3A3A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3A3A3A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0" i="1" smtClean="0">
                                                    <a:solidFill>
                                                      <a:srgbClr val="3A3A3A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0" i="1" smtClean="0">
                                                      <a:solidFill>
                                                        <a:srgbClr val="3A3A3A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rgbClr val="3A3A3A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rgbClr val="3A3A3A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9C9294-7467-42AE-8865-45F06B9FA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466" y="4923473"/>
                <a:ext cx="9552271" cy="5615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7B7E0-7C2D-424F-BFAB-9333B175ACBA}"/>
                  </a:ext>
                </a:extLst>
              </p:cNvPr>
              <p:cNvSpPr txBox="1"/>
              <p:nvPr/>
            </p:nvSpPr>
            <p:spPr>
              <a:xfrm>
                <a:off x="1273835" y="5525125"/>
                <a:ext cx="9552271" cy="561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computer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3A3A3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3A3A3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3A3A3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D73F09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solidFill>
                                          <a:srgbClr val="3A3A3A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3A3A3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solidFill>
                                                <a:srgbClr val="3A3A3A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solidFill>
                                                  <a:srgbClr val="3A3A3A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3A3A3A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0" i="1" smtClean="0">
                                                    <a:solidFill>
                                                      <a:srgbClr val="3A3A3A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0" i="1" smtClean="0">
                                                      <a:solidFill>
                                                        <a:srgbClr val="3A3A3A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rgbClr val="3A3A3A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rgbClr val="3A3A3A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9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7B7E0-7C2D-424F-BFAB-9333B175A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835" y="5525125"/>
                <a:ext cx="9552271" cy="5615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6CD4AF9-651D-4341-955E-FD83BF40B11E}"/>
              </a:ext>
            </a:extLst>
          </p:cNvPr>
          <p:cNvSpPr txBox="1"/>
          <p:nvPr/>
        </p:nvSpPr>
        <p:spPr>
          <a:xfrm rot="2700000">
            <a:off x="4625013" y="4615861"/>
            <a:ext cx="599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the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777B11-1A6F-443E-8D13-E31CA1F60F1B}"/>
              </a:ext>
            </a:extLst>
          </p:cNvPr>
          <p:cNvSpPr/>
          <p:nvPr/>
        </p:nvSpPr>
        <p:spPr>
          <a:xfrm rot="21199286">
            <a:off x="3423945" y="1999896"/>
            <a:ext cx="6205959" cy="51959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0" b="1" cap="all" spc="-150" dirty="0">
                <a:solidFill>
                  <a:srgbClr val="FF0000"/>
                </a:solidFill>
                <a:latin typeface="Avenir Next LT Pro" panose="020B0504020202020204" pitchFamily="34" charset="0"/>
              </a:rPr>
              <a:t>Dimensionality Reduction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4ACFB4-E7D9-4AF1-B1C2-FD2F0C89812E}"/>
              </a:ext>
            </a:extLst>
          </p:cNvPr>
          <p:cNvSpPr/>
          <p:nvPr/>
        </p:nvSpPr>
        <p:spPr>
          <a:xfrm rot="21199286">
            <a:off x="3075819" y="5265326"/>
            <a:ext cx="6902211" cy="51959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0" b="1" cap="all" spc="-150" dirty="0">
                <a:solidFill>
                  <a:srgbClr val="FF0000"/>
                </a:solidFill>
                <a:latin typeface="Avenir Next LT Pro" panose="020B0504020202020204" pitchFamily="34" charset="0"/>
              </a:rPr>
              <a:t>Pointwise Mutual Information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6402E9-C671-4D53-B7DB-1DD49F552D06}"/>
              </a:ext>
            </a:extLst>
          </p:cNvPr>
          <p:cNvSpPr/>
          <p:nvPr/>
        </p:nvSpPr>
        <p:spPr>
          <a:xfrm>
            <a:off x="142875" y="3263841"/>
            <a:ext cx="11811000" cy="10960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0" b="1" cap="all" spc="-150" dirty="0">
                <a:solidFill>
                  <a:srgbClr val="FF0000"/>
                </a:solidFill>
                <a:latin typeface="Avenir Next LT Pro" panose="020B0504020202020204" pitchFamily="34" charset="0"/>
              </a:rPr>
              <a:t>You’ll do this in Homework 1</a:t>
            </a:r>
          </a:p>
        </p:txBody>
      </p:sp>
    </p:spTree>
    <p:extLst>
      <p:ext uri="{BB962C8B-B14F-4D97-AF65-F5344CB8AC3E}">
        <p14:creationId xmlns:p14="http://schemas.microsoft.com/office/powerpoint/2010/main" val="418471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F47C49-3B74-4269-AE84-AD36FAD33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298C5-B034-4E9D-9B0A-D4656B8550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68625" y="390525"/>
            <a:ext cx="9084830" cy="5961063"/>
          </a:xfrm>
        </p:spPr>
        <p:txBody>
          <a:bodyPr/>
          <a:lstStyle/>
          <a:p>
            <a:r>
              <a:rPr lang="en-US" b="1" dirty="0"/>
              <a:t>Be able to answer: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trike="sngStrike" dirty="0"/>
              <a:t>What is the distributional hypothesis of meaning?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trike="sngStrike" dirty="0"/>
              <a:t>What is a word vector?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trike="sngStrike" dirty="0"/>
              <a:t>How to compute frequency-based word vectors?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trike="sngStrike" dirty="0"/>
              <a:t>How to compute cosine similarity?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trike="sngStrike" dirty="0"/>
              <a:t>Shortcomings of frequency-based word vectors?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How to frame word vectors as a learning task?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How is word2vec formulated?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7985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5B8-993C-4844-A594-65E5ACA6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Word Vector Idea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967E5-7163-44AD-83B8-7E20F28B9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D11D4-98E9-4285-8BC6-CE10D9F27A9E}"/>
              </a:ext>
            </a:extLst>
          </p:cNvPr>
          <p:cNvSpPr txBox="1"/>
          <p:nvPr/>
        </p:nvSpPr>
        <p:spPr>
          <a:xfrm>
            <a:off x="747795" y="2013727"/>
            <a:ext cx="110388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Idea 1: </a:t>
            </a:r>
            <a:r>
              <a:rPr lang="en-US" sz="2800" dirty="0">
                <a:latin typeface="Avenir Next LT Pro" panose="020B0504020202020204" pitchFamily="34" charset="0"/>
              </a:rPr>
              <a:t>Represent words as vectors of co-occurrence with other words in a corpus of text.</a:t>
            </a:r>
            <a:endParaRPr lang="en-US" sz="2800" b="1" dirty="0"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8F2F3-80E8-40FF-AE54-0E7AA1B8418F}"/>
              </a:ext>
            </a:extLst>
          </p:cNvPr>
          <p:cNvSpPr txBox="1"/>
          <p:nvPr/>
        </p:nvSpPr>
        <p:spPr>
          <a:xfrm>
            <a:off x="570329" y="790983"/>
            <a:ext cx="110513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How to apply the Distributional Hypothesis computational?</a:t>
            </a:r>
          </a:p>
        </p:txBody>
      </p:sp>
    </p:spTree>
    <p:extLst>
      <p:ext uri="{BB962C8B-B14F-4D97-AF65-F5344CB8AC3E}">
        <p14:creationId xmlns:p14="http://schemas.microsoft.com/office/powerpoint/2010/main" val="1018703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15B8-993C-4844-A594-65E5ACA6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Word Vector Idea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967E5-7163-44AD-83B8-7E20F28B9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D11D4-98E9-4285-8BC6-CE10D9F27A9E}"/>
              </a:ext>
            </a:extLst>
          </p:cNvPr>
          <p:cNvSpPr txBox="1"/>
          <p:nvPr/>
        </p:nvSpPr>
        <p:spPr>
          <a:xfrm>
            <a:off x="747795" y="2013727"/>
            <a:ext cx="110388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800" b="1" strike="sngStrike" dirty="0">
                <a:latin typeface="Avenir Next LT Pro" panose="020B0504020202020204" pitchFamily="34" charset="0"/>
              </a:rPr>
              <a:t>Idea 1: </a:t>
            </a:r>
            <a:r>
              <a:rPr lang="en-US" sz="2800" strike="sngStrike" dirty="0">
                <a:latin typeface="Avenir Next LT Pro" panose="020B0504020202020204" pitchFamily="34" charset="0"/>
              </a:rPr>
              <a:t>Represent words as vectors of co-occurrence with other words in a corpus of text.</a:t>
            </a:r>
            <a:endParaRPr lang="en-US" sz="2800" b="1" strike="sngStrike" dirty="0"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8F2F3-80E8-40FF-AE54-0E7AA1B8418F}"/>
              </a:ext>
            </a:extLst>
          </p:cNvPr>
          <p:cNvSpPr txBox="1"/>
          <p:nvPr/>
        </p:nvSpPr>
        <p:spPr>
          <a:xfrm>
            <a:off x="570329" y="790983"/>
            <a:ext cx="110513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How to apply the Distributional Hypothesis computational?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6EFDF-F7E2-4D32-9BD4-6E1E2B092910}"/>
              </a:ext>
            </a:extLst>
          </p:cNvPr>
          <p:cNvSpPr txBox="1"/>
          <p:nvPr/>
        </p:nvSpPr>
        <p:spPr>
          <a:xfrm>
            <a:off x="747795" y="3548360"/>
            <a:ext cx="110388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Idea 2: </a:t>
            </a:r>
            <a:r>
              <a:rPr lang="en-US" sz="2800" dirty="0">
                <a:latin typeface="Avenir Next LT Pro" panose="020B0504020202020204" pitchFamily="34" charset="0"/>
              </a:rPr>
              <a:t>Assume a model of word co-occurrence that depends on word vectors. Then learn word vectors to maximize the likelihood of the model on a corpus of text.</a:t>
            </a:r>
            <a:endParaRPr lang="en-US" sz="2800" b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261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EC0E-B6CD-4244-A2DC-E8522ED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Context Given Center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D8BA5-A211-4090-A59C-913FA145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D422E-B2A4-4014-A7F7-B06D562FF4FF}"/>
              </a:ext>
            </a:extLst>
          </p:cNvPr>
          <p:cNvSpPr txBox="1"/>
          <p:nvPr/>
        </p:nvSpPr>
        <p:spPr>
          <a:xfrm>
            <a:off x="785813" y="6489283"/>
            <a:ext cx="10620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Efficient Estimation of Word Representations in Vector Space 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  <a:hlinkClick r:id="rId2"/>
              </a:rPr>
              <a:t>https://arxiv.org/pdf/1301.3781.pdf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B62DD-A2A9-4446-A754-C7992B9BD863}"/>
              </a:ext>
            </a:extLst>
          </p:cNvPr>
          <p:cNvSpPr txBox="1"/>
          <p:nvPr/>
        </p:nvSpPr>
        <p:spPr>
          <a:xfrm>
            <a:off x="1416068" y="1624343"/>
            <a:ext cx="9359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800" dirty="0">
                <a:latin typeface="Avenir Next LT Pro" panose="020B0504020202020204" pitchFamily="34" charset="0"/>
              </a:rPr>
              <a:t>The roots of education are bitter but the fruit is sweet.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1D8509-9891-4589-AA18-8B57DE681CB0}"/>
              </a:ext>
            </a:extLst>
          </p:cNvPr>
          <p:cNvSpPr/>
          <p:nvPr/>
        </p:nvSpPr>
        <p:spPr>
          <a:xfrm>
            <a:off x="3765535" y="1659898"/>
            <a:ext cx="1663772" cy="452110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A6D520-08FF-44A0-919D-065352B350B5}"/>
              </a:ext>
            </a:extLst>
          </p:cNvPr>
          <p:cNvSpPr/>
          <p:nvPr/>
        </p:nvSpPr>
        <p:spPr>
          <a:xfrm>
            <a:off x="7692697" y="1659898"/>
            <a:ext cx="587686" cy="452110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5A0EF5-AD71-4AB0-B55C-1DC8C728FBE0}"/>
              </a:ext>
            </a:extLst>
          </p:cNvPr>
          <p:cNvSpPr/>
          <p:nvPr/>
        </p:nvSpPr>
        <p:spPr>
          <a:xfrm>
            <a:off x="6096000" y="1659898"/>
            <a:ext cx="936604" cy="452110"/>
          </a:xfrm>
          <a:prstGeom prst="rect">
            <a:avLst/>
          </a:prstGeom>
          <a:noFill/>
          <a:ln w="38100">
            <a:solidFill>
              <a:srgbClr val="D73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2E4D4-635C-4657-9496-F8E6D27BEE31}"/>
              </a:ext>
            </a:extLst>
          </p:cNvPr>
          <p:cNvSpPr/>
          <p:nvPr/>
        </p:nvSpPr>
        <p:spPr>
          <a:xfrm>
            <a:off x="5492807" y="1659898"/>
            <a:ext cx="546099" cy="452110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8FBAF7-A473-490A-B896-9F177B0E6AA7}"/>
              </a:ext>
            </a:extLst>
          </p:cNvPr>
          <p:cNvSpPr/>
          <p:nvPr/>
        </p:nvSpPr>
        <p:spPr>
          <a:xfrm>
            <a:off x="7079748" y="1659898"/>
            <a:ext cx="576745" cy="452110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4448BBA-5276-4A8D-98BD-8F6065A3CE7D}"/>
              </a:ext>
            </a:extLst>
          </p:cNvPr>
          <p:cNvCxnSpPr>
            <a:cxnSpLocks/>
          </p:cNvCxnSpPr>
          <p:nvPr/>
        </p:nvCxnSpPr>
        <p:spPr>
          <a:xfrm rot="5400000">
            <a:off x="5580862" y="1146345"/>
            <a:ext cx="12700" cy="1966881"/>
          </a:xfrm>
          <a:prstGeom prst="curvedConnector3">
            <a:avLst>
              <a:gd name="adj1" fmla="val 6389016"/>
            </a:avLst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24139EC-88A3-40DC-B7C3-61C59A0E5374}"/>
              </a:ext>
            </a:extLst>
          </p:cNvPr>
          <p:cNvCxnSpPr>
            <a:cxnSpLocks/>
          </p:cNvCxnSpPr>
          <p:nvPr/>
        </p:nvCxnSpPr>
        <p:spPr>
          <a:xfrm rot="5400000">
            <a:off x="6152325" y="1718306"/>
            <a:ext cx="12700" cy="822960"/>
          </a:xfrm>
          <a:prstGeom prst="curvedConnector3">
            <a:avLst>
              <a:gd name="adj1" fmla="val 6389016"/>
            </a:avLst>
          </a:prstGeom>
          <a:ln w="28575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AD42BA4-684C-463A-9C44-B0A4786D29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50832" y="1443985"/>
            <a:ext cx="12700" cy="1371600"/>
          </a:xfrm>
          <a:prstGeom prst="curvedConnector3">
            <a:avLst>
              <a:gd name="adj1" fmla="val 6389016"/>
            </a:avLst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9249EE8-DFD9-4056-A09E-68FE76E825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28864" y="1764025"/>
            <a:ext cx="12700" cy="731520"/>
          </a:xfrm>
          <a:prstGeom prst="curvedConnector3">
            <a:avLst>
              <a:gd name="adj1" fmla="val 6389016"/>
            </a:avLst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55678B-824A-47BE-A0E6-EB58394F7B3B}"/>
              </a:ext>
            </a:extLst>
          </p:cNvPr>
          <p:cNvSpPr txBox="1"/>
          <p:nvPr/>
        </p:nvSpPr>
        <p:spPr>
          <a:xfrm>
            <a:off x="442652" y="885679"/>
            <a:ext cx="217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venir Next LT Pro" panose="020B0504020202020204" pitchFamily="34" charset="0"/>
              </a:rPr>
              <a:t>2-Window Context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605AA4-B551-4424-B5D6-4E17B07285EA}"/>
              </a:ext>
            </a:extLst>
          </p:cNvPr>
          <p:cNvSpPr txBox="1"/>
          <p:nvPr/>
        </p:nvSpPr>
        <p:spPr>
          <a:xfrm>
            <a:off x="2618508" y="2747129"/>
            <a:ext cx="2634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venir Next LT Pro" panose="020B0504020202020204" pitchFamily="34" charset="0"/>
              </a:rPr>
              <a:t>P(education | bitter)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E8EFD4-1BC4-4BDD-A061-EFE6CE043474}"/>
              </a:ext>
            </a:extLst>
          </p:cNvPr>
          <p:cNvSpPr txBox="1"/>
          <p:nvPr/>
        </p:nvSpPr>
        <p:spPr>
          <a:xfrm>
            <a:off x="4875124" y="3116461"/>
            <a:ext cx="232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P(are | bitter)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61C04F-0195-441B-B25E-C71C2784E0DE}"/>
              </a:ext>
            </a:extLst>
          </p:cNvPr>
          <p:cNvSpPr txBox="1"/>
          <p:nvPr/>
        </p:nvSpPr>
        <p:spPr>
          <a:xfrm>
            <a:off x="6404015" y="3073074"/>
            <a:ext cx="232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P(but | bitter)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F72D5D-68E7-41BB-A079-87FB357C784B}"/>
              </a:ext>
            </a:extLst>
          </p:cNvPr>
          <p:cNvSpPr txBox="1"/>
          <p:nvPr/>
        </p:nvSpPr>
        <p:spPr>
          <a:xfrm>
            <a:off x="7567797" y="2551152"/>
            <a:ext cx="232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7030A0"/>
                </a:solidFill>
                <a:latin typeface="Avenir Next LT Pro" panose="020B0504020202020204" pitchFamily="34" charset="0"/>
              </a:rPr>
              <a:t>P(the | bitter)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9ECDF3D-4D34-4C30-B282-789E03CBD158}"/>
                  </a:ext>
                </a:extLst>
              </p:cNvPr>
              <p:cNvSpPr txBox="1"/>
              <p:nvPr/>
            </p:nvSpPr>
            <p:spPr>
              <a:xfrm>
                <a:off x="2558653" y="4976654"/>
                <a:ext cx="707469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>
                    <a:latin typeface="Avenir Next LT Pro" panose="020B0504020202020204" pitchFamily="34" charset="0"/>
                  </a:rPr>
                  <a:t>How might we model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Avenir Next LT Pro" panose="020B05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9ECDF3D-4D34-4C30-B282-789E03CBD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653" y="4976654"/>
                <a:ext cx="7074694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6CD1EF7-E26C-49F5-9B51-CFC906E7BE91}"/>
              </a:ext>
            </a:extLst>
          </p:cNvPr>
          <p:cNvSpPr txBox="1"/>
          <p:nvPr/>
        </p:nvSpPr>
        <p:spPr>
          <a:xfrm>
            <a:off x="6097879" y="1290565"/>
            <a:ext cx="910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venir Next LT Pro" panose="020B0504020202020204" pitchFamily="34" charset="0"/>
              </a:rPr>
              <a:t>center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189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9" grpId="0" animBg="1"/>
      <p:bldP spid="20" grpId="0" animBg="1"/>
      <p:bldP spid="21" grpId="0" animBg="1"/>
      <p:bldP spid="33" grpId="0"/>
      <p:bldP spid="34" grpId="0"/>
      <p:bldP spid="35" grpId="0"/>
      <p:bldP spid="36" grpId="0"/>
      <p:bldP spid="37" grpId="0"/>
      <p:bldP spid="43" grpId="0"/>
      <p:bldP spid="4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B5B69C-56E6-41E7-905F-0A0F60C981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A315267-500D-4667-A33D-49C41E6A205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514350" indent="-514350">
                  <a:buAutoNum type="arabicParenR"/>
                </a:pPr>
                <a:r>
                  <a:rPr lang="en-US" b="1" dirty="0"/>
                  <a:t>Naïvely, what type of distribution is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? </a:t>
                </a:r>
                <a:br>
                  <a:rPr lang="en-US" b="1" dirty="0"/>
                </a:br>
                <a:r>
                  <a:rPr lang="en-US" sz="2400" dirty="0"/>
                  <a:t>Hint: words are discrete and finite</a:t>
                </a:r>
                <a:br>
                  <a:rPr lang="en-US" b="1" dirty="0"/>
                </a:br>
                <a:br>
                  <a:rPr lang="en-US" b="1" dirty="0"/>
                </a:br>
                <a:br>
                  <a:rPr lang="en-US" b="1" dirty="0"/>
                </a:br>
                <a:endParaRPr lang="en-US" b="1" dirty="0"/>
              </a:p>
              <a:p>
                <a:pPr marL="514350" indent="-514350">
                  <a:buAutoNum type="arabicParenR"/>
                </a:pPr>
                <a:r>
                  <a:rPr lang="en-US" b="1" dirty="0"/>
                  <a:t>How many entries does it have for a vocabulary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?</a:t>
                </a:r>
                <a:br>
                  <a:rPr lang="en-US" b="1" dirty="0"/>
                </a:br>
                <a:br>
                  <a:rPr lang="en-US" b="1" dirty="0"/>
                </a:br>
                <a:br>
                  <a:rPr lang="en-US" b="1" dirty="0"/>
                </a:br>
                <a:endParaRPr lang="en-US" b="1" dirty="0"/>
              </a:p>
              <a:p>
                <a:pPr marL="514350" indent="-514350">
                  <a:buAutoNum type="arabicParenR"/>
                </a:pPr>
                <a:r>
                  <a:rPr lang="en-US" b="1" dirty="0"/>
                  <a:t>How does it relate to the word-context matrix we computed before?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A315267-500D-4667-A33D-49C41E6A2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47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768A-F5E1-4728-B94F-3C575C80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humans deal with this ambiguity?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380297-4258-4304-9F5C-CEE802D19A90}"/>
              </a:ext>
            </a:extLst>
          </p:cNvPr>
          <p:cNvGrpSpPr/>
          <p:nvPr/>
        </p:nvGrpSpPr>
        <p:grpSpPr>
          <a:xfrm>
            <a:off x="2439707" y="1188142"/>
            <a:ext cx="7312587" cy="2950889"/>
            <a:chOff x="2283375" y="1853160"/>
            <a:chExt cx="7312587" cy="295088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1BBC2A5-DA41-4929-9A89-EC9BF4D3C5BC}"/>
                </a:ext>
              </a:extLst>
            </p:cNvPr>
            <p:cNvGrpSpPr/>
            <p:nvPr/>
          </p:nvGrpSpPr>
          <p:grpSpPr>
            <a:xfrm>
              <a:off x="2283375" y="1853160"/>
              <a:ext cx="3969545" cy="2950889"/>
              <a:chOff x="772126" y="3239833"/>
              <a:chExt cx="3969545" cy="2950889"/>
            </a:xfrm>
          </p:grpSpPr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0AAFE6ED-F139-40CC-A20F-F3A4532366BE}"/>
                  </a:ext>
                </a:extLst>
              </p:cNvPr>
              <p:cNvSpPr/>
              <p:nvPr/>
            </p:nvSpPr>
            <p:spPr>
              <a:xfrm>
                <a:off x="2519581" y="3239833"/>
                <a:ext cx="2222090" cy="830997"/>
              </a:xfrm>
              <a:prstGeom prst="wedgeRoundRectCallout">
                <a:avLst>
                  <a:gd name="adj1" fmla="val -47487"/>
                  <a:gd name="adj2" fmla="val 88759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4000" b="1" dirty="0">
                    <a:latin typeface="Avenir Next LT Pro" panose="020B0504020202020204" pitchFamily="34" charset="0"/>
                  </a:rPr>
                  <a:t>WORDS</a:t>
                </a:r>
              </a:p>
            </p:txBody>
          </p:sp>
          <p:pic>
            <p:nvPicPr>
              <p:cNvPr id="11" name="Graphic 10" descr="Female Profile outline">
                <a:extLst>
                  <a:ext uri="{FF2B5EF4-FFF2-40B4-BE49-F238E27FC236}">
                    <a16:creationId xmlns:a16="http://schemas.microsoft.com/office/drawing/2014/main" id="{B6AEA8AC-4EE4-47CD-A5CA-B0D91D665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2126" y="3779187"/>
                <a:ext cx="2411535" cy="241153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143CC2-F716-4C38-8860-F726D6052C5E}"/>
                </a:ext>
              </a:extLst>
            </p:cNvPr>
            <p:cNvGrpSpPr/>
            <p:nvPr/>
          </p:nvGrpSpPr>
          <p:grpSpPr>
            <a:xfrm>
              <a:off x="5442163" y="2392514"/>
              <a:ext cx="4153799" cy="2411535"/>
              <a:chOff x="-970138" y="3779187"/>
              <a:chExt cx="4153799" cy="2411535"/>
            </a:xfrm>
          </p:grpSpPr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A61D1AC7-43BE-4B50-8EE0-692655C3823D}"/>
                  </a:ext>
                </a:extLst>
              </p:cNvPr>
              <p:cNvSpPr/>
              <p:nvPr/>
            </p:nvSpPr>
            <p:spPr>
              <a:xfrm>
                <a:off x="-970138" y="4153957"/>
                <a:ext cx="2222090" cy="830997"/>
              </a:xfrm>
              <a:prstGeom prst="wedgeRoundRectCallout">
                <a:avLst>
                  <a:gd name="adj1" fmla="val 66612"/>
                  <a:gd name="adj2" fmla="val 22487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4000" b="1" dirty="0">
                    <a:latin typeface="Avenir Next LT Pro" panose="020B0504020202020204" pitchFamily="34" charset="0"/>
                  </a:rPr>
                  <a:t>WORDS</a:t>
                </a:r>
              </a:p>
            </p:txBody>
          </p:sp>
          <p:pic>
            <p:nvPicPr>
              <p:cNvPr id="14" name="Graphic 13" descr="Female Profile outline">
                <a:extLst>
                  <a:ext uri="{FF2B5EF4-FFF2-40B4-BE49-F238E27FC236}">
                    <a16:creationId xmlns:a16="http://schemas.microsoft.com/office/drawing/2014/main" id="{3C01CA3E-848C-434B-B070-B75B7EB8F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2126" y="3779187"/>
                <a:ext cx="2411535" cy="2411535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CEC987C-6DF9-4DD7-BC17-665F1732CF1B}"/>
              </a:ext>
            </a:extLst>
          </p:cNvPr>
          <p:cNvSpPr txBox="1"/>
          <p:nvPr/>
        </p:nvSpPr>
        <p:spPr>
          <a:xfrm>
            <a:off x="1899528" y="4418627"/>
            <a:ext cx="83929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u="none" strike="noStrike" baseline="0" dirty="0">
                <a:latin typeface="Avenir Next LT Pro" panose="020B0504020202020204" pitchFamily="34" charset="0"/>
              </a:rPr>
              <a:t>Learn from experience and context what interpretations are likely to be correct.</a:t>
            </a:r>
            <a:endParaRPr lang="en-US" sz="3200" dirty="0"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1B6C68-D61C-4141-B82E-3C2829A43601}"/>
              </a:ext>
            </a:extLst>
          </p:cNvPr>
          <p:cNvSpPr/>
          <p:nvPr/>
        </p:nvSpPr>
        <p:spPr>
          <a:xfrm>
            <a:off x="3715472" y="5810171"/>
            <a:ext cx="4761055" cy="51959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0" b="1" cap="all" spc="-150" dirty="0">
                <a:solidFill>
                  <a:srgbClr val="FF0000"/>
                </a:solidFill>
                <a:latin typeface="Avenir Next LT Pro" panose="020B0504020202020204" pitchFamily="34" charset="0"/>
              </a:rPr>
              <a:t>Machine Learning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E1B4F-3140-4224-9BED-17EC17A0C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09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27117B4-BB91-4B69-98C8-56CED8353A1B}"/>
              </a:ext>
            </a:extLst>
          </p:cNvPr>
          <p:cNvSpPr txBox="1"/>
          <p:nvPr/>
        </p:nvSpPr>
        <p:spPr>
          <a:xfrm>
            <a:off x="6123068" y="5194805"/>
            <a:ext cx="2761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Normalizing constant over whole vocabulary</a:t>
            </a:r>
            <a:endParaRPr lang="en-US" dirty="0">
              <a:solidFill>
                <a:srgbClr val="D73F09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3172E-4502-43CD-B27A-7977897428F7}"/>
              </a:ext>
            </a:extLst>
          </p:cNvPr>
          <p:cNvSpPr/>
          <p:nvPr/>
        </p:nvSpPr>
        <p:spPr>
          <a:xfrm>
            <a:off x="6578493" y="4246580"/>
            <a:ext cx="1851132" cy="857317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4ED70F-CFB8-49B4-9469-37ED6AA476D0}"/>
                  </a:ext>
                </a:extLst>
              </p:cNvPr>
              <p:cNvSpPr txBox="1"/>
              <p:nvPr/>
            </p:nvSpPr>
            <p:spPr>
              <a:xfrm>
                <a:off x="6204031" y="2715983"/>
                <a:ext cx="29239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D73F09"/>
                    </a:solidFill>
                    <a:latin typeface="Avenir Next LT Pro" panose="020B0504020202020204" pitchFamily="34" charset="0"/>
                  </a:rPr>
                  <a:t>Dot product between word vectors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D73F09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solidFill>
                    <a:srgbClr val="D73F09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4ED70F-CFB8-49B4-9469-37ED6AA4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031" y="2715983"/>
                <a:ext cx="2923906" cy="646331"/>
              </a:xfrm>
              <a:prstGeom prst="rect">
                <a:avLst/>
              </a:prstGeom>
              <a:blipFill>
                <a:blip r:embed="rId2"/>
                <a:stretch>
                  <a:fillRect l="-167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5D6B542-814C-4BB5-94DA-1857EC811A46}"/>
              </a:ext>
            </a:extLst>
          </p:cNvPr>
          <p:cNvSpPr/>
          <p:nvPr/>
        </p:nvSpPr>
        <p:spPr>
          <a:xfrm>
            <a:off x="7178568" y="3424318"/>
            <a:ext cx="974832" cy="508784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4EC0E-B6CD-4244-A2DC-E8522ED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Model Assumption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D8BA5-A211-4090-A59C-913FA145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D422E-B2A4-4014-A7F7-B06D562FF4FF}"/>
              </a:ext>
            </a:extLst>
          </p:cNvPr>
          <p:cNvSpPr txBox="1"/>
          <p:nvPr/>
        </p:nvSpPr>
        <p:spPr>
          <a:xfrm>
            <a:off x="785813" y="6489283"/>
            <a:ext cx="10620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Efficient Estimation of Word Representations in Vector Space 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  <a:hlinkClick r:id="rId3"/>
              </a:rPr>
              <a:t>https://arxiv.org/pdf/1301.3781.pdf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AE96CC-10E3-4C63-A0A2-25D627E72D1A}"/>
              </a:ext>
            </a:extLst>
          </p:cNvPr>
          <p:cNvSpPr txBox="1"/>
          <p:nvPr/>
        </p:nvSpPr>
        <p:spPr>
          <a:xfrm>
            <a:off x="540133" y="752514"/>
            <a:ext cx="111117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400" b="1" dirty="0">
                <a:latin typeface="Avenir Next LT Pro" panose="020B0504020202020204" pitchFamily="34" charset="0"/>
              </a:rPr>
              <a:t>Word2Vec Assumption: </a:t>
            </a:r>
            <a:r>
              <a:rPr lang="en-US" sz="2400" dirty="0">
                <a:latin typeface="Avenir Next LT Pro" panose="020B0504020202020204" pitchFamily="34" charset="0"/>
              </a:rPr>
              <a:t>The probability of observing a word in the context of another word depends only on the relationship between their word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0F3090-DD23-44BE-9B97-94006116413A}"/>
                  </a:ext>
                </a:extLst>
              </p:cNvPr>
              <p:cNvSpPr txBox="1"/>
              <p:nvPr/>
            </p:nvSpPr>
            <p:spPr>
              <a:xfrm>
                <a:off x="3026569" y="3333093"/>
                <a:ext cx="6138862" cy="1708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0F3090-DD23-44BE-9B97-94006116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569" y="3333093"/>
                <a:ext cx="6138862" cy="1708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BDEF68-7FED-4D0C-BC2B-DB6251606C30}"/>
                  </a:ext>
                </a:extLst>
              </p:cNvPr>
              <p:cNvSpPr txBox="1"/>
              <p:nvPr/>
            </p:nvSpPr>
            <p:spPr>
              <a:xfrm>
                <a:off x="540133" y="1891921"/>
                <a:ext cx="111117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00000"/>
                  </a:lnSpc>
                </a:pPr>
                <a:r>
                  <a:rPr lang="en-US" sz="2400" dirty="0">
                    <a:latin typeface="Avenir Next LT Pro" panose="020B0504020202020204" pitchFamily="34" charset="0"/>
                  </a:rPr>
                  <a:t>Let each word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be represented by </a:t>
                </a:r>
                <a:r>
                  <a:rPr lang="en-US" sz="2400" i="1" dirty="0">
                    <a:latin typeface="Avenir Next LT Pro" panose="020B0504020202020204" pitchFamily="34" charset="0"/>
                  </a:rPr>
                  <a:t>d</a:t>
                </a:r>
                <a:r>
                  <a:rPr lang="en-US" sz="2400" dirty="0">
                    <a:latin typeface="Avenir Next LT Pro" panose="020B0504020202020204" pitchFamily="34" charset="0"/>
                  </a:rPr>
                  <a:t>-dimensional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define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BDEF68-7FED-4D0C-BC2B-DB6251606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33" y="1891921"/>
                <a:ext cx="11111734" cy="461665"/>
              </a:xfrm>
              <a:prstGeom prst="rect">
                <a:avLst/>
              </a:prstGeom>
              <a:blipFill>
                <a:blip r:embed="rId5"/>
                <a:stretch>
                  <a:fillRect l="-87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36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  <p:bldP spid="25" grpId="0"/>
      <p:bldP spid="26" grpId="0" animBg="1"/>
      <p:bldP spid="23" grpId="0"/>
      <p:bldP spid="3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27117B4-BB91-4B69-98C8-56CED8353A1B}"/>
              </a:ext>
            </a:extLst>
          </p:cNvPr>
          <p:cNvSpPr txBox="1"/>
          <p:nvPr/>
        </p:nvSpPr>
        <p:spPr>
          <a:xfrm>
            <a:off x="3334019" y="5194805"/>
            <a:ext cx="2761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Normalizing constant over whole vocabulary</a:t>
            </a:r>
            <a:endParaRPr lang="en-US" dirty="0">
              <a:solidFill>
                <a:srgbClr val="D73F09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03172E-4502-43CD-B27A-7977897428F7}"/>
              </a:ext>
            </a:extLst>
          </p:cNvPr>
          <p:cNvSpPr/>
          <p:nvPr/>
        </p:nvSpPr>
        <p:spPr>
          <a:xfrm>
            <a:off x="3789444" y="4246580"/>
            <a:ext cx="1851132" cy="857317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4ED70F-CFB8-49B4-9469-37ED6AA476D0}"/>
                  </a:ext>
                </a:extLst>
              </p:cNvPr>
              <p:cNvSpPr txBox="1"/>
              <p:nvPr/>
            </p:nvSpPr>
            <p:spPr>
              <a:xfrm>
                <a:off x="3414982" y="2715983"/>
                <a:ext cx="29239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D73F09"/>
                    </a:solidFill>
                    <a:latin typeface="Avenir Next LT Pro" panose="020B0504020202020204" pitchFamily="34" charset="0"/>
                  </a:rPr>
                  <a:t>Dot product between word vectors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D73F09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solidFill>
                    <a:srgbClr val="D73F09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4ED70F-CFB8-49B4-9469-37ED6AA4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82" y="2715983"/>
                <a:ext cx="2923906" cy="646331"/>
              </a:xfrm>
              <a:prstGeom prst="rect">
                <a:avLst/>
              </a:prstGeom>
              <a:blipFill>
                <a:blip r:embed="rId2"/>
                <a:stretch>
                  <a:fillRect l="-145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5D6B542-814C-4BB5-94DA-1857EC811A46}"/>
              </a:ext>
            </a:extLst>
          </p:cNvPr>
          <p:cNvSpPr/>
          <p:nvPr/>
        </p:nvSpPr>
        <p:spPr>
          <a:xfrm>
            <a:off x="4389519" y="3424318"/>
            <a:ext cx="974832" cy="508784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4EC0E-B6CD-4244-A2DC-E8522ED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Model Assumption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D8BA5-A211-4090-A59C-913FA145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D422E-B2A4-4014-A7F7-B06D562FF4FF}"/>
              </a:ext>
            </a:extLst>
          </p:cNvPr>
          <p:cNvSpPr txBox="1"/>
          <p:nvPr/>
        </p:nvSpPr>
        <p:spPr>
          <a:xfrm>
            <a:off x="785813" y="6489283"/>
            <a:ext cx="10620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Efficient Estimation of Word Representations in Vector Space 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  <a:hlinkClick r:id="rId3"/>
              </a:rPr>
              <a:t>https://arxiv.org/pdf/1301.3781.pdf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AE96CC-10E3-4C63-A0A2-25D627E72D1A}"/>
              </a:ext>
            </a:extLst>
          </p:cNvPr>
          <p:cNvSpPr txBox="1"/>
          <p:nvPr/>
        </p:nvSpPr>
        <p:spPr>
          <a:xfrm>
            <a:off x="540133" y="752514"/>
            <a:ext cx="111117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400" b="1" dirty="0">
                <a:latin typeface="Avenir Next LT Pro" panose="020B0504020202020204" pitchFamily="34" charset="0"/>
              </a:rPr>
              <a:t>Word2Vec Assumption: </a:t>
            </a:r>
            <a:r>
              <a:rPr lang="en-US" sz="2400" dirty="0">
                <a:latin typeface="Avenir Next LT Pro" panose="020B0504020202020204" pitchFamily="34" charset="0"/>
              </a:rPr>
              <a:t>The probability of observing a word in the context of another word depends only on the relationship between their word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0F3090-DD23-44BE-9B97-94006116413A}"/>
                  </a:ext>
                </a:extLst>
              </p:cNvPr>
              <p:cNvSpPr txBox="1"/>
              <p:nvPr/>
            </p:nvSpPr>
            <p:spPr>
              <a:xfrm>
                <a:off x="237520" y="3333093"/>
                <a:ext cx="6138862" cy="1708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0F3090-DD23-44BE-9B97-94006116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0" y="3333093"/>
                <a:ext cx="6138862" cy="1708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BDEF68-7FED-4D0C-BC2B-DB6251606C30}"/>
                  </a:ext>
                </a:extLst>
              </p:cNvPr>
              <p:cNvSpPr txBox="1"/>
              <p:nvPr/>
            </p:nvSpPr>
            <p:spPr>
              <a:xfrm>
                <a:off x="540133" y="1891921"/>
                <a:ext cx="111117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00000"/>
                  </a:lnSpc>
                </a:pPr>
                <a:r>
                  <a:rPr lang="en-US" sz="2400" dirty="0">
                    <a:latin typeface="Avenir Next LT Pro" panose="020B0504020202020204" pitchFamily="34" charset="0"/>
                  </a:rPr>
                  <a:t>Let each word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be represented by </a:t>
                </a:r>
                <a:r>
                  <a:rPr lang="en-US" sz="2400" i="1" dirty="0">
                    <a:latin typeface="Avenir Next LT Pro" panose="020B0504020202020204" pitchFamily="34" charset="0"/>
                  </a:rPr>
                  <a:t>d</a:t>
                </a:r>
                <a:r>
                  <a:rPr lang="en-US" sz="2400" dirty="0">
                    <a:latin typeface="Avenir Next LT Pro" panose="020B0504020202020204" pitchFamily="34" charset="0"/>
                  </a:rPr>
                  <a:t>-dimensional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define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BDEF68-7FED-4D0C-BC2B-DB6251606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33" y="1891921"/>
                <a:ext cx="11111734" cy="461665"/>
              </a:xfrm>
              <a:prstGeom prst="rect">
                <a:avLst/>
              </a:prstGeom>
              <a:blipFill>
                <a:blip r:embed="rId5"/>
                <a:stretch>
                  <a:fillRect l="-87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B0CB65-A3E5-4AD7-A337-458BCF6FA06E}"/>
                  </a:ext>
                </a:extLst>
              </p:cNvPr>
              <p:cNvSpPr txBox="1"/>
              <p:nvPr/>
            </p:nvSpPr>
            <p:spPr>
              <a:xfrm>
                <a:off x="6976868" y="2702407"/>
                <a:ext cx="4674999" cy="603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dirty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1" i="1" dirty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1" i="1" dirty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en-US" sz="3200" b="1" i="0" dirty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𝐜𝐨𝐧𝐭𝐞𝐱𝐭</m:t>
                      </m:r>
                      <m:r>
                        <a:rPr lang="en-US" sz="3200" b="1" i="0" dirty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𝐯𝐞𝐜𝐭𝐨𝐫</m:t>
                      </m:r>
                    </m:oMath>
                  </m:oMathPara>
                </a14:m>
                <a:endParaRPr lang="en-US" b="1" dirty="0">
                  <a:solidFill>
                    <a:srgbClr val="D73F09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B0CB65-A3E5-4AD7-A337-458BCF6FA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68" y="2702407"/>
                <a:ext cx="4674999" cy="6034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118175-887A-4DD0-8E4B-FB0DADD01998}"/>
                  </a:ext>
                </a:extLst>
              </p:cNvPr>
              <p:cNvSpPr txBox="1"/>
              <p:nvPr/>
            </p:nvSpPr>
            <p:spPr>
              <a:xfrm>
                <a:off x="6976868" y="3307761"/>
                <a:ext cx="4588669" cy="603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 dirty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1" i="1" dirty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1" i="1" dirty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en-US" sz="3200" b="1" i="0" dirty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𝐜𝐞𝐧𝐭𝐞𝐫</m:t>
                      </m:r>
                      <m:r>
                        <a:rPr lang="en-US" sz="3200" b="1" i="0" dirty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𝐯𝐞𝐜𝐭𝐨𝐫</m:t>
                      </m:r>
                    </m:oMath>
                  </m:oMathPara>
                </a14:m>
                <a:endParaRPr lang="en-US" b="1" dirty="0">
                  <a:solidFill>
                    <a:srgbClr val="D73F09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118175-887A-4DD0-8E4B-FB0DADD01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68" y="3307761"/>
                <a:ext cx="4588669" cy="6034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240B8C-F3CC-4BA8-930E-3168D38E12A3}"/>
                  </a:ext>
                </a:extLst>
              </p:cNvPr>
              <p:cNvSpPr txBox="1"/>
              <p:nvPr/>
            </p:nvSpPr>
            <p:spPr>
              <a:xfrm>
                <a:off x="6976867" y="4376858"/>
                <a:ext cx="4588669" cy="603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𝐖𝐡𝐲</m:t>
                      </m:r>
                      <m:r>
                        <a:rPr lang="en-US" sz="3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𝐭𝐰𝐨</m:t>
                      </m:r>
                      <m:r>
                        <a:rPr lang="en-US" sz="3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𝐯𝐞𝐜𝐭𝐨𝐫𝐬</m:t>
                      </m:r>
                      <m:r>
                        <a:rPr lang="en-US" sz="3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240B8C-F3CC-4BA8-930E-3168D38E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67" y="4376858"/>
                <a:ext cx="4588669" cy="6034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E5C25A8-E315-4BAE-AE13-114806F3CD24}"/>
              </a:ext>
            </a:extLst>
          </p:cNvPr>
          <p:cNvSpPr txBox="1"/>
          <p:nvPr/>
        </p:nvSpPr>
        <p:spPr>
          <a:xfrm>
            <a:off x="7209439" y="4931651"/>
            <a:ext cx="42098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400" dirty="0">
                <a:latin typeface="Avenir Next LT Pro" panose="020B0504020202020204" pitchFamily="34" charset="0"/>
              </a:rPr>
              <a:t>Easier to optimize. Average or concatenate at end.</a:t>
            </a:r>
          </a:p>
        </p:txBody>
      </p:sp>
    </p:spTree>
    <p:extLst>
      <p:ext uri="{BB962C8B-B14F-4D97-AF65-F5344CB8AC3E}">
        <p14:creationId xmlns:p14="http://schemas.microsoft.com/office/powerpoint/2010/main" val="2527211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DE65B1-0E42-4577-A0B5-1F2A1521751D}"/>
              </a:ext>
            </a:extLst>
          </p:cNvPr>
          <p:cNvSpPr/>
          <p:nvPr/>
        </p:nvSpPr>
        <p:spPr>
          <a:xfrm>
            <a:off x="311944" y="638174"/>
            <a:ext cx="11565731" cy="5724525"/>
          </a:xfrm>
          <a:prstGeom prst="roundRect">
            <a:avLst>
              <a:gd name="adj" fmla="val 63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4EC0E-B6CD-4244-A2DC-E8522ED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Softmax</a:t>
            </a:r>
            <a:r>
              <a:rPr lang="en-US" b="1" dirty="0"/>
              <a:t>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D8BA5-A211-4090-A59C-913FA145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0F3090-DD23-44BE-9B97-94006116413A}"/>
                  </a:ext>
                </a:extLst>
              </p:cNvPr>
              <p:cNvSpPr txBox="1"/>
              <p:nvPr/>
            </p:nvSpPr>
            <p:spPr>
              <a:xfrm>
                <a:off x="311944" y="2845479"/>
                <a:ext cx="6138862" cy="14493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0F3090-DD23-44BE-9B97-94006116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44" y="2845479"/>
                <a:ext cx="6138862" cy="14493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EBED7E-4AFA-4577-9953-A30733AC3598}"/>
                  </a:ext>
                </a:extLst>
              </p:cNvPr>
              <p:cNvSpPr txBox="1"/>
              <p:nvPr/>
            </p:nvSpPr>
            <p:spPr>
              <a:xfrm>
                <a:off x="540133" y="787784"/>
                <a:ext cx="11111734" cy="837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00000"/>
                  </a:lnSpc>
                </a:pPr>
                <a:r>
                  <a:rPr lang="en-US" sz="2400" dirty="0">
                    <a:latin typeface="Avenir Next LT Pro" panose="020B0504020202020204" pitchFamily="34" charset="0"/>
                  </a:rPr>
                  <a:t>Extremely common in deep learning --  turns a real-valued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to a categoric distribution -- i.e.  each element in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and it sums to 1.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EBED7E-4AFA-4577-9953-A30733AC3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33" y="787784"/>
                <a:ext cx="11111734" cy="837537"/>
              </a:xfrm>
              <a:prstGeom prst="rect">
                <a:avLst/>
              </a:prstGeom>
              <a:blipFill>
                <a:blip r:embed="rId3"/>
                <a:stretch>
                  <a:fillRect l="-878" t="-434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5B2AE89-6AEF-48AF-9B89-FA79B9486DA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742331">
            <a:off x="6603816" y="2463516"/>
            <a:ext cx="4834650" cy="2608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471E28-1F61-4EE9-8238-DA5B198D3EE6}"/>
                  </a:ext>
                </a:extLst>
              </p:cNvPr>
              <p:cNvSpPr txBox="1"/>
              <p:nvPr/>
            </p:nvSpPr>
            <p:spPr>
              <a:xfrm>
                <a:off x="9130611" y="2379503"/>
                <a:ext cx="2555081" cy="630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471E28-1F61-4EE9-8238-DA5B198D3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11" y="2379503"/>
                <a:ext cx="2555081" cy="6301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B6D6A2-5655-4421-96FD-AEB5B948BBA7}"/>
                  </a:ext>
                </a:extLst>
              </p:cNvPr>
              <p:cNvSpPr txBox="1"/>
              <p:nvPr/>
            </p:nvSpPr>
            <p:spPr>
              <a:xfrm>
                <a:off x="674882" y="5204109"/>
                <a:ext cx="1111173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00000"/>
                  </a:lnSpc>
                </a:pPr>
                <a:r>
                  <a:rPr lang="en-US" sz="2400" dirty="0">
                    <a:latin typeface="Avenir Next LT Pro" panose="020B0504020202020204" pitchFamily="34" charset="0"/>
                  </a:rPr>
                  <a:t>“</a:t>
                </a:r>
                <a:r>
                  <a:rPr lang="en-US" sz="2400" b="1" dirty="0">
                    <a:latin typeface="Avenir Next LT Pro" panose="020B0504020202020204" pitchFamily="34" charset="0"/>
                  </a:rPr>
                  <a:t>max</a:t>
                </a:r>
                <a:r>
                  <a:rPr lang="en-US" sz="2400" dirty="0">
                    <a:latin typeface="Avenir Next LT Pro" panose="020B0504020202020204" pitchFamily="34" charset="0"/>
                  </a:rPr>
                  <a:t>” – amplifies probability of 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latin typeface="Avenir Next LT Pro" panose="020B0504020202020204" pitchFamily="34" charset="0"/>
                </a:endParaRPr>
              </a:p>
              <a:p>
                <a:pPr marL="0" lvl="1">
                  <a:lnSpc>
                    <a:spcPct val="100000"/>
                  </a:lnSpc>
                </a:pPr>
                <a:r>
                  <a:rPr lang="en-US" sz="2400" dirty="0">
                    <a:latin typeface="Avenir Next LT Pro" panose="020B0504020202020204" pitchFamily="34" charset="0"/>
                  </a:rPr>
                  <a:t>“</a:t>
                </a:r>
                <a:r>
                  <a:rPr lang="en-US" sz="2400" b="1" dirty="0">
                    <a:latin typeface="Avenir Next LT Pro" panose="020B0504020202020204" pitchFamily="34" charset="0"/>
                  </a:rPr>
                  <a:t>soft</a:t>
                </a:r>
                <a:r>
                  <a:rPr lang="en-US" sz="2400" dirty="0">
                    <a:latin typeface="Avenir Next LT Pro" panose="020B0504020202020204" pitchFamily="34" charset="0"/>
                  </a:rPr>
                  <a:t>”  – differentiable and still assigns non-zero probability to other entries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B6D6A2-5655-4421-96FD-AEB5B948B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82" y="5204109"/>
                <a:ext cx="11111734" cy="830997"/>
              </a:xfrm>
              <a:prstGeom prst="rect">
                <a:avLst/>
              </a:prstGeom>
              <a:blipFill>
                <a:blip r:embed="rId6"/>
                <a:stretch>
                  <a:fillRect l="-878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95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EC0E-B6CD-4244-A2DC-E8522ED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Model Assumption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D8BA5-A211-4090-A59C-913FA145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D422E-B2A4-4014-A7F7-B06D562FF4FF}"/>
              </a:ext>
            </a:extLst>
          </p:cNvPr>
          <p:cNvSpPr txBox="1"/>
          <p:nvPr/>
        </p:nvSpPr>
        <p:spPr>
          <a:xfrm>
            <a:off x="785813" y="6489283"/>
            <a:ext cx="10620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Efficient Estimation of Word Representations in Vector Space 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  <a:hlinkClick r:id="rId2"/>
              </a:rPr>
              <a:t>https://arxiv.org/pdf/1301.3781.pdf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0F3090-DD23-44BE-9B97-94006116413A}"/>
                  </a:ext>
                </a:extLst>
              </p:cNvPr>
              <p:cNvSpPr txBox="1"/>
              <p:nvPr/>
            </p:nvSpPr>
            <p:spPr>
              <a:xfrm>
                <a:off x="3026569" y="2574599"/>
                <a:ext cx="6138862" cy="1708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0F3090-DD23-44BE-9B97-94006116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569" y="2574599"/>
                <a:ext cx="6138862" cy="1708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BDEF68-7FED-4D0C-BC2B-DB6251606C30}"/>
                  </a:ext>
                </a:extLst>
              </p:cNvPr>
              <p:cNvSpPr txBox="1"/>
              <p:nvPr/>
            </p:nvSpPr>
            <p:spPr>
              <a:xfrm>
                <a:off x="540133" y="1009072"/>
                <a:ext cx="111117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00000"/>
                  </a:lnSpc>
                </a:pPr>
                <a:r>
                  <a:rPr lang="en-US" sz="2400" dirty="0">
                    <a:latin typeface="Avenir Next LT Pro" panose="020B0504020202020204" pitchFamily="34" charset="0"/>
                  </a:rPr>
                  <a:t>Let each word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be represented by </a:t>
                </a:r>
                <a:r>
                  <a:rPr lang="en-US" sz="2400" i="1" dirty="0">
                    <a:latin typeface="Avenir Next LT Pro" panose="020B0504020202020204" pitchFamily="34" charset="0"/>
                  </a:rPr>
                  <a:t>d</a:t>
                </a:r>
                <a:r>
                  <a:rPr lang="en-US" sz="2400" dirty="0">
                    <a:latin typeface="Avenir Next LT Pro" panose="020B0504020202020204" pitchFamily="34" charset="0"/>
                  </a:rPr>
                  <a:t>-dimensional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define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BDEF68-7FED-4D0C-BC2B-DB6251606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33" y="1009072"/>
                <a:ext cx="11111734" cy="461665"/>
              </a:xfrm>
              <a:prstGeom prst="rect">
                <a:avLst/>
              </a:prstGeom>
              <a:blipFill>
                <a:blip r:embed="rId4"/>
                <a:stretch>
                  <a:fillRect l="-878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2570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EC0E-B6CD-4244-A2DC-E8522ED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Model Assumption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D8BA5-A211-4090-A59C-913FA145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D422E-B2A4-4014-A7F7-B06D562FF4FF}"/>
              </a:ext>
            </a:extLst>
          </p:cNvPr>
          <p:cNvSpPr txBox="1"/>
          <p:nvPr/>
        </p:nvSpPr>
        <p:spPr>
          <a:xfrm>
            <a:off x="785813" y="6489283"/>
            <a:ext cx="10620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Efficient Estimation of Word Representations in Vector Space 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  <a:hlinkClick r:id="rId2"/>
              </a:rPr>
              <a:t>https://arxiv.org/pdf/1301.3781.pdf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4D85A9-4788-4F06-8275-62CC8AE280A3}"/>
                  </a:ext>
                </a:extLst>
              </p:cNvPr>
              <p:cNvSpPr txBox="1"/>
              <p:nvPr/>
            </p:nvSpPr>
            <p:spPr>
              <a:xfrm>
                <a:off x="369094" y="1873888"/>
                <a:ext cx="6138862" cy="3330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𝑎𝑎𝑟𝑑𝑣𝑎𝑟𝑘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𝑒𝑏𝑟𝑎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𝑎𝑎𝑟𝑑𝑣𝑎𝑟𝑘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𝑧𝑒𝑏𝑟𝑎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4D85A9-4788-4F06-8275-62CC8AE28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94" y="1873888"/>
                <a:ext cx="6138862" cy="3330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84FCAB-2071-4522-867A-425A1DA80F33}"/>
                  </a:ext>
                </a:extLst>
              </p:cNvPr>
              <p:cNvSpPr txBox="1"/>
              <p:nvPr/>
            </p:nvSpPr>
            <p:spPr>
              <a:xfrm>
                <a:off x="540133" y="770947"/>
                <a:ext cx="111117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00000"/>
                  </a:lnSpc>
                </a:pPr>
                <a:r>
                  <a:rPr lang="en-US" sz="2400" dirty="0">
                    <a:latin typeface="Avenir Next LT Pro" panose="020B0504020202020204" pitchFamily="34" charset="0"/>
                  </a:rPr>
                  <a:t>Let each word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be represented by </a:t>
                </a:r>
                <a:r>
                  <a:rPr lang="en-US" sz="2400" i="1" dirty="0">
                    <a:latin typeface="Avenir Next LT Pro" panose="020B0504020202020204" pitchFamily="34" charset="0"/>
                  </a:rPr>
                  <a:t>d</a:t>
                </a:r>
                <a:r>
                  <a:rPr lang="en-US" sz="2400" dirty="0">
                    <a:latin typeface="Avenir Next LT Pro" panose="020B0504020202020204" pitchFamily="34" charset="0"/>
                  </a:rPr>
                  <a:t>-dimensional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define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84FCAB-2071-4522-867A-425A1DA80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33" y="770947"/>
                <a:ext cx="11111734" cy="461665"/>
              </a:xfrm>
              <a:prstGeom prst="rect">
                <a:avLst/>
              </a:prstGeom>
              <a:blipFill>
                <a:blip r:embed="rId4"/>
                <a:stretch>
                  <a:fillRect l="-87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2F5BCA-54A3-4E97-A309-C4E600A09D61}"/>
                  </a:ext>
                </a:extLst>
              </p:cNvPr>
              <p:cNvSpPr txBox="1"/>
              <p:nvPr/>
            </p:nvSpPr>
            <p:spPr>
              <a:xfrm>
                <a:off x="850106" y="1436094"/>
                <a:ext cx="61388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2F5BCA-54A3-4E97-A309-C4E600A09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06" y="1436094"/>
                <a:ext cx="613886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2A7959-526B-4CE8-A2E0-0236C5B9AEAC}"/>
                  </a:ext>
                </a:extLst>
              </p:cNvPr>
              <p:cNvSpPr txBox="1"/>
              <p:nvPr/>
            </p:nvSpPr>
            <p:spPr>
              <a:xfrm>
                <a:off x="5086349" y="3382319"/>
                <a:ext cx="8072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2A7959-526B-4CE8-A2E0-0236C5B9A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49" y="3382319"/>
                <a:ext cx="8072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F1830-C3E3-440B-B561-A71AE8F65345}"/>
                  </a:ext>
                </a:extLst>
              </p:cNvPr>
              <p:cNvSpPr txBox="1"/>
              <p:nvPr/>
            </p:nvSpPr>
            <p:spPr>
              <a:xfrm>
                <a:off x="7791449" y="2728942"/>
                <a:ext cx="3267076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Avenir Next LT Pro" panose="020B0504020202020204" pitchFamily="34" charset="0"/>
                  </a:rPr>
                  <a:t>For typical vocabulary sizes:</a:t>
                </a:r>
                <a:r>
                  <a:rPr lang="en-US" sz="2800" b="0" dirty="0">
                    <a:latin typeface="Avenir Next LT Pro" panose="020B0504020202020204" pitchFamily="34" charset="0"/>
                  </a:rPr>
                  <a:t> </a:t>
                </a:r>
                <a:br>
                  <a:rPr lang="en-US" sz="2800" b="0" dirty="0">
                    <a:latin typeface="Avenir Next LT Pro" panose="020B0504020202020204" pitchFamily="34" charset="0"/>
                  </a:rPr>
                </a:br>
                <a:endParaRPr lang="en-US" sz="2800" b="0" dirty="0">
                  <a:latin typeface="Avenir Next LT Pro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≪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F1830-C3E3-440B-B561-A71AE8F65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449" y="2728942"/>
                <a:ext cx="3267076" cy="1815882"/>
              </a:xfrm>
              <a:prstGeom prst="rect">
                <a:avLst/>
              </a:prstGeom>
              <a:blipFill>
                <a:blip r:embed="rId7"/>
                <a:stretch>
                  <a:fillRect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EEAB8E-F647-4E4A-B588-6197D04A17EE}"/>
                  </a:ext>
                </a:extLst>
              </p:cNvPr>
              <p:cNvSpPr txBox="1"/>
              <p:nvPr/>
            </p:nvSpPr>
            <p:spPr>
              <a:xfrm>
                <a:off x="2198758" y="5624467"/>
                <a:ext cx="779448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>
                    <a:latin typeface="Avenir Next LT Pro" panose="020B0504020202020204" pitchFamily="34" charset="0"/>
                  </a:rPr>
                  <a:t>How do we train these parameters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b="1" dirty="0">
                    <a:latin typeface="Avenir Next LT Pro" panose="020B05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EEAB8E-F647-4E4A-B588-6197D04A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758" y="5624467"/>
                <a:ext cx="7794484" cy="584775"/>
              </a:xfrm>
              <a:prstGeom prst="rect">
                <a:avLst/>
              </a:prstGeom>
              <a:blipFill>
                <a:blip r:embed="rId8"/>
                <a:stretch>
                  <a:fillRect l="-391" t="-12500" r="-31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81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DE65B1-0E42-4577-A0B5-1F2A1521751D}"/>
              </a:ext>
            </a:extLst>
          </p:cNvPr>
          <p:cNvSpPr/>
          <p:nvPr/>
        </p:nvSpPr>
        <p:spPr>
          <a:xfrm>
            <a:off x="311944" y="638174"/>
            <a:ext cx="11565731" cy="5724525"/>
          </a:xfrm>
          <a:prstGeom prst="roundRect">
            <a:avLst>
              <a:gd name="adj" fmla="val 63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4EC0E-B6CD-4244-A2DC-E8522ED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Maximum Likelihood Estimation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D8BA5-A211-4090-A59C-913FA145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0F3090-DD23-44BE-9B97-94006116413A}"/>
                  </a:ext>
                </a:extLst>
              </p:cNvPr>
              <p:cNvSpPr txBox="1"/>
              <p:nvPr/>
            </p:nvSpPr>
            <p:spPr>
              <a:xfrm>
                <a:off x="3025378" y="2454954"/>
                <a:ext cx="613886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0F3090-DD23-44BE-9B97-94006116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378" y="2454954"/>
                <a:ext cx="6138862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3EBED7E-4AFA-4577-9953-A30733AC3598}"/>
              </a:ext>
            </a:extLst>
          </p:cNvPr>
          <p:cNvSpPr txBox="1"/>
          <p:nvPr/>
        </p:nvSpPr>
        <p:spPr>
          <a:xfrm>
            <a:off x="540133" y="787784"/>
            <a:ext cx="111117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400" b="1" dirty="0">
                <a:latin typeface="Avenir Next LT Pro" panose="020B0504020202020204" pitchFamily="34" charset="0"/>
              </a:rPr>
              <a:t>Recall from Machine Learning: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B6D6A2-5655-4421-96FD-AEB5B948BBA7}"/>
                  </a:ext>
                </a:extLst>
              </p:cNvPr>
              <p:cNvSpPr txBox="1"/>
              <p:nvPr/>
            </p:nvSpPr>
            <p:spPr>
              <a:xfrm>
                <a:off x="540133" y="1587022"/>
                <a:ext cx="111117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00000"/>
                  </a:lnSpc>
                </a:pPr>
                <a:r>
                  <a:rPr lang="en-US" sz="2400" dirty="0">
                    <a:latin typeface="Avenir Next LT Pro" panose="020B0504020202020204" pitchFamily="34" charset="0"/>
                  </a:rPr>
                  <a:t>Given a dataset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and a probability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parameterized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B6D6A2-5655-4421-96FD-AEB5B948B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33" y="1587022"/>
                <a:ext cx="11111734" cy="461665"/>
              </a:xfrm>
              <a:prstGeom prst="rect">
                <a:avLst/>
              </a:prstGeom>
              <a:blipFill>
                <a:blip r:embed="rId3"/>
                <a:stretch>
                  <a:fillRect l="-87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9B28B79-134D-4BD9-8064-12803211179D}"/>
              </a:ext>
            </a:extLst>
          </p:cNvPr>
          <p:cNvSpPr txBox="1"/>
          <p:nvPr/>
        </p:nvSpPr>
        <p:spPr>
          <a:xfrm>
            <a:off x="538942" y="3974860"/>
            <a:ext cx="111117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400" dirty="0">
                <a:latin typeface="Avenir Next LT Pro" panose="020B0504020202020204" pitchFamily="34" charset="0"/>
              </a:rPr>
              <a:t>If dataset is </a:t>
            </a:r>
            <a:r>
              <a:rPr lang="en-US" sz="2400" dirty="0" err="1">
                <a:latin typeface="Avenir Next LT Pro" panose="020B0504020202020204" pitchFamily="34" charset="0"/>
              </a:rPr>
              <a:t>i.i.d</a:t>
            </a:r>
            <a:r>
              <a:rPr lang="en-US" sz="2400" dirty="0">
                <a:latin typeface="Avenir Next LT Pro" panose="020B0504020202020204" pitchFamily="34" charset="0"/>
              </a:rPr>
              <a:t>, can decompose to per-term and log is often applied: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A8951E-EA5C-4C83-A024-C3C2F2BC6026}"/>
                  </a:ext>
                </a:extLst>
              </p:cNvPr>
              <p:cNvSpPr txBox="1"/>
              <p:nvPr/>
            </p:nvSpPr>
            <p:spPr>
              <a:xfrm>
                <a:off x="1188838" y="4817498"/>
                <a:ext cx="10393561" cy="1135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A8951E-EA5C-4C83-A024-C3C2F2BC6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38" y="4817498"/>
                <a:ext cx="10393561" cy="11356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AB2B2F2-4D93-4B63-84F9-C428D6391763}"/>
              </a:ext>
            </a:extLst>
          </p:cNvPr>
          <p:cNvSpPr txBox="1"/>
          <p:nvPr/>
        </p:nvSpPr>
        <p:spPr>
          <a:xfrm>
            <a:off x="7334250" y="3110194"/>
            <a:ext cx="1426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D73F09"/>
                </a:solidFill>
                <a:latin typeface="Avenir Next LT Pro" panose="020B0504020202020204" pitchFamily="34" charset="0"/>
              </a:rPr>
              <a:t>Likelihood L(D)</a:t>
            </a:r>
            <a:endParaRPr lang="en-US" dirty="0">
              <a:solidFill>
                <a:srgbClr val="D73F0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F8EDB3-A209-41EA-ADFD-3FC6F921B8DD}"/>
              </a:ext>
            </a:extLst>
          </p:cNvPr>
          <p:cNvSpPr txBox="1"/>
          <p:nvPr/>
        </p:nvSpPr>
        <p:spPr>
          <a:xfrm>
            <a:off x="8612387" y="5661053"/>
            <a:ext cx="2714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D73F09"/>
                </a:solidFill>
                <a:latin typeface="Avenir Next LT Pro" panose="020B0504020202020204" pitchFamily="34" charset="0"/>
              </a:rPr>
              <a:t>Log-Likelihood</a:t>
            </a:r>
            <a:br>
              <a:rPr lang="en-US" sz="1800" b="1" dirty="0">
                <a:solidFill>
                  <a:srgbClr val="D73F09"/>
                </a:solidFill>
                <a:latin typeface="Avenir Next LT Pro" panose="020B0504020202020204" pitchFamily="34" charset="0"/>
              </a:rPr>
            </a:br>
            <a:r>
              <a:rPr lang="en-US" sz="1800" b="1" dirty="0">
                <a:solidFill>
                  <a:srgbClr val="D73F09"/>
                </a:solidFill>
                <a:latin typeface="Avenir Next LT Pro" panose="020B0504020202020204" pitchFamily="34" charset="0"/>
              </a:rPr>
              <a:t>LL(D)</a:t>
            </a:r>
            <a:endParaRPr lang="en-US" dirty="0">
              <a:solidFill>
                <a:srgbClr val="D73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7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DE65B1-0E42-4577-A0B5-1F2A1521751D}"/>
              </a:ext>
            </a:extLst>
          </p:cNvPr>
          <p:cNvSpPr/>
          <p:nvPr/>
        </p:nvSpPr>
        <p:spPr>
          <a:xfrm>
            <a:off x="311944" y="638174"/>
            <a:ext cx="11565731" cy="5724525"/>
          </a:xfrm>
          <a:prstGeom prst="roundRect">
            <a:avLst>
              <a:gd name="adj" fmla="val 63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4EC0E-B6CD-4244-A2DC-E8522ED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Maximum Likelihood Estimation – Bias of a Coin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D8BA5-A211-4090-A59C-913FA145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46E12A-C9D6-457E-9F0D-8B1950370A61}"/>
                  </a:ext>
                </a:extLst>
              </p:cNvPr>
              <p:cNvSpPr txBox="1"/>
              <p:nvPr/>
            </p:nvSpPr>
            <p:spPr>
              <a:xfrm>
                <a:off x="536999" y="638174"/>
                <a:ext cx="11464501" cy="612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∈{0,1},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46E12A-C9D6-457E-9F0D-8B1950370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99" y="638174"/>
                <a:ext cx="11464501" cy="6122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8E033E-5E20-4F6E-A561-AECBE9D5E232}"/>
                  </a:ext>
                </a:extLst>
              </p:cNvPr>
              <p:cNvSpPr txBox="1"/>
              <p:nvPr/>
            </p:nvSpPr>
            <p:spPr>
              <a:xfrm>
                <a:off x="-521103" y="1769284"/>
                <a:ext cx="6921904" cy="1433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8E033E-5E20-4F6E-A561-AECBE9D5E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1103" y="1769284"/>
                <a:ext cx="6921904" cy="1433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D5FEC7-7F2A-4287-B72C-ADAA92ED2382}"/>
                  </a:ext>
                </a:extLst>
              </p:cNvPr>
              <p:cNvSpPr txBox="1"/>
              <p:nvPr/>
            </p:nvSpPr>
            <p:spPr>
              <a:xfrm>
                <a:off x="1015511" y="3342680"/>
                <a:ext cx="66206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D5FEC7-7F2A-4287-B72C-ADAA92ED2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11" y="3342680"/>
                <a:ext cx="662060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CFE0B7-A4BC-4045-82D2-2D721244189D}"/>
                  </a:ext>
                </a:extLst>
              </p:cNvPr>
              <p:cNvSpPr txBox="1"/>
              <p:nvPr/>
            </p:nvSpPr>
            <p:spPr>
              <a:xfrm>
                <a:off x="628663" y="4774885"/>
                <a:ext cx="5673350" cy="1167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𝑑𝐿𝐿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=0⁡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CFE0B7-A4BC-4045-82D2-2D7212441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63" y="4774885"/>
                <a:ext cx="5673350" cy="11674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5711EF-3BF5-4985-828F-F9A25873C213}"/>
                  </a:ext>
                </a:extLst>
              </p:cNvPr>
              <p:cNvSpPr txBox="1"/>
              <p:nvPr/>
            </p:nvSpPr>
            <p:spPr>
              <a:xfrm>
                <a:off x="7150094" y="4810599"/>
                <a:ext cx="3593168" cy="113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5711EF-3BF5-4985-828F-F9A25873C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094" y="4810599"/>
                <a:ext cx="3593168" cy="1131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2D5CC0A1-A6A1-44AA-A23B-CD4B0F749038}"/>
              </a:ext>
            </a:extLst>
          </p:cNvPr>
          <p:cNvSpPr/>
          <p:nvPr/>
        </p:nvSpPr>
        <p:spPr>
          <a:xfrm>
            <a:off x="6477064" y="5208407"/>
            <a:ext cx="487596" cy="3835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EF458A-5DA2-408C-8019-DB466487D1CC}"/>
                  </a:ext>
                </a:extLst>
              </p:cNvPr>
              <p:cNvSpPr txBox="1"/>
              <p:nvPr/>
            </p:nvSpPr>
            <p:spPr>
              <a:xfrm>
                <a:off x="5380896" y="1769284"/>
                <a:ext cx="6795253" cy="1433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+(1−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)(1−</m:t>
                                  </m:r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EF458A-5DA2-408C-8019-DB466487D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6" y="1769284"/>
                <a:ext cx="6795253" cy="1433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83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5" grpId="0" animBg="1"/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EC0E-B6CD-4244-A2DC-E8522ED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Context Given Center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D8BA5-A211-4090-A59C-913FA145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D422E-B2A4-4014-A7F7-B06D562FF4FF}"/>
              </a:ext>
            </a:extLst>
          </p:cNvPr>
          <p:cNvSpPr txBox="1"/>
          <p:nvPr/>
        </p:nvSpPr>
        <p:spPr>
          <a:xfrm>
            <a:off x="785813" y="6489283"/>
            <a:ext cx="10620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Efficient Estimation of Word Representations in Vector Space 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  <a:hlinkClick r:id="rId2"/>
              </a:rPr>
              <a:t>https://arxiv.org/pdf/1301.3781.pdf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B62DD-A2A9-4446-A754-C7992B9BD863}"/>
              </a:ext>
            </a:extLst>
          </p:cNvPr>
          <p:cNvSpPr txBox="1"/>
          <p:nvPr/>
        </p:nvSpPr>
        <p:spPr>
          <a:xfrm>
            <a:off x="1416068" y="1624343"/>
            <a:ext cx="9359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800" dirty="0">
                <a:latin typeface="Avenir Next LT Pro" panose="020B0504020202020204" pitchFamily="34" charset="0"/>
              </a:rPr>
              <a:t>The roots of education are bitter but the fruit is sweet.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1D8509-9891-4589-AA18-8B57DE681CB0}"/>
              </a:ext>
            </a:extLst>
          </p:cNvPr>
          <p:cNvSpPr/>
          <p:nvPr/>
        </p:nvSpPr>
        <p:spPr>
          <a:xfrm>
            <a:off x="3765535" y="1659898"/>
            <a:ext cx="1663772" cy="452110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A6D520-08FF-44A0-919D-065352B350B5}"/>
              </a:ext>
            </a:extLst>
          </p:cNvPr>
          <p:cNvSpPr/>
          <p:nvPr/>
        </p:nvSpPr>
        <p:spPr>
          <a:xfrm>
            <a:off x="7692697" y="1659898"/>
            <a:ext cx="587686" cy="452110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5A0EF5-AD71-4AB0-B55C-1DC8C728FBE0}"/>
              </a:ext>
            </a:extLst>
          </p:cNvPr>
          <p:cNvSpPr/>
          <p:nvPr/>
        </p:nvSpPr>
        <p:spPr>
          <a:xfrm>
            <a:off x="6096000" y="1659898"/>
            <a:ext cx="936604" cy="452110"/>
          </a:xfrm>
          <a:prstGeom prst="rect">
            <a:avLst/>
          </a:prstGeom>
          <a:noFill/>
          <a:ln w="38100">
            <a:solidFill>
              <a:srgbClr val="D73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2E4D4-635C-4657-9496-F8E6D27BEE31}"/>
              </a:ext>
            </a:extLst>
          </p:cNvPr>
          <p:cNvSpPr/>
          <p:nvPr/>
        </p:nvSpPr>
        <p:spPr>
          <a:xfrm>
            <a:off x="5492807" y="1659898"/>
            <a:ext cx="546099" cy="452110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8FBAF7-A473-490A-B896-9F177B0E6AA7}"/>
              </a:ext>
            </a:extLst>
          </p:cNvPr>
          <p:cNvSpPr/>
          <p:nvPr/>
        </p:nvSpPr>
        <p:spPr>
          <a:xfrm>
            <a:off x="7079748" y="1659898"/>
            <a:ext cx="576745" cy="452110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4448BBA-5276-4A8D-98BD-8F6065A3CE7D}"/>
              </a:ext>
            </a:extLst>
          </p:cNvPr>
          <p:cNvCxnSpPr>
            <a:cxnSpLocks/>
          </p:cNvCxnSpPr>
          <p:nvPr/>
        </p:nvCxnSpPr>
        <p:spPr>
          <a:xfrm rot="5400000">
            <a:off x="5580862" y="1146345"/>
            <a:ext cx="12700" cy="1966881"/>
          </a:xfrm>
          <a:prstGeom prst="curvedConnector3">
            <a:avLst>
              <a:gd name="adj1" fmla="val 6389016"/>
            </a:avLst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24139EC-88A3-40DC-B7C3-61C59A0E5374}"/>
              </a:ext>
            </a:extLst>
          </p:cNvPr>
          <p:cNvCxnSpPr>
            <a:cxnSpLocks/>
          </p:cNvCxnSpPr>
          <p:nvPr/>
        </p:nvCxnSpPr>
        <p:spPr>
          <a:xfrm rot="5400000">
            <a:off x="6152325" y="1718306"/>
            <a:ext cx="12700" cy="822960"/>
          </a:xfrm>
          <a:prstGeom prst="curvedConnector3">
            <a:avLst>
              <a:gd name="adj1" fmla="val 6389016"/>
            </a:avLst>
          </a:prstGeom>
          <a:ln w="28575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AD42BA4-684C-463A-9C44-B0A4786D29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50832" y="1443985"/>
            <a:ext cx="12700" cy="1371600"/>
          </a:xfrm>
          <a:prstGeom prst="curvedConnector3">
            <a:avLst>
              <a:gd name="adj1" fmla="val 6389016"/>
            </a:avLst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9249EE8-DFD9-4056-A09E-68FE76E825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28864" y="1764025"/>
            <a:ext cx="12700" cy="731520"/>
          </a:xfrm>
          <a:prstGeom prst="curvedConnector3">
            <a:avLst>
              <a:gd name="adj1" fmla="val 6389016"/>
            </a:avLst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605AA4-B551-4424-B5D6-4E17B07285EA}"/>
              </a:ext>
            </a:extLst>
          </p:cNvPr>
          <p:cNvSpPr txBox="1"/>
          <p:nvPr/>
        </p:nvSpPr>
        <p:spPr>
          <a:xfrm>
            <a:off x="2618508" y="2747129"/>
            <a:ext cx="2634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venir Next LT Pro" panose="020B0504020202020204" pitchFamily="34" charset="0"/>
              </a:rPr>
              <a:t>P(education | bitter)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E8EFD4-1BC4-4BDD-A061-EFE6CE043474}"/>
              </a:ext>
            </a:extLst>
          </p:cNvPr>
          <p:cNvSpPr txBox="1"/>
          <p:nvPr/>
        </p:nvSpPr>
        <p:spPr>
          <a:xfrm>
            <a:off x="4875124" y="3116461"/>
            <a:ext cx="232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F0"/>
                </a:solidFill>
                <a:latin typeface="Avenir Next LT Pro" panose="020B0504020202020204" pitchFamily="34" charset="0"/>
              </a:rPr>
              <a:t>P(are | bitter)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61C04F-0195-441B-B25E-C71C2784E0DE}"/>
              </a:ext>
            </a:extLst>
          </p:cNvPr>
          <p:cNvSpPr txBox="1"/>
          <p:nvPr/>
        </p:nvSpPr>
        <p:spPr>
          <a:xfrm>
            <a:off x="6404015" y="3073074"/>
            <a:ext cx="232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P(but | bitter)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F72D5D-68E7-41BB-A079-87FB357C784B}"/>
              </a:ext>
            </a:extLst>
          </p:cNvPr>
          <p:cNvSpPr txBox="1"/>
          <p:nvPr/>
        </p:nvSpPr>
        <p:spPr>
          <a:xfrm>
            <a:off x="7567797" y="2551152"/>
            <a:ext cx="232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7030A0"/>
                </a:solidFill>
                <a:latin typeface="Avenir Next LT Pro" panose="020B0504020202020204" pitchFamily="34" charset="0"/>
              </a:rPr>
              <a:t>P(the | bitter)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CD1EF7-E26C-49F5-9B51-CFC906E7BE91}"/>
              </a:ext>
            </a:extLst>
          </p:cNvPr>
          <p:cNvSpPr txBox="1"/>
          <p:nvPr/>
        </p:nvSpPr>
        <p:spPr>
          <a:xfrm>
            <a:off x="6097879" y="1290565"/>
            <a:ext cx="910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venir Next LT Pro" panose="020B0504020202020204" pitchFamily="34" charset="0"/>
              </a:rPr>
              <a:t>center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F17E94-088C-415E-86DE-FCC4983105D6}"/>
                  </a:ext>
                </a:extLst>
              </p:cNvPr>
              <p:cNvSpPr txBox="1"/>
              <p:nvPr/>
            </p:nvSpPr>
            <p:spPr>
              <a:xfrm>
                <a:off x="3026569" y="4215173"/>
                <a:ext cx="6138862" cy="1708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F17E94-088C-415E-86DE-FCC498310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569" y="4215173"/>
                <a:ext cx="6138862" cy="1708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465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1A52-062A-48B6-98E4-65E3A127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Model 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395C-AA8B-4CC8-9834-53213073A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F9A339-6A89-4524-9C9E-834606EE0A2B}"/>
                  </a:ext>
                </a:extLst>
              </p:cNvPr>
              <p:cNvSpPr txBox="1"/>
              <p:nvPr/>
            </p:nvSpPr>
            <p:spPr>
              <a:xfrm>
                <a:off x="2273045" y="2535902"/>
                <a:ext cx="7728205" cy="1786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≠0</m:t>
                                  </m:r>
                                </m:e>
                              </m:eqArr>
                            </m:sub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;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F9A339-6A89-4524-9C9E-834606EE0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045" y="2535902"/>
                <a:ext cx="7728205" cy="17861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836295-2C4A-4AC5-B755-95352FA3DA7E}"/>
                  </a:ext>
                </a:extLst>
              </p:cNvPr>
              <p:cNvSpPr txBox="1"/>
              <p:nvPr/>
            </p:nvSpPr>
            <p:spPr>
              <a:xfrm>
                <a:off x="540133" y="690363"/>
                <a:ext cx="111117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00000"/>
                  </a:lnSpc>
                </a:pPr>
                <a:r>
                  <a:rPr lang="en-US" sz="2400" b="1" dirty="0">
                    <a:latin typeface="Avenir Next LT Pro" panose="020B0504020202020204" pitchFamily="34" charset="0"/>
                  </a:rPr>
                  <a:t>Likelihood: </a:t>
                </a:r>
                <a:r>
                  <a:rPr lang="en-US" sz="2400" dirty="0">
                    <a:latin typeface="Avenir Next LT Pro" panose="020B0504020202020204" pitchFamily="34" charset="0"/>
                  </a:rPr>
                  <a:t> Given a corpus of 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, we can write the likelihood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836295-2C4A-4AC5-B755-95352FA3D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33" y="690363"/>
                <a:ext cx="11111734" cy="461665"/>
              </a:xfrm>
              <a:prstGeom prst="rect">
                <a:avLst/>
              </a:prstGeom>
              <a:blipFill>
                <a:blip r:embed="rId3"/>
                <a:stretch>
                  <a:fillRect l="-87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B4A6C09-D8A5-41DA-B586-38A53537AD31}"/>
              </a:ext>
            </a:extLst>
          </p:cNvPr>
          <p:cNvSpPr txBox="1"/>
          <p:nvPr/>
        </p:nvSpPr>
        <p:spPr>
          <a:xfrm>
            <a:off x="4276636" y="1536674"/>
            <a:ext cx="1701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At each position t </a:t>
            </a:r>
            <a:b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</a:br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in the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E5312-753C-40DA-B0C8-F8F30175E33E}"/>
              </a:ext>
            </a:extLst>
          </p:cNvPr>
          <p:cNvSpPr/>
          <p:nvPr/>
        </p:nvSpPr>
        <p:spPr>
          <a:xfrm>
            <a:off x="4736970" y="2460004"/>
            <a:ext cx="781050" cy="1540495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D3854D-198D-4A88-8C41-E3D396E602AC}"/>
              </a:ext>
            </a:extLst>
          </p:cNvPr>
          <p:cNvSpPr/>
          <p:nvPr/>
        </p:nvSpPr>
        <p:spPr>
          <a:xfrm>
            <a:off x="5568693" y="2781601"/>
            <a:ext cx="1070146" cy="1540495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98BB0-22C9-4F9B-AD11-53811F1D9650}"/>
              </a:ext>
            </a:extLst>
          </p:cNvPr>
          <p:cNvSpPr txBox="1"/>
          <p:nvPr/>
        </p:nvSpPr>
        <p:spPr>
          <a:xfrm>
            <a:off x="5252906" y="4397996"/>
            <a:ext cx="1701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for every word in the window</a:t>
            </a:r>
            <a:b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</a:br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centered at 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878A4-7FA3-4BF3-B7AA-579A5E7ADD82}"/>
              </a:ext>
            </a:extLst>
          </p:cNvPr>
          <p:cNvSpPr txBox="1"/>
          <p:nvPr/>
        </p:nvSpPr>
        <p:spPr>
          <a:xfrm>
            <a:off x="6547611" y="1915421"/>
            <a:ext cx="27964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compute probability of observing the word given the center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1CC775-50EB-4CF3-8DAE-3A98C032BF91}"/>
              </a:ext>
            </a:extLst>
          </p:cNvPr>
          <p:cNvSpPr/>
          <p:nvPr/>
        </p:nvSpPr>
        <p:spPr>
          <a:xfrm>
            <a:off x="6683313" y="2914650"/>
            <a:ext cx="2660712" cy="761116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1A52-062A-48B6-98E4-65E3A127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Model 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395C-AA8B-4CC8-9834-53213073A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36295-2C4A-4AC5-B755-95352FA3DA7E}"/>
              </a:ext>
            </a:extLst>
          </p:cNvPr>
          <p:cNvSpPr txBox="1"/>
          <p:nvPr/>
        </p:nvSpPr>
        <p:spPr>
          <a:xfrm>
            <a:off x="540133" y="690363"/>
            <a:ext cx="111117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400" b="1" dirty="0">
                <a:latin typeface="Avenir Next LT Pro" panose="020B0504020202020204" pitchFamily="34" charset="0"/>
              </a:rPr>
              <a:t>Objective: </a:t>
            </a:r>
            <a:r>
              <a:rPr lang="en-US" sz="2400" dirty="0">
                <a:latin typeface="Avenir Next LT Pro" panose="020B0504020202020204" pitchFamily="34" charset="0"/>
              </a:rPr>
              <a:t> Maximizing likelihood same as minimizing negative log likelihood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A6C09-D8A5-41DA-B586-38A53537AD31}"/>
              </a:ext>
            </a:extLst>
          </p:cNvPr>
          <p:cNvSpPr txBox="1"/>
          <p:nvPr/>
        </p:nvSpPr>
        <p:spPr>
          <a:xfrm>
            <a:off x="4453357" y="1536674"/>
            <a:ext cx="14930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At each position t </a:t>
            </a:r>
            <a:b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</a:br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in the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E5312-753C-40DA-B0C8-F8F30175E33E}"/>
              </a:ext>
            </a:extLst>
          </p:cNvPr>
          <p:cNvSpPr/>
          <p:nvPr/>
        </p:nvSpPr>
        <p:spPr>
          <a:xfrm>
            <a:off x="4875254" y="2460004"/>
            <a:ext cx="685298" cy="1540495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D3854D-198D-4A88-8C41-E3D396E602AC}"/>
              </a:ext>
            </a:extLst>
          </p:cNvPr>
          <p:cNvSpPr/>
          <p:nvPr/>
        </p:nvSpPr>
        <p:spPr>
          <a:xfrm>
            <a:off x="5568693" y="2781601"/>
            <a:ext cx="1070146" cy="1540495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98BB0-22C9-4F9B-AD11-53811F1D9650}"/>
              </a:ext>
            </a:extLst>
          </p:cNvPr>
          <p:cNvSpPr txBox="1"/>
          <p:nvPr/>
        </p:nvSpPr>
        <p:spPr>
          <a:xfrm>
            <a:off x="5252906" y="4397996"/>
            <a:ext cx="1701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for every word in the window</a:t>
            </a:r>
            <a:b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</a:br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centered at 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878A4-7FA3-4BF3-B7AA-579A5E7ADD82}"/>
              </a:ext>
            </a:extLst>
          </p:cNvPr>
          <p:cNvSpPr txBox="1"/>
          <p:nvPr/>
        </p:nvSpPr>
        <p:spPr>
          <a:xfrm>
            <a:off x="6810119" y="1915421"/>
            <a:ext cx="27964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compute probability of observing the word given the center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1CC775-50EB-4CF3-8DAE-3A98C032BF91}"/>
              </a:ext>
            </a:extLst>
          </p:cNvPr>
          <p:cNvSpPr/>
          <p:nvPr/>
        </p:nvSpPr>
        <p:spPr>
          <a:xfrm>
            <a:off x="6683312" y="2914650"/>
            <a:ext cx="3268761" cy="761116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190CD9-6148-4CC1-B144-621A95877228}"/>
                  </a:ext>
                </a:extLst>
              </p:cNvPr>
              <p:cNvSpPr txBox="1"/>
              <p:nvPr/>
            </p:nvSpPr>
            <p:spPr>
              <a:xfrm>
                <a:off x="1830433" y="2551814"/>
                <a:ext cx="9015611" cy="1786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≠0</m:t>
                                  </m:r>
                                </m:e>
                              </m:eqAr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</m:nary>
                        </m:e>
                      </m:nary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190CD9-6148-4CC1-B144-621A95877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433" y="2551814"/>
                <a:ext cx="9015611" cy="17861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F0638F-64FF-472F-B0CF-A582688C8F07}"/>
                  </a:ext>
                </a:extLst>
              </p:cNvPr>
              <p:cNvSpPr txBox="1"/>
              <p:nvPr/>
            </p:nvSpPr>
            <p:spPr>
              <a:xfrm>
                <a:off x="859286" y="6205200"/>
                <a:ext cx="111117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lnSpc>
                    <a:spcPct val="100000"/>
                  </a:lnSpc>
                </a:pPr>
                <a:r>
                  <a:rPr lang="en-US" sz="2400" b="1" dirty="0">
                    <a:latin typeface="Avenir Next LT Pro" panose="020B0504020202020204" pitchFamily="34" charset="0"/>
                  </a:rPr>
                  <a:t>How to minimize this objective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b="1" dirty="0">
                    <a:latin typeface="Avenir Next LT Pro" panose="020B0504020202020204" pitchFamily="34" charset="0"/>
                  </a:rPr>
                  <a:t>? </a:t>
                </a:r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F0638F-64FF-472F-B0CF-A582688C8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86" y="6205200"/>
                <a:ext cx="11111734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7AE09AF-8787-4C84-9F53-095D9414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63" y="2093709"/>
            <a:ext cx="5124450" cy="300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282CC-6A55-493D-B201-32FE018F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Words, Word-senses, and their Relations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4EDB42-5592-4A59-82E4-BAC54C7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56807-B8DC-40EC-A461-4A61D4169CEC}"/>
              </a:ext>
            </a:extLst>
          </p:cNvPr>
          <p:cNvSpPr/>
          <p:nvPr/>
        </p:nvSpPr>
        <p:spPr>
          <a:xfrm>
            <a:off x="79192" y="1728908"/>
            <a:ext cx="727051" cy="206383"/>
          </a:xfrm>
          <a:prstGeom prst="roundRect">
            <a:avLst>
              <a:gd name="adj" fmla="val 50000"/>
            </a:avLst>
          </a:prstGeom>
          <a:solidFill>
            <a:srgbClr val="D73F0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27432" rtlCol="0" anchor="ctr" anchorCtr="1">
            <a:noAutofit/>
          </a:bodyPr>
          <a:lstStyle/>
          <a:p>
            <a:pPr algn="ctr"/>
            <a:r>
              <a:rPr lang="en-US" b="1" cap="small" spc="-150" dirty="0">
                <a:solidFill>
                  <a:schemeClr val="bg1"/>
                </a:solidFill>
                <a:latin typeface="Avenir Next LT Pro" panose="020B0504020202020204" pitchFamily="34" charset="0"/>
              </a:rPr>
              <a:t>vocab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58AD6-0C89-487F-B0EA-636F8CE513A4}"/>
              </a:ext>
            </a:extLst>
          </p:cNvPr>
          <p:cNvSpPr txBox="1"/>
          <p:nvPr/>
        </p:nvSpPr>
        <p:spPr>
          <a:xfrm>
            <a:off x="287599" y="1570489"/>
            <a:ext cx="2695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lemma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89DD3-0BCC-4329-825A-F9F516C4D67E}"/>
              </a:ext>
            </a:extLst>
          </p:cNvPr>
          <p:cNvSpPr txBox="1"/>
          <p:nvPr/>
        </p:nvSpPr>
        <p:spPr>
          <a:xfrm>
            <a:off x="1015276" y="2166437"/>
            <a:ext cx="57919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400" dirty="0">
                <a:latin typeface="Avenir Next LT Pro" panose="020B0504020202020204" pitchFamily="34" charset="0"/>
              </a:rPr>
              <a:t>Dictionary form of a word </a:t>
            </a:r>
          </a:p>
          <a:p>
            <a:pPr marL="0" lvl="1">
              <a:lnSpc>
                <a:spcPct val="100000"/>
              </a:lnSpc>
            </a:pPr>
            <a:r>
              <a:rPr lang="en-US" sz="2000" i="1" dirty="0">
                <a:latin typeface="Avenir Next LT Pro" panose="020B0504020202020204" pitchFamily="34" charset="0"/>
              </a:rPr>
              <a:t>e.g. runs, running, ran </a:t>
            </a:r>
            <a:r>
              <a:rPr lang="en-US" sz="2000" i="1" dirty="0">
                <a:latin typeface="Avenir Next LT Pro" panose="020B0504020202020204" pitchFamily="34" charset="0"/>
                <a:sym typeface="Wingdings" panose="05000000000000000000" pitchFamily="2" charset="2"/>
              </a:rPr>
              <a:t> run</a:t>
            </a:r>
            <a:endParaRPr lang="en-US" sz="2400" i="1" dirty="0">
              <a:latin typeface="Avenir Next LT Pro" panose="020B05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0E3AE6-C165-4647-A0F9-E47FEE598D29}"/>
              </a:ext>
            </a:extLst>
          </p:cNvPr>
          <p:cNvCxnSpPr>
            <a:cxnSpLocks/>
          </p:cNvCxnSpPr>
          <p:nvPr/>
        </p:nvCxnSpPr>
        <p:spPr>
          <a:xfrm>
            <a:off x="2514600" y="1832099"/>
            <a:ext cx="3878963" cy="523220"/>
          </a:xfrm>
          <a:prstGeom prst="straightConnector1">
            <a:avLst/>
          </a:prstGeom>
          <a:ln w="38100">
            <a:solidFill>
              <a:srgbClr val="D73F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D3720E-91B7-446D-B3DD-F0DBEFCFC5E8}"/>
              </a:ext>
            </a:extLst>
          </p:cNvPr>
          <p:cNvSpPr/>
          <p:nvPr/>
        </p:nvSpPr>
        <p:spPr>
          <a:xfrm>
            <a:off x="79192" y="3869268"/>
            <a:ext cx="727051" cy="206383"/>
          </a:xfrm>
          <a:prstGeom prst="roundRect">
            <a:avLst>
              <a:gd name="adj" fmla="val 50000"/>
            </a:avLst>
          </a:prstGeom>
          <a:solidFill>
            <a:srgbClr val="D73F0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27432" rtlCol="0" anchor="ctr" anchorCtr="1">
            <a:noAutofit/>
          </a:bodyPr>
          <a:lstStyle/>
          <a:p>
            <a:pPr algn="ctr"/>
            <a:r>
              <a:rPr lang="en-US" b="1" cap="small" spc="-150" dirty="0">
                <a:solidFill>
                  <a:schemeClr val="bg1"/>
                </a:solidFill>
                <a:latin typeface="Avenir Next LT Pro" panose="020B0504020202020204" pitchFamily="34" charset="0"/>
              </a:rPr>
              <a:t>vocab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6A22B-6167-43E6-BA06-52E5AEE25FB9}"/>
              </a:ext>
            </a:extLst>
          </p:cNvPr>
          <p:cNvSpPr txBox="1"/>
          <p:nvPr/>
        </p:nvSpPr>
        <p:spPr>
          <a:xfrm>
            <a:off x="673987" y="3710849"/>
            <a:ext cx="2695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word sense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D77970-B1C7-45C1-9DA5-6DB05F98401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369213" y="3060192"/>
            <a:ext cx="3024350" cy="912267"/>
          </a:xfrm>
          <a:prstGeom prst="straightConnector1">
            <a:avLst/>
          </a:prstGeom>
          <a:ln w="38100">
            <a:solidFill>
              <a:srgbClr val="D73F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FC02FB-ED68-482C-B14C-F3388F566936}"/>
              </a:ext>
            </a:extLst>
          </p:cNvPr>
          <p:cNvSpPr txBox="1"/>
          <p:nvPr/>
        </p:nvSpPr>
        <p:spPr>
          <a:xfrm>
            <a:off x="1015276" y="4256407"/>
            <a:ext cx="57919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400" dirty="0">
                <a:latin typeface="Avenir Next LT Pro" panose="020B0504020202020204" pitchFamily="34" charset="0"/>
              </a:rPr>
              <a:t>A meaning of a word</a:t>
            </a:r>
          </a:p>
        </p:txBody>
      </p:sp>
      <p:pic>
        <p:nvPicPr>
          <p:cNvPr id="6146" name="Picture 2" descr="Merriam-Webster Logo">
            <a:extLst>
              <a:ext uri="{FF2B5EF4-FFF2-40B4-BE49-F238E27FC236}">
                <a16:creationId xmlns:a16="http://schemas.microsoft.com/office/drawing/2014/main" id="{71145B61-A73F-4CA3-980B-3DFBBA697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395" y="1594937"/>
            <a:ext cx="11334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3024AE-AB46-4EAB-8F70-CEA08ED24A2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369213" y="3887415"/>
            <a:ext cx="3130978" cy="85044"/>
          </a:xfrm>
          <a:prstGeom prst="straightConnector1">
            <a:avLst/>
          </a:prstGeom>
          <a:ln w="38100">
            <a:solidFill>
              <a:srgbClr val="D73F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E5C2F9-6D8E-43A3-AB7C-8B1670BEAD2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369213" y="3972459"/>
            <a:ext cx="3130978" cy="774971"/>
          </a:xfrm>
          <a:prstGeom prst="straightConnector1">
            <a:avLst/>
          </a:prstGeom>
          <a:ln w="38100">
            <a:solidFill>
              <a:srgbClr val="D73F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F41AB9-37F8-440A-B1AF-FDA50292A6DF}"/>
              </a:ext>
            </a:extLst>
          </p:cNvPr>
          <p:cNvSpPr/>
          <p:nvPr/>
        </p:nvSpPr>
        <p:spPr>
          <a:xfrm>
            <a:off x="4128084" y="5369532"/>
            <a:ext cx="3935831" cy="446648"/>
          </a:xfrm>
          <a:prstGeom prst="roundRect">
            <a:avLst>
              <a:gd name="adj" fmla="val 50000"/>
            </a:avLst>
          </a:prstGeom>
          <a:solidFill>
            <a:srgbClr val="6AA84F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⚑ Word Sense Disambiguation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92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DE65B1-0E42-4577-A0B5-1F2A1521751D}"/>
              </a:ext>
            </a:extLst>
          </p:cNvPr>
          <p:cNvSpPr/>
          <p:nvPr/>
        </p:nvSpPr>
        <p:spPr>
          <a:xfrm>
            <a:off x="311944" y="638174"/>
            <a:ext cx="11565731" cy="5724525"/>
          </a:xfrm>
          <a:prstGeom prst="roundRect">
            <a:avLst>
              <a:gd name="adj" fmla="val 63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4EC0E-B6CD-4244-A2DC-E8522ED3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D8BA5-A211-4090-A59C-913FA145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C64B6-DF53-407A-81E3-FE8E97FD9514}"/>
              </a:ext>
            </a:extLst>
          </p:cNvPr>
          <p:cNvSpPr txBox="1"/>
          <p:nvPr/>
        </p:nvSpPr>
        <p:spPr>
          <a:xfrm>
            <a:off x="540133" y="787784"/>
            <a:ext cx="111117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400" b="1" dirty="0">
                <a:latin typeface="Avenir Next LT Pro" panose="020B0504020202020204" pitchFamily="34" charset="0"/>
              </a:rPr>
              <a:t>Recall from Machine Learning / Calculus /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5D1289-05DA-4164-85EC-AC2C7BD625EE}"/>
                  </a:ext>
                </a:extLst>
              </p:cNvPr>
              <p:cNvSpPr txBox="1"/>
              <p:nvPr/>
            </p:nvSpPr>
            <p:spPr>
              <a:xfrm>
                <a:off x="540132" y="1297821"/>
                <a:ext cx="1064531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0" dirty="0">
                    <a:latin typeface="Avenir Next LT Pro" panose="020B0504020202020204" pitchFamily="34" charset="0"/>
                  </a:rPr>
                  <a:t>Our objective is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, think of it as “loss surface”. Optimization is about getting as low as possible on this surface.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5D1289-05DA-4164-85EC-AC2C7BD6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32" y="1297821"/>
                <a:ext cx="10645319" cy="830997"/>
              </a:xfrm>
              <a:prstGeom prst="rect">
                <a:avLst/>
              </a:prstGeom>
              <a:blipFill>
                <a:blip r:embed="rId2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20" name="Picture 4" descr="Best Gradient Descent GIFs | Gfycat">
            <a:extLst>
              <a:ext uri="{FF2B5EF4-FFF2-40B4-BE49-F238E27FC236}">
                <a16:creationId xmlns:a16="http://schemas.microsoft.com/office/drawing/2014/main" id="{2D58D6BF-36FF-41E3-A81D-25128E71199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880" y="2788465"/>
            <a:ext cx="4762500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A0B989-F281-4D7E-AB73-F6C00B199EE8}"/>
                  </a:ext>
                </a:extLst>
              </p:cNvPr>
              <p:cNvSpPr txBox="1"/>
              <p:nvPr/>
            </p:nvSpPr>
            <p:spPr>
              <a:xfrm>
                <a:off x="954802" y="3968797"/>
                <a:ext cx="3426343" cy="1338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while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𝑖𝑡𝑒𝑟𝑠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𝑟𝑒𝑚𝑎𝑖𝑛</m:t>
                      </m:r>
                    </m:oMath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A0B989-F281-4D7E-AB73-F6C00B199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02" y="3968797"/>
                <a:ext cx="3426343" cy="1338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210E55E-8836-4465-AA7F-AF5E500B5318}"/>
              </a:ext>
            </a:extLst>
          </p:cNvPr>
          <p:cNvSpPr txBox="1"/>
          <p:nvPr/>
        </p:nvSpPr>
        <p:spPr>
          <a:xfrm>
            <a:off x="795315" y="3639070"/>
            <a:ext cx="41807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000" b="1" dirty="0">
                <a:latin typeface="Avenir Next LT Pro" panose="020B0504020202020204" pitchFamily="34" charset="0"/>
              </a:rPr>
              <a:t>Gradient Descent Algorithm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02B9E0-4631-4158-9953-5C59D4BB53AE}"/>
              </a:ext>
            </a:extLst>
          </p:cNvPr>
          <p:cNvSpPr txBox="1"/>
          <p:nvPr/>
        </p:nvSpPr>
        <p:spPr>
          <a:xfrm>
            <a:off x="775284" y="2782669"/>
            <a:ext cx="5148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venir Next LT Pro" panose="020B0504020202020204" pitchFamily="34" charset="0"/>
              </a:rPr>
              <a:t>Recall: </a:t>
            </a:r>
            <a:r>
              <a:rPr lang="en-US" sz="1800" dirty="0">
                <a:latin typeface="Avenir Next LT Pro" panose="020B0504020202020204" pitchFamily="34" charset="0"/>
              </a:rPr>
              <a:t>Gradient (vector of partial derivatives) point in the direction of steepest ascent.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F9533D-68CD-4760-8C24-4D793198B440}"/>
              </a:ext>
            </a:extLst>
          </p:cNvPr>
          <p:cNvSpPr txBox="1"/>
          <p:nvPr/>
        </p:nvSpPr>
        <p:spPr>
          <a:xfrm>
            <a:off x="1179380" y="5665885"/>
            <a:ext cx="2977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D73F09"/>
                </a:solidFill>
                <a:latin typeface="Avenir Next LT Pro" panose="020B0504020202020204" pitchFamily="34" charset="0"/>
              </a:rPr>
              <a:t>Learning Rate / Step Size</a:t>
            </a:r>
            <a:endParaRPr lang="en-US" sz="1600" dirty="0">
              <a:solidFill>
                <a:srgbClr val="D73F09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FBDC76-2C44-4920-B2CD-9B577E5DBC16}"/>
              </a:ext>
            </a:extLst>
          </p:cNvPr>
          <p:cNvCxnSpPr/>
          <p:nvPr/>
        </p:nvCxnSpPr>
        <p:spPr>
          <a:xfrm flipH="1" flipV="1">
            <a:off x="2413591" y="5224089"/>
            <a:ext cx="254382" cy="441796"/>
          </a:xfrm>
          <a:prstGeom prst="straightConnector1">
            <a:avLst/>
          </a:prstGeom>
          <a:ln w="38100">
            <a:solidFill>
              <a:srgbClr val="D73F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4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1A52-062A-48B6-98E4-65E3A127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of the Word2Vec Model 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395C-AA8B-4CC8-9834-53213073A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36295-2C4A-4AC5-B755-95352FA3DA7E}"/>
              </a:ext>
            </a:extLst>
          </p:cNvPr>
          <p:cNvSpPr txBox="1"/>
          <p:nvPr/>
        </p:nvSpPr>
        <p:spPr>
          <a:xfrm>
            <a:off x="540133" y="690363"/>
            <a:ext cx="111117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400" b="1" dirty="0">
                <a:latin typeface="Avenir Next LT Pro" panose="020B0504020202020204" pitchFamily="34" charset="0"/>
              </a:rPr>
              <a:t>Objective: </a:t>
            </a:r>
            <a:r>
              <a:rPr lang="en-US" sz="2400" dirty="0">
                <a:latin typeface="Avenir Next LT Pro" panose="020B0504020202020204" pitchFamily="34" charset="0"/>
              </a:rPr>
              <a:t> Maximize likelihood same as minimizing negative 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190CD9-6148-4CC1-B144-621A95877228}"/>
                  </a:ext>
                </a:extLst>
              </p:cNvPr>
              <p:cNvSpPr txBox="1"/>
              <p:nvPr/>
            </p:nvSpPr>
            <p:spPr>
              <a:xfrm>
                <a:off x="1588195" y="1965345"/>
                <a:ext cx="9015611" cy="1814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eqArr>
                                    <m:eqArr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≠0</m:t>
                                      </m:r>
                                    </m:e>
                                  </m:eqAr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>
                                              <a:latin typeface="Cambria Math" panose="020405030504060302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  <m:r>
                                            <a:rPr lang="en-US" sz="32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b>
                                  </m:sSub>
                                  <m: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190CD9-6148-4CC1-B144-621A95877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95" y="1965345"/>
                <a:ext cx="9015611" cy="1814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80C4FF-CFA3-4D0C-A2A8-78DB833148D5}"/>
                  </a:ext>
                </a:extLst>
              </p:cNvPr>
              <p:cNvSpPr txBox="1"/>
              <p:nvPr/>
            </p:nvSpPr>
            <p:spPr>
              <a:xfrm>
                <a:off x="2077293" y="4198182"/>
                <a:ext cx="9015611" cy="1786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≠0</m:t>
                                  </m:r>
                                </m:e>
                              </m:eqAr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endChr m:val="|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  <m: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80C4FF-CFA3-4D0C-A2A8-78DB83314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293" y="4198182"/>
                <a:ext cx="9015611" cy="1786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3456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BF6E-1699-41AE-B798-A8A302CC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of the Word2Vec Model 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0CC1A-DB79-4F5A-9A6D-86E37F8FE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6AA29A-E52F-499A-9C80-25AA93644230}"/>
                  </a:ext>
                </a:extLst>
              </p:cNvPr>
              <p:cNvSpPr txBox="1"/>
              <p:nvPr/>
            </p:nvSpPr>
            <p:spPr>
              <a:xfrm>
                <a:off x="1352550" y="1116356"/>
                <a:ext cx="9486901" cy="1613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⁡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endChr m:val="|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360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⁡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6AA29A-E52F-499A-9C80-25AA93644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1116356"/>
                <a:ext cx="9486901" cy="1613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4AFD95-69BD-4645-935F-0C86557E6CF5}"/>
                  </a:ext>
                </a:extLst>
              </p:cNvPr>
              <p:cNvSpPr txBox="1"/>
              <p:nvPr/>
            </p:nvSpPr>
            <p:spPr>
              <a:xfrm>
                <a:off x="-1552685" y="3380741"/>
                <a:ext cx="6138862" cy="2360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𝑎𝑎𝑟𝑑𝑣𝑎𝑟𝑘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𝑒𝑏𝑟𝑎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𝑎𝑎𝑟𝑑𝑣𝑎𝑟𝑘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𝑧𝑒𝑏𝑟𝑎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4AFD95-69BD-4645-935F-0C86557E6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2685" y="3380741"/>
                <a:ext cx="6138862" cy="23609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3712DF-265F-40F5-B83D-D2D2AB8D49E5}"/>
                  </a:ext>
                </a:extLst>
              </p:cNvPr>
              <p:cNvSpPr txBox="1"/>
              <p:nvPr/>
            </p:nvSpPr>
            <p:spPr>
              <a:xfrm>
                <a:off x="6250908" y="3833300"/>
                <a:ext cx="4889039" cy="1455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lnSpc>
                    <a:spcPct val="100000"/>
                  </a:lnSpc>
                </a:pPr>
                <a:r>
                  <a:rPr lang="en-US" sz="2800" dirty="0">
                    <a:latin typeface="Avenir Next LT Pro" panose="020B0504020202020204" pitchFamily="34" charset="0"/>
                  </a:rPr>
                  <a:t>Derivation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venir Next LT Pro" panose="020B0504020202020204" pitchFamily="34" charset="0"/>
                  </a:rPr>
                  <a:t> on screen.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3712DF-265F-40F5-B83D-D2D2AB8D4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908" y="3833300"/>
                <a:ext cx="4889039" cy="1455783"/>
              </a:xfrm>
              <a:prstGeom prst="rect">
                <a:avLst/>
              </a:prstGeom>
              <a:blipFill>
                <a:blip r:embed="rId4"/>
                <a:stretch>
                  <a:fillRect t="-4184" b="-10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F85889-0813-4CBA-B8C6-C3A968EA9207}"/>
                  </a:ext>
                </a:extLst>
              </p:cNvPr>
              <p:cNvSpPr txBox="1"/>
              <p:nvPr/>
            </p:nvSpPr>
            <p:spPr>
              <a:xfrm>
                <a:off x="1516746" y="3195176"/>
                <a:ext cx="6138862" cy="2732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𝑎𝑎𝑟𝑑𝑣𝑎𝑟𝑘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sz="2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∇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𝑒𝑏𝑟𝑎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𝑎𝑎𝑟𝑑𝑣𝑎𝑟𝑘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2800" b="0" i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𝑧𝑒𝑏𝑟𝑎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F85889-0813-4CBA-B8C6-C3A968EA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746" y="3195176"/>
                <a:ext cx="6138862" cy="27320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94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F41A52-062A-48B6-98E4-65E3A127595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1" algn="l">
                  <a:lnSpc>
                    <a:spcPct val="100000"/>
                  </a:lnSpc>
                </a:pPr>
                <a:r>
                  <a:rPr lang="en-US" sz="2400" dirty="0">
                    <a:latin typeface="Avenir Next LT Pro" panose="020B0504020202020204" pitchFamily="34" charset="0"/>
                  </a:rPr>
                  <a:t>Derivation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F41A52-062A-48B6-98E4-65E3A1275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9310" b="-5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395C-AA8B-4CC8-9834-53213073A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1EE4D9-7E30-485C-ACE9-35FBD6BA0738}"/>
                  </a:ext>
                </a:extLst>
              </p:cNvPr>
              <p:cNvSpPr txBox="1"/>
              <p:nvPr/>
            </p:nvSpPr>
            <p:spPr>
              <a:xfrm>
                <a:off x="1352550" y="1116356"/>
                <a:ext cx="9486901" cy="1613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⁡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 smtClean="0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D73F09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3600" i="1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600" i="1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600" i="1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1EE4D9-7E30-485C-ACE9-35FBD6BA0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1116356"/>
                <a:ext cx="9486901" cy="1613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406AE6-4C1A-4EFC-ADDD-41072BA648FD}"/>
                  </a:ext>
                </a:extLst>
              </p:cNvPr>
              <p:cNvSpPr txBox="1"/>
              <p:nvPr/>
            </p:nvSpPr>
            <p:spPr>
              <a:xfrm>
                <a:off x="1352549" y="3020644"/>
                <a:ext cx="9486901" cy="15652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3600" i="1" smtClean="0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D73F09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3600" i="1">
                                          <a:solidFill>
                                            <a:srgbClr val="D73F0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D73F0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rgbClr val="D73F0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D73F0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i="1">
                                          <a:solidFill>
                                            <a:srgbClr val="D73F0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600" i="1">
                                          <a:solidFill>
                                            <a:srgbClr val="D73F0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rgbClr val="D73F0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D73F0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rgbClr val="D73F0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fun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406AE6-4C1A-4EFC-ADDD-41072BA64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49" y="3020644"/>
                <a:ext cx="9486901" cy="1565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167756-DFB1-4E99-879C-ADB6E66529EB}"/>
                  </a:ext>
                </a:extLst>
              </p:cNvPr>
              <p:cNvSpPr txBox="1"/>
              <p:nvPr/>
            </p:nvSpPr>
            <p:spPr>
              <a:xfrm>
                <a:off x="1352548" y="5099305"/>
                <a:ext cx="9486901" cy="806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n-US" sz="360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167756-DFB1-4E99-879C-ADB6E6652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48" y="5099305"/>
                <a:ext cx="9486901" cy="806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E8F457-B98D-46F8-99D6-2FF89FD1D789}"/>
                  </a:ext>
                </a:extLst>
              </p:cNvPr>
              <p:cNvSpPr txBox="1"/>
              <p:nvPr/>
            </p:nvSpPr>
            <p:spPr>
              <a:xfrm>
                <a:off x="87594" y="881220"/>
                <a:ext cx="2715426" cy="45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E8F457-B98D-46F8-99D6-2FF89FD1D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4" y="881220"/>
                <a:ext cx="2715426" cy="450636"/>
              </a:xfrm>
              <a:prstGeom prst="rect">
                <a:avLst/>
              </a:prstGeom>
              <a:blipFill>
                <a:blip r:embed="rId6"/>
                <a:stretch>
                  <a:fillRect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0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F41A52-062A-48B6-98E4-65E3A127595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1" algn="l">
                  <a:lnSpc>
                    <a:spcPct val="100000"/>
                  </a:lnSpc>
                </a:pPr>
                <a:r>
                  <a:rPr lang="en-US" sz="2400" dirty="0">
                    <a:latin typeface="Avenir Next LT Pro" panose="020B0504020202020204" pitchFamily="34" charset="0"/>
                  </a:rPr>
                  <a:t>Derivation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F41A52-062A-48B6-98E4-65E3A1275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9310" b="-5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395C-AA8B-4CC8-9834-53213073A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A99CC8-E446-454D-8A68-E6B69FDB25A1}"/>
                  </a:ext>
                </a:extLst>
              </p:cNvPr>
              <p:cNvSpPr txBox="1"/>
              <p:nvPr/>
            </p:nvSpPr>
            <p:spPr>
              <a:xfrm>
                <a:off x="1352548" y="749496"/>
                <a:ext cx="9486901" cy="806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A99CC8-E446-454D-8A68-E6B69FDB2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48" y="749496"/>
                <a:ext cx="9486901" cy="806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9F1102-D9B8-44B3-806C-D04FDEB68A0E}"/>
                  </a:ext>
                </a:extLst>
              </p:cNvPr>
              <p:cNvSpPr txBox="1"/>
              <p:nvPr/>
            </p:nvSpPr>
            <p:spPr>
              <a:xfrm>
                <a:off x="1352547" y="1937314"/>
                <a:ext cx="9486901" cy="806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60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9F1102-D9B8-44B3-806C-D04FDEB68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47" y="1937314"/>
                <a:ext cx="9486901" cy="806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0E6624-43AF-487D-8FDF-A264EF4ABE7D}"/>
                  </a:ext>
                </a:extLst>
              </p:cNvPr>
              <p:cNvSpPr txBox="1"/>
              <p:nvPr/>
            </p:nvSpPr>
            <p:spPr>
              <a:xfrm>
                <a:off x="1352546" y="3125132"/>
                <a:ext cx="9486901" cy="1436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3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0E6624-43AF-487D-8FDF-A264EF4AB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46" y="3125132"/>
                <a:ext cx="9486901" cy="14366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A6D56-5E7C-434F-AFB8-DD9807ABE254}"/>
                  </a:ext>
                </a:extLst>
              </p:cNvPr>
              <p:cNvSpPr txBox="1"/>
              <p:nvPr/>
            </p:nvSpPr>
            <p:spPr>
              <a:xfrm>
                <a:off x="1352546" y="4782462"/>
                <a:ext cx="9486901" cy="1436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A6D56-5E7C-434F-AFB8-DD9807ABE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46" y="4782462"/>
                <a:ext cx="9486901" cy="14366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464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F41A52-062A-48B6-98E4-65E3A127595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1" algn="l">
                  <a:lnSpc>
                    <a:spcPct val="100000"/>
                  </a:lnSpc>
                </a:pPr>
                <a:r>
                  <a:rPr lang="en-US" sz="2400" dirty="0">
                    <a:latin typeface="Avenir Next LT Pro" panose="020B0504020202020204" pitchFamily="34" charset="0"/>
                  </a:rPr>
                  <a:t>Derivation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F41A52-062A-48B6-98E4-65E3A1275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9310" b="-5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395C-AA8B-4CC8-9834-53213073A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E37858-9ACA-4C04-A408-911C02B90729}"/>
                  </a:ext>
                </a:extLst>
              </p:cNvPr>
              <p:cNvSpPr txBox="1"/>
              <p:nvPr/>
            </p:nvSpPr>
            <p:spPr>
              <a:xfrm>
                <a:off x="1231481" y="596249"/>
                <a:ext cx="9486901" cy="1436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E37858-9ACA-4C04-A408-911C02B9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481" y="596249"/>
                <a:ext cx="9486901" cy="14366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977177-CE1D-4B48-B2B0-7556CDA796E1}"/>
                  </a:ext>
                </a:extLst>
              </p:cNvPr>
              <p:cNvSpPr txBox="1"/>
              <p:nvPr/>
            </p:nvSpPr>
            <p:spPr>
              <a:xfrm>
                <a:off x="1231481" y="2242878"/>
                <a:ext cx="9486901" cy="1436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977177-CE1D-4B48-B2B0-7556CDA79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481" y="2242878"/>
                <a:ext cx="9486901" cy="14366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3710C8-8B8A-48D1-8438-0163F5A3A8C7}"/>
                  </a:ext>
                </a:extLst>
              </p:cNvPr>
              <p:cNvSpPr txBox="1"/>
              <p:nvPr/>
            </p:nvSpPr>
            <p:spPr>
              <a:xfrm>
                <a:off x="1231481" y="3585203"/>
                <a:ext cx="9486901" cy="1603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sz="36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6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3710C8-8B8A-48D1-8438-0163F5A3A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481" y="3585203"/>
                <a:ext cx="9486901" cy="1603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CE5CAF-A735-4322-B346-91135ABD97BD}"/>
                  </a:ext>
                </a:extLst>
              </p:cNvPr>
              <p:cNvSpPr txBox="1"/>
              <p:nvPr/>
            </p:nvSpPr>
            <p:spPr>
              <a:xfrm>
                <a:off x="1231481" y="5197988"/>
                <a:ext cx="9486901" cy="1436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i="1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CE5CAF-A735-4322-B346-91135ABD9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481" y="5197988"/>
                <a:ext cx="9486901" cy="14366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28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534C77-C111-45D7-AA8D-B50ADE528FE8}"/>
              </a:ext>
            </a:extLst>
          </p:cNvPr>
          <p:cNvSpPr/>
          <p:nvPr/>
        </p:nvSpPr>
        <p:spPr>
          <a:xfrm>
            <a:off x="10275717" y="1843785"/>
            <a:ext cx="1038465" cy="980852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F41A52-062A-48B6-98E4-65E3A127595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1" algn="l">
                  <a:lnSpc>
                    <a:spcPct val="100000"/>
                  </a:lnSpc>
                </a:pPr>
                <a:r>
                  <a:rPr lang="en-US" sz="2400" dirty="0">
                    <a:latin typeface="Avenir Next LT Pro" panose="020B0504020202020204" pitchFamily="34" charset="0"/>
                  </a:rPr>
                  <a:t>Derivation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F41A52-062A-48B6-98E4-65E3A1275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9310" b="-5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395C-AA8B-4CC8-9834-53213073A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738973-0A13-4A8C-894A-7A59878D4C7A}"/>
                  </a:ext>
                </a:extLst>
              </p:cNvPr>
              <p:cNvSpPr txBox="1"/>
              <p:nvPr/>
            </p:nvSpPr>
            <p:spPr>
              <a:xfrm>
                <a:off x="-245666" y="1615905"/>
                <a:ext cx="12401090" cy="1436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⁡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endChr m:val="|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360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)=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738973-0A13-4A8C-894A-7A59878D4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5666" y="1615905"/>
                <a:ext cx="12401090" cy="14366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2F70E61-1C24-40A2-84C6-6B7F25C7BA6A}"/>
              </a:ext>
            </a:extLst>
          </p:cNvPr>
          <p:cNvSpPr txBox="1"/>
          <p:nvPr/>
        </p:nvSpPr>
        <p:spPr>
          <a:xfrm>
            <a:off x="9871614" y="1064491"/>
            <a:ext cx="1846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Vector of context 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D0330-B42E-479C-B52C-0605F4F3AD0C}"/>
              </a:ext>
            </a:extLst>
          </p:cNvPr>
          <p:cNvSpPr txBox="1"/>
          <p:nvPr/>
        </p:nvSpPr>
        <p:spPr>
          <a:xfrm>
            <a:off x="6833098" y="3156400"/>
            <a:ext cx="2727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Expected context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4EAE1-61BE-4BEC-B071-417C5DD30A76}"/>
              </a:ext>
            </a:extLst>
          </p:cNvPr>
          <p:cNvSpPr/>
          <p:nvPr/>
        </p:nvSpPr>
        <p:spPr>
          <a:xfrm>
            <a:off x="5956231" y="1512022"/>
            <a:ext cx="3987082" cy="1540495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48FB6-F51C-4696-BF19-2127DAD6E0D7}"/>
              </a:ext>
            </a:extLst>
          </p:cNvPr>
          <p:cNvSpPr txBox="1"/>
          <p:nvPr/>
        </p:nvSpPr>
        <p:spPr>
          <a:xfrm>
            <a:off x="1416068" y="5084368"/>
            <a:ext cx="9359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800" dirty="0">
                <a:latin typeface="Avenir Next LT Pro" panose="020B0504020202020204" pitchFamily="34" charset="0"/>
              </a:rPr>
              <a:t>The roots of education are bitter but the fruit is sweet.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422D78-D013-4E3B-BD7B-1529F6B8784E}"/>
              </a:ext>
            </a:extLst>
          </p:cNvPr>
          <p:cNvSpPr/>
          <p:nvPr/>
        </p:nvSpPr>
        <p:spPr>
          <a:xfrm>
            <a:off x="3765535" y="5119923"/>
            <a:ext cx="1663772" cy="452110"/>
          </a:xfrm>
          <a:prstGeom prst="rect">
            <a:avLst/>
          </a:prstGeom>
          <a:solidFill>
            <a:srgbClr val="D73F0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9F04CC-0251-4CFE-AE66-9A972CBDA78B}"/>
              </a:ext>
            </a:extLst>
          </p:cNvPr>
          <p:cNvSpPr/>
          <p:nvPr/>
        </p:nvSpPr>
        <p:spPr>
          <a:xfrm>
            <a:off x="6096000" y="5119923"/>
            <a:ext cx="936604" cy="452110"/>
          </a:xfrm>
          <a:prstGeom prst="rect">
            <a:avLst/>
          </a:prstGeom>
          <a:noFill/>
          <a:ln w="38100">
            <a:solidFill>
              <a:srgbClr val="D73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D67A4-0B48-4F35-AEEA-74863A737E9F}"/>
              </a:ext>
            </a:extLst>
          </p:cNvPr>
          <p:cNvSpPr txBox="1"/>
          <p:nvPr/>
        </p:nvSpPr>
        <p:spPr>
          <a:xfrm>
            <a:off x="6097879" y="4750590"/>
            <a:ext cx="910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venir Next LT Pro" panose="020B0504020202020204" pitchFamily="34" charset="0"/>
              </a:rPr>
              <a:t>center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902764-C2EA-449E-85A4-F28D4A7BD754}"/>
                  </a:ext>
                </a:extLst>
              </p:cNvPr>
              <p:cNvSpPr txBox="1"/>
              <p:nvPr/>
            </p:nvSpPr>
            <p:spPr>
              <a:xfrm>
                <a:off x="6279651" y="4449061"/>
                <a:ext cx="5693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902764-C2EA-449E-85A4-F28D4A7BD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651" y="4449061"/>
                <a:ext cx="56930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2E915C-0CD9-49E6-93FA-A7AD8668D663}"/>
                  </a:ext>
                </a:extLst>
              </p:cNvPr>
              <p:cNvSpPr txBox="1"/>
              <p:nvPr/>
            </p:nvSpPr>
            <p:spPr>
              <a:xfrm>
                <a:off x="4102020" y="4611153"/>
                <a:ext cx="105823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2E915C-0CD9-49E6-93FA-A7AD8668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020" y="4611153"/>
                <a:ext cx="1058230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04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F47C49-3B74-4269-AE84-AD36FAD33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298C5-B034-4E9D-9B0A-D4656B8550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68625" y="390525"/>
            <a:ext cx="9084830" cy="5961063"/>
          </a:xfrm>
        </p:spPr>
        <p:txBody>
          <a:bodyPr/>
          <a:lstStyle/>
          <a:p>
            <a:r>
              <a:rPr lang="en-US" b="1" dirty="0"/>
              <a:t>Be able to answer: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trike="sngStrike" dirty="0"/>
              <a:t>What is the distributional hypothesis of meaning?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trike="sngStrike" dirty="0"/>
              <a:t>What is a word vector?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trike="sngStrike" dirty="0"/>
              <a:t>How to compute frequency-based word vectors?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trike="sngStrike" dirty="0"/>
              <a:t>How to compute cosine similarity?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trike="sngStrike" dirty="0"/>
              <a:t>Shortcomings of frequency-based word vectors?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trike="sngStrike" dirty="0"/>
              <a:t>How to frame word vectors as a learning task?</a:t>
            </a:r>
            <a:endParaRPr lang="en-US" sz="2800" strike="sngStrik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trike="sngStrike" dirty="0"/>
              <a:t>How is word2vec formulated?</a:t>
            </a:r>
            <a:endParaRPr lang="en-US" sz="3600" strike="sngStrike" dirty="0"/>
          </a:p>
        </p:txBody>
      </p:sp>
    </p:spTree>
    <p:extLst>
      <p:ext uri="{BB962C8B-B14F-4D97-AF65-F5344CB8AC3E}">
        <p14:creationId xmlns:p14="http://schemas.microsoft.com/office/powerpoint/2010/main" val="15986652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6772-464B-4057-AE6B-92720B2E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4B5BB8-0CDF-4F03-9E59-54372205F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BD134B-C471-4AE3-B5E2-1EBB125F1746}"/>
              </a:ext>
            </a:extLst>
          </p:cNvPr>
          <p:cNvGrpSpPr/>
          <p:nvPr/>
        </p:nvGrpSpPr>
        <p:grpSpPr>
          <a:xfrm>
            <a:off x="1212714" y="2895600"/>
            <a:ext cx="1279795" cy="1279795"/>
            <a:chOff x="5746615" y="274184"/>
            <a:chExt cx="698770" cy="698770"/>
          </a:xfrm>
        </p:grpSpPr>
        <p:pic>
          <p:nvPicPr>
            <p:cNvPr id="28" name="Picture 2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170D326-D06F-4364-8F6A-53945188B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0" t="-8964" r="5141" b="14034"/>
            <a:stretch/>
          </p:blipFill>
          <p:spPr>
            <a:xfrm>
              <a:off x="5800128" y="289200"/>
              <a:ext cx="626648" cy="629896"/>
            </a:xfrm>
            <a:prstGeom prst="ellipse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336010-42ED-48D3-829D-77FAE66B28C6}"/>
                </a:ext>
              </a:extLst>
            </p:cNvPr>
            <p:cNvSpPr/>
            <p:nvPr userDrawn="1"/>
          </p:nvSpPr>
          <p:spPr>
            <a:xfrm>
              <a:off x="5746615" y="274184"/>
              <a:ext cx="698770" cy="698770"/>
            </a:xfrm>
            <a:prstGeom prst="ellipse">
              <a:avLst/>
            </a:prstGeom>
            <a:solidFill>
              <a:schemeClr val="bg1"/>
            </a:solidFill>
            <a:ln w="127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9ACA17-17E9-43C7-9923-C07774A549B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0" t="-8964" r="5141" b="14034"/>
            <a:stretch/>
          </p:blipFill>
          <p:spPr>
            <a:xfrm>
              <a:off x="5787877" y="308621"/>
              <a:ext cx="626648" cy="629896"/>
            </a:xfrm>
            <a:prstGeom prst="ellipse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C378192-AC22-4DB4-BEA3-E85E0263C130}"/>
              </a:ext>
            </a:extLst>
          </p:cNvPr>
          <p:cNvSpPr txBox="1"/>
          <p:nvPr/>
        </p:nvSpPr>
        <p:spPr>
          <a:xfrm>
            <a:off x="2914368" y="3058443"/>
            <a:ext cx="83051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Next Time: </a:t>
            </a:r>
            <a:r>
              <a:rPr lang="en-US" sz="2800" dirty="0">
                <a:latin typeface="Avenir Next LT Pro" panose="020B0504020202020204" pitchFamily="34" charset="0"/>
              </a:rPr>
              <a:t>More on word vector algorithms, how they are evaluated, and potential bias they carry.</a:t>
            </a:r>
            <a:endParaRPr lang="en-US" sz="2800" b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28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2. Accessing Text Corpora and Lexical Resources">
            <a:extLst>
              <a:ext uri="{FF2B5EF4-FFF2-40B4-BE49-F238E27FC236}">
                <a16:creationId xmlns:a16="http://schemas.microsoft.com/office/drawing/2014/main" id="{2BC692A7-2E63-458E-B634-89FE65E3F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62" y="2458309"/>
            <a:ext cx="6202680" cy="336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CB6772-464B-4057-AE6B-92720B2E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4B5BB8-0CDF-4F03-9E59-54372205F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9234F-1990-4B56-9B62-9E4789E889BA}"/>
              </a:ext>
            </a:extLst>
          </p:cNvPr>
          <p:cNvSpPr txBox="1"/>
          <p:nvPr/>
        </p:nvSpPr>
        <p:spPr>
          <a:xfrm>
            <a:off x="679485" y="743175"/>
            <a:ext cx="105400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Idea: </a:t>
            </a:r>
            <a:r>
              <a:rPr lang="en-US" sz="2800" dirty="0">
                <a:latin typeface="Avenir Next LT Pro" panose="020B0504020202020204" pitchFamily="34" charset="0"/>
              </a:rPr>
              <a:t>Define a set of relationships between words and put them all together in a huge graph to represent their meaning.</a:t>
            </a:r>
            <a:endParaRPr lang="en-US" sz="2800" b="1" dirty="0">
              <a:latin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FCCDC-991C-476F-AEAA-C281CF0ED409}"/>
              </a:ext>
            </a:extLst>
          </p:cNvPr>
          <p:cNvSpPr txBox="1"/>
          <p:nvPr/>
        </p:nvSpPr>
        <p:spPr>
          <a:xfrm>
            <a:off x="1116263" y="6587198"/>
            <a:ext cx="9959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Avenir Next LT Pro" panose="020B0504020202020204" pitchFamily="34" charset="0"/>
              </a:rPr>
              <a:t>Graphic Credit: </a:t>
            </a:r>
            <a:r>
              <a:rPr lang="en-US" sz="1100" dirty="0">
                <a:latin typeface="Avenir Next LT Pro" panose="020B0504020202020204" pitchFamily="34" charset="0"/>
              </a:rPr>
              <a:t> Alina </a:t>
            </a:r>
            <a:r>
              <a:rPr lang="en-US" sz="1100" dirty="0" err="1">
                <a:latin typeface="Avenir Next LT Pro" panose="020B0504020202020204" pitchFamily="34" charset="0"/>
              </a:rPr>
              <a:t>Ene</a:t>
            </a:r>
            <a:r>
              <a:rPr lang="en-US" sz="1100" dirty="0">
                <a:latin typeface="Avenir Next LT Pro" panose="020B0504020202020204" pitchFamily="34" charset="0"/>
              </a:rPr>
              <a:t> and Kevin Wayne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FA9EE-3B4D-4881-BE8A-9B3B6B39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23" y="2622217"/>
            <a:ext cx="2781300" cy="13049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8C9B77-1DC6-4F14-88B2-2F2AC2696D68}"/>
              </a:ext>
            </a:extLst>
          </p:cNvPr>
          <p:cNvSpPr txBox="1"/>
          <p:nvPr/>
        </p:nvSpPr>
        <p:spPr>
          <a:xfrm>
            <a:off x="1024823" y="3927142"/>
            <a:ext cx="2781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wordnet.princeton.edu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9FA328-91A1-48B2-9DD7-973DE9FD43FE}"/>
              </a:ext>
            </a:extLst>
          </p:cNvPr>
          <p:cNvSpPr/>
          <p:nvPr/>
        </p:nvSpPr>
        <p:spPr>
          <a:xfrm rot="20700000">
            <a:off x="4688061" y="3975118"/>
            <a:ext cx="4761055" cy="51959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0" b="1" cap="all" spc="-150" dirty="0">
                <a:solidFill>
                  <a:srgbClr val="FF0000"/>
                </a:solidFill>
                <a:latin typeface="Avenir Next LT Pro" panose="020B0504020202020204" pitchFamily="34" charset="0"/>
              </a:rPr>
              <a:t>Fragile &amp; Manual</a:t>
            </a:r>
          </a:p>
        </p:txBody>
      </p:sp>
    </p:spTree>
    <p:extLst>
      <p:ext uri="{BB962C8B-B14F-4D97-AF65-F5344CB8AC3E}">
        <p14:creationId xmlns:p14="http://schemas.microsoft.com/office/powerpoint/2010/main" val="2978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6772-464B-4057-AE6B-92720B2E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as Discrete Symbols From a Machine Learning Perspective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4B5BB8-0CDF-4F03-9E59-54372205F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47996D2A-20AF-41C7-A40D-9B2968264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11" y="667113"/>
            <a:ext cx="2186734" cy="178893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80DAC6-9D74-4BA8-BAC6-2EAE35FC5D22}"/>
              </a:ext>
            </a:extLst>
          </p:cNvPr>
          <p:cNvSpPr/>
          <p:nvPr/>
        </p:nvSpPr>
        <p:spPr>
          <a:xfrm>
            <a:off x="4100688" y="1561579"/>
            <a:ext cx="973394" cy="6194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D44CD-86EC-4640-9F3C-3C8ED11964DC}"/>
              </a:ext>
            </a:extLst>
          </p:cNvPr>
          <p:cNvSpPr txBox="1"/>
          <p:nvPr/>
        </p:nvSpPr>
        <p:spPr>
          <a:xfrm>
            <a:off x="5542803" y="1590042"/>
            <a:ext cx="158652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400" dirty="0">
                <a:latin typeface="Avenir Next LT Pro" panose="020B0504020202020204" pitchFamily="34" charset="0"/>
              </a:rPr>
              <a:t>dove.n.01</a:t>
            </a:r>
            <a:br>
              <a:rPr lang="en-US" sz="2400" dirty="0">
                <a:latin typeface="Avenir Next LT Pro" panose="020B0504020202020204" pitchFamily="34" charset="0"/>
              </a:rPr>
            </a:br>
            <a:r>
              <a:rPr lang="en-US" sz="1400" b="1" dirty="0">
                <a:latin typeface="Avenir Next LT Pro" panose="020B0504020202020204" pitchFamily="34" charset="0"/>
              </a:rPr>
              <a:t>Symbol</a:t>
            </a:r>
            <a:endParaRPr lang="en-US" sz="1400" b="1" i="1" dirty="0">
              <a:latin typeface="Avenir Next LT Pro" panose="020B0504020202020204" pitchFamily="34" charset="0"/>
            </a:endParaRPr>
          </a:p>
        </p:txBody>
      </p:sp>
      <p:sp>
        <p:nvSpPr>
          <p:cNvPr id="6" name="Equals 5">
            <a:extLst>
              <a:ext uri="{FF2B5EF4-FFF2-40B4-BE49-F238E27FC236}">
                <a16:creationId xmlns:a16="http://schemas.microsoft.com/office/drawing/2014/main" id="{985D4CFE-C1AE-4D93-8B86-609B5B5663BF}"/>
              </a:ext>
            </a:extLst>
          </p:cNvPr>
          <p:cNvSpPr/>
          <p:nvPr/>
        </p:nvSpPr>
        <p:spPr>
          <a:xfrm>
            <a:off x="7550868" y="1696923"/>
            <a:ext cx="358219" cy="34874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3DF1B-F736-466B-9794-A0BEAB6BDF78}"/>
              </a:ext>
            </a:extLst>
          </p:cNvPr>
          <p:cNvSpPr txBox="1"/>
          <p:nvPr/>
        </p:nvSpPr>
        <p:spPr>
          <a:xfrm>
            <a:off x="8447829" y="1640462"/>
            <a:ext cx="158652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400" i="1" dirty="0">
                <a:latin typeface="Avenir Next LT Pro" panose="020B0504020202020204" pitchFamily="34" charset="0"/>
              </a:rPr>
              <a:t>17,209</a:t>
            </a:r>
          </a:p>
          <a:p>
            <a:pPr marL="0" lvl="1" algn="ctr">
              <a:lnSpc>
                <a:spcPct val="100000"/>
              </a:lnSpc>
            </a:pPr>
            <a:r>
              <a:rPr lang="en-US" sz="1400" b="1" i="1" dirty="0">
                <a:latin typeface="Avenir Next LT Pro" panose="020B0504020202020204" pitchFamily="34" charset="0"/>
              </a:rPr>
              <a:t>ID in Vocab</a:t>
            </a:r>
            <a:endParaRPr lang="en-US" sz="3200" b="1" i="1" dirty="0">
              <a:latin typeface="Avenir Next LT Pro" panose="020B05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480F58A-5645-44D4-B8E5-9C2254AD0604}"/>
              </a:ext>
            </a:extLst>
          </p:cNvPr>
          <p:cNvSpPr/>
          <p:nvPr/>
        </p:nvSpPr>
        <p:spPr>
          <a:xfrm>
            <a:off x="279217" y="3363037"/>
            <a:ext cx="727051" cy="206383"/>
          </a:xfrm>
          <a:prstGeom prst="roundRect">
            <a:avLst>
              <a:gd name="adj" fmla="val 50000"/>
            </a:avLst>
          </a:prstGeom>
          <a:solidFill>
            <a:srgbClr val="D73F0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27432" rtlCol="0" anchor="ctr" anchorCtr="1">
            <a:noAutofit/>
          </a:bodyPr>
          <a:lstStyle/>
          <a:p>
            <a:pPr algn="ctr"/>
            <a:r>
              <a:rPr lang="en-US" b="1" cap="small" spc="-150" dirty="0">
                <a:solidFill>
                  <a:schemeClr val="bg1"/>
                </a:solidFill>
                <a:latin typeface="Avenir Next LT Pro" panose="020B0504020202020204" pitchFamily="34" charset="0"/>
              </a:rPr>
              <a:t>vocab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1A9735-E99C-4130-929C-F186C2CD881A}"/>
              </a:ext>
            </a:extLst>
          </p:cNvPr>
          <p:cNvSpPr txBox="1"/>
          <p:nvPr/>
        </p:nvSpPr>
        <p:spPr>
          <a:xfrm>
            <a:off x="735273" y="3204618"/>
            <a:ext cx="5083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Denotational Semantics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586732-1418-4E40-AD1B-4A1E4E28F2ED}"/>
              </a:ext>
            </a:extLst>
          </p:cNvPr>
          <p:cNvSpPr txBox="1"/>
          <p:nvPr/>
        </p:nvSpPr>
        <p:spPr>
          <a:xfrm>
            <a:off x="1015275" y="3727838"/>
            <a:ext cx="102817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400" dirty="0">
                <a:latin typeface="Avenir Next LT Pro" panose="020B0504020202020204" pitchFamily="34" charset="0"/>
              </a:rPr>
              <a:t>“Localist” concept of meaning where each idea / object / attribute / etc. is represented by a unique, discrete symbol. E.g., a word, vocabulary ID, or one-hot vector. </a:t>
            </a:r>
          </a:p>
        </p:txBody>
      </p:sp>
    </p:spTree>
    <p:extLst>
      <p:ext uri="{BB962C8B-B14F-4D97-AF65-F5344CB8AC3E}">
        <p14:creationId xmlns:p14="http://schemas.microsoft.com/office/powerpoint/2010/main" val="114370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6772-464B-4057-AE6B-92720B2E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as Discrete Symbols From a Machine Learning Perspective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4B5BB8-0CDF-4F03-9E59-54372205F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47996D2A-20AF-41C7-A40D-9B2968264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11" y="667113"/>
            <a:ext cx="2186734" cy="178893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80DAC6-9D74-4BA8-BAC6-2EAE35FC5D22}"/>
              </a:ext>
            </a:extLst>
          </p:cNvPr>
          <p:cNvSpPr/>
          <p:nvPr/>
        </p:nvSpPr>
        <p:spPr>
          <a:xfrm>
            <a:off x="4100688" y="1561579"/>
            <a:ext cx="973394" cy="6194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D44CD-86EC-4640-9F3C-3C8ED11964DC}"/>
              </a:ext>
            </a:extLst>
          </p:cNvPr>
          <p:cNvSpPr txBox="1"/>
          <p:nvPr/>
        </p:nvSpPr>
        <p:spPr>
          <a:xfrm>
            <a:off x="5542803" y="1590042"/>
            <a:ext cx="158652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400" dirty="0">
                <a:latin typeface="Avenir Next LT Pro" panose="020B0504020202020204" pitchFamily="34" charset="0"/>
              </a:rPr>
              <a:t>dove.n.01</a:t>
            </a:r>
            <a:br>
              <a:rPr lang="en-US" sz="2400" dirty="0">
                <a:latin typeface="Avenir Next LT Pro" panose="020B0504020202020204" pitchFamily="34" charset="0"/>
              </a:rPr>
            </a:br>
            <a:r>
              <a:rPr lang="en-US" sz="1400" b="1" dirty="0">
                <a:latin typeface="Avenir Next LT Pro" panose="020B0504020202020204" pitchFamily="34" charset="0"/>
              </a:rPr>
              <a:t>Symbol</a:t>
            </a:r>
            <a:endParaRPr lang="en-US" sz="1400" b="1" i="1" dirty="0">
              <a:latin typeface="Avenir Next LT Pro" panose="020B0504020202020204" pitchFamily="34" charset="0"/>
            </a:endParaRPr>
          </a:p>
        </p:txBody>
      </p:sp>
      <p:sp>
        <p:nvSpPr>
          <p:cNvPr id="6" name="Equals 5">
            <a:extLst>
              <a:ext uri="{FF2B5EF4-FFF2-40B4-BE49-F238E27FC236}">
                <a16:creationId xmlns:a16="http://schemas.microsoft.com/office/drawing/2014/main" id="{985D4CFE-C1AE-4D93-8B86-609B5B5663BF}"/>
              </a:ext>
            </a:extLst>
          </p:cNvPr>
          <p:cNvSpPr/>
          <p:nvPr/>
        </p:nvSpPr>
        <p:spPr>
          <a:xfrm>
            <a:off x="7550868" y="1696923"/>
            <a:ext cx="358219" cy="34874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3DF1B-F736-466B-9794-A0BEAB6BDF78}"/>
              </a:ext>
            </a:extLst>
          </p:cNvPr>
          <p:cNvSpPr txBox="1"/>
          <p:nvPr/>
        </p:nvSpPr>
        <p:spPr>
          <a:xfrm>
            <a:off x="8447829" y="1640462"/>
            <a:ext cx="158652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400" i="1" dirty="0">
                <a:latin typeface="Avenir Next LT Pro" panose="020B0504020202020204" pitchFamily="34" charset="0"/>
              </a:rPr>
              <a:t>17,209</a:t>
            </a:r>
          </a:p>
          <a:p>
            <a:pPr marL="0" lvl="1" algn="ctr">
              <a:lnSpc>
                <a:spcPct val="100000"/>
              </a:lnSpc>
            </a:pPr>
            <a:r>
              <a:rPr lang="en-US" sz="1400" b="1" i="1" dirty="0">
                <a:latin typeface="Avenir Next LT Pro" panose="020B0504020202020204" pitchFamily="34" charset="0"/>
              </a:rPr>
              <a:t>ID in Vocab</a:t>
            </a:r>
            <a:endParaRPr lang="en-US" sz="3200" b="1" i="1" dirty="0">
              <a:latin typeface="Avenir Next LT Pro" panose="020B0504020202020204" pitchFamily="34" charset="0"/>
            </a:endParaRPr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60DC0A3D-03C0-4B6D-B106-9E3F147657F6}"/>
              </a:ext>
            </a:extLst>
          </p:cNvPr>
          <p:cNvSpPr/>
          <p:nvPr/>
        </p:nvSpPr>
        <p:spPr>
          <a:xfrm>
            <a:off x="2912133" y="4169179"/>
            <a:ext cx="6367733" cy="749741"/>
          </a:xfrm>
          <a:prstGeom prst="bracketPair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AD57D-32DD-41BE-AB85-522AC2A4426E}"/>
              </a:ext>
            </a:extLst>
          </p:cNvPr>
          <p:cNvSpPr txBox="1"/>
          <p:nvPr/>
        </p:nvSpPr>
        <p:spPr>
          <a:xfrm>
            <a:off x="2912134" y="4190106"/>
            <a:ext cx="63677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Avenir Next LT Pro" panose="020B0504020202020204" pitchFamily="34" charset="0"/>
              </a:rPr>
              <a:t>0, 0, 0, . . ., 0,1,0, … , 0 ,0 ,0 </a:t>
            </a:r>
            <a:endParaRPr lang="en-US" sz="4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480F58A-5645-44D4-B8E5-9C2254AD0604}"/>
              </a:ext>
            </a:extLst>
          </p:cNvPr>
          <p:cNvSpPr/>
          <p:nvPr/>
        </p:nvSpPr>
        <p:spPr>
          <a:xfrm>
            <a:off x="279217" y="3363037"/>
            <a:ext cx="727051" cy="206383"/>
          </a:xfrm>
          <a:prstGeom prst="roundRect">
            <a:avLst>
              <a:gd name="adj" fmla="val 50000"/>
            </a:avLst>
          </a:prstGeom>
          <a:solidFill>
            <a:srgbClr val="D73F0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27432" rtlCol="0" anchor="ctr" anchorCtr="1">
            <a:noAutofit/>
          </a:bodyPr>
          <a:lstStyle/>
          <a:p>
            <a:pPr algn="ctr"/>
            <a:r>
              <a:rPr lang="en-US" b="1" cap="small" spc="-150" dirty="0">
                <a:solidFill>
                  <a:schemeClr val="bg1"/>
                </a:solidFill>
                <a:latin typeface="Avenir Next LT Pro" panose="020B0504020202020204" pitchFamily="34" charset="0"/>
              </a:rPr>
              <a:t>vocab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1A9735-E99C-4130-929C-F186C2CD881A}"/>
              </a:ext>
            </a:extLst>
          </p:cNvPr>
          <p:cNvSpPr txBox="1"/>
          <p:nvPr/>
        </p:nvSpPr>
        <p:spPr>
          <a:xfrm>
            <a:off x="735273" y="3204618"/>
            <a:ext cx="36367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2800" b="1" dirty="0">
                <a:latin typeface="Avenir Next LT Pro" panose="020B0504020202020204" pitchFamily="34" charset="0"/>
              </a:rPr>
              <a:t>One-hot Vector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876A2E-270B-4923-B531-75B1283CD0FA}"/>
              </a:ext>
            </a:extLst>
          </p:cNvPr>
          <p:cNvSpPr txBox="1"/>
          <p:nvPr/>
        </p:nvSpPr>
        <p:spPr>
          <a:xfrm>
            <a:off x="3026568" y="5315405"/>
            <a:ext cx="613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1800" b="1" i="1" dirty="0">
                <a:latin typeface="Avenir Next LT Pro" panose="020B0504020202020204" pitchFamily="34" charset="0"/>
              </a:rPr>
              <a:t>Only 17,209</a:t>
            </a:r>
            <a:r>
              <a:rPr lang="en-US" sz="1800" b="1" i="1" baseline="30000" dirty="0">
                <a:latin typeface="Avenir Next LT Pro" panose="020B0504020202020204" pitchFamily="34" charset="0"/>
              </a:rPr>
              <a:t>th</a:t>
            </a:r>
            <a:r>
              <a:rPr lang="en-US" sz="1800" b="1" i="1" dirty="0">
                <a:latin typeface="Avenir Next LT Pro" panose="020B0504020202020204" pitchFamily="34" charset="0"/>
              </a:rPr>
              <a:t> entry is 1, all others zero</a:t>
            </a:r>
            <a:endParaRPr lang="en-US" sz="4000" b="1" i="1" dirty="0">
              <a:latin typeface="Avenir Next LT Pro" panose="020B05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BEFA27-483E-49D1-8FFA-739299700F64}"/>
              </a:ext>
            </a:extLst>
          </p:cNvPr>
          <p:cNvCxnSpPr>
            <a:stCxn id="21" idx="0"/>
            <a:endCxn id="17" idx="2"/>
          </p:cNvCxnSpPr>
          <p:nvPr/>
        </p:nvCxnSpPr>
        <p:spPr>
          <a:xfrm flipV="1">
            <a:off x="6095999" y="4897992"/>
            <a:ext cx="2" cy="41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9D6C4D-B694-4797-9B4E-D4C18AE55093}"/>
                  </a:ext>
                </a:extLst>
              </p:cNvPr>
              <p:cNvSpPr txBox="1"/>
              <p:nvPr/>
            </p:nvSpPr>
            <p:spPr>
              <a:xfrm>
                <a:off x="1006268" y="4286638"/>
                <a:ext cx="1111073" cy="514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17,209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9D6C4D-B694-4797-9B4E-D4C18AE55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68" y="4286638"/>
                <a:ext cx="1111073" cy="514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quals 25">
            <a:extLst>
              <a:ext uri="{FF2B5EF4-FFF2-40B4-BE49-F238E27FC236}">
                <a16:creationId xmlns:a16="http://schemas.microsoft.com/office/drawing/2014/main" id="{0DA50DFB-CB7A-4AC1-BDE9-0CA1FD9B1BDE}"/>
              </a:ext>
            </a:extLst>
          </p:cNvPr>
          <p:cNvSpPr/>
          <p:nvPr/>
        </p:nvSpPr>
        <p:spPr>
          <a:xfrm>
            <a:off x="2335627" y="4409874"/>
            <a:ext cx="358219" cy="34874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7F95FA-00F5-44D9-BB3B-F58935CE0821}"/>
                  </a:ext>
                </a:extLst>
              </p:cNvPr>
              <p:cNvSpPr txBox="1"/>
              <p:nvPr/>
            </p:nvSpPr>
            <p:spPr>
              <a:xfrm>
                <a:off x="9279866" y="4675811"/>
                <a:ext cx="9026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7F95FA-00F5-44D9-BB3B-F58935CE0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866" y="4675811"/>
                <a:ext cx="90261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539553"/>
      </p:ext>
    </p:extLst>
  </p:cSld>
  <p:clrMapOvr>
    <a:masterClrMapping/>
  </p:clrMapOvr>
</p:sld>
</file>

<file path=ppt/theme/theme1.xml><?xml version="1.0" encoding="utf-8"?>
<a:theme xmlns:a="http://schemas.openxmlformats.org/drawingml/2006/main" name="CS53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539" id="{822DD2A6-CE25-4827-B94B-CFD5B929E096}" vid="{1CFDBF4D-E3B9-4FCB-9D8E-160FC41F3B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CS539</Template>
  <TotalTime>3616</TotalTime>
  <Words>3121</Words>
  <Application>Microsoft Office PowerPoint</Application>
  <PresentationFormat>Widescreen</PresentationFormat>
  <Paragraphs>552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Arial</vt:lpstr>
      <vt:lpstr>Arial Nova Light</vt:lpstr>
      <vt:lpstr>Avenir Book</vt:lpstr>
      <vt:lpstr>Avenir Next LT Pro</vt:lpstr>
      <vt:lpstr>Avenir Next LT Pro Light</vt:lpstr>
      <vt:lpstr>Book Antiqua</vt:lpstr>
      <vt:lpstr>Calibri</vt:lpstr>
      <vt:lpstr>Cambria Math</vt:lpstr>
      <vt:lpstr>Roboto</vt:lpstr>
      <vt:lpstr>CS539</vt:lpstr>
      <vt:lpstr>What’s In A Word?</vt:lpstr>
      <vt:lpstr>NLP’s AlexNet Analog</vt:lpstr>
      <vt:lpstr>PowerPoint Presentation</vt:lpstr>
      <vt:lpstr>Why is Natural Language Processing difficult?</vt:lpstr>
      <vt:lpstr>How do humans deal with this ambiguity?</vt:lpstr>
      <vt:lpstr>Words, Word-senses, and their Relations</vt:lpstr>
      <vt:lpstr>WordNet</vt:lpstr>
      <vt:lpstr>Words as Discrete Symbols From a Machine Learning Perspective</vt:lpstr>
      <vt:lpstr>Words as Discrete Symbols From a Machine Learning Perspective</vt:lpstr>
      <vt:lpstr>Words as Discrete Symbols From a Machine Learning Perspective</vt:lpstr>
      <vt:lpstr>PowerPoint Presentation</vt:lpstr>
      <vt:lpstr>Word Vectors</vt:lpstr>
      <vt:lpstr>PowerPoint Presentation</vt:lpstr>
      <vt:lpstr>Word Vectors</vt:lpstr>
      <vt:lpstr>The Distributional Hypothesis of Meaning</vt:lpstr>
      <vt:lpstr>The Distributional Hypothesis of Meaning</vt:lpstr>
      <vt:lpstr>The Distributional Hypothesis of Meaning</vt:lpstr>
      <vt:lpstr>PowerPoint Presentation</vt:lpstr>
      <vt:lpstr>PowerPoint Presentation</vt:lpstr>
      <vt:lpstr>Putting the Distributional Hypothesis to Work</vt:lpstr>
      <vt:lpstr>Putting the Distributional Hypothesis to Work</vt:lpstr>
      <vt:lpstr>3-Window of “Vector” from an Article on Word Vectors</vt:lpstr>
      <vt:lpstr>Distributed Word Vector Idea 1</vt:lpstr>
      <vt:lpstr>Term-Context Matrix</vt:lpstr>
      <vt:lpstr>Term-Context Matrix</vt:lpstr>
      <vt:lpstr>Term-Context Matrix</vt:lpstr>
      <vt:lpstr>Term-Context Matrix Example</vt:lpstr>
      <vt:lpstr>Term-Context Matrix Example</vt:lpstr>
      <vt:lpstr>Term-Context Matrix Example</vt:lpstr>
      <vt:lpstr>Dot Product</vt:lpstr>
      <vt:lpstr>Dot Product</vt:lpstr>
      <vt:lpstr>Dot Product</vt:lpstr>
      <vt:lpstr>Dot Product</vt:lpstr>
      <vt:lpstr>Cosine Similarity</vt:lpstr>
      <vt:lpstr>PowerPoint Presentation</vt:lpstr>
      <vt:lpstr>Cosine as a Similarity Metric</vt:lpstr>
      <vt:lpstr>Cosine Similarity</vt:lpstr>
      <vt:lpstr>Problems with Frequency-based Word Vectors</vt:lpstr>
      <vt:lpstr>Exploring Frequency-based Word Vectors</vt:lpstr>
      <vt:lpstr>Exploring Frequency-based Word Vectors</vt:lpstr>
      <vt:lpstr>Exploring Frequency-based Word Vectors</vt:lpstr>
      <vt:lpstr>Exploring Frequency-based Word Vectors</vt:lpstr>
      <vt:lpstr>Problems with Frequency-based Word Vectors</vt:lpstr>
      <vt:lpstr>Problems with Frequency-based Word Vectors</vt:lpstr>
      <vt:lpstr>PowerPoint Presentation</vt:lpstr>
      <vt:lpstr>Distributed Word Vector Idea 2</vt:lpstr>
      <vt:lpstr>Distributed Word Vector Idea 2</vt:lpstr>
      <vt:lpstr>Probability of Context Given Center</vt:lpstr>
      <vt:lpstr>PowerPoint Presentation</vt:lpstr>
      <vt:lpstr>Word2Vec Model Assumption</vt:lpstr>
      <vt:lpstr>Word2Vec Model Assumption</vt:lpstr>
      <vt:lpstr>Softmax Function</vt:lpstr>
      <vt:lpstr>Word2Vec Model Assumption</vt:lpstr>
      <vt:lpstr>Word2Vec Model Assumption</vt:lpstr>
      <vt:lpstr>Maximum Likelihood Estimation</vt:lpstr>
      <vt:lpstr>Maximum Likelihood Estimation – Bias of a Coin</vt:lpstr>
      <vt:lpstr>Probability of Context Given Center</vt:lpstr>
      <vt:lpstr>Word2Vec Model Objective</vt:lpstr>
      <vt:lpstr>Word2Vec Model Objective</vt:lpstr>
      <vt:lpstr>Gradient Descent</vt:lpstr>
      <vt:lpstr>Gradient of the Word2Vec Model Objective</vt:lpstr>
      <vt:lpstr>Gradient of the Word2Vec Model Objective</vt:lpstr>
      <vt:lpstr>Derivation for ∇_(v_t ) log⁡P(w_(t+j)  ┤|  w_t;θ)</vt:lpstr>
      <vt:lpstr>Derivation for ∇_(v_t ) log⁡P(w_(t+j)  ┤|  w_t;θ)</vt:lpstr>
      <vt:lpstr>Derivation for ∇_(v_t ) log⁡P(w_(t+j)  ┤|  w_t;θ)</vt:lpstr>
      <vt:lpstr>Derivation for ∇_(v_t ) log⁡P(w_(t+j)  ┤|  w_t;θ)</vt:lpstr>
      <vt:lpstr>PowerPoint Presentation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A Word?</dc:title>
  <dc:creator>stefmlpcola@gmail.com</dc:creator>
  <cp:lastModifiedBy>stefmlpcola@gmail.com</cp:lastModifiedBy>
  <cp:revision>106</cp:revision>
  <dcterms:created xsi:type="dcterms:W3CDTF">2020-11-24T17:22:38Z</dcterms:created>
  <dcterms:modified xsi:type="dcterms:W3CDTF">2021-01-06T23:00:06Z</dcterms:modified>
</cp:coreProperties>
</file>