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9AC425-37DD-4DE6-9374-2B3171A03EC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823BED-889D-4675-B830-85EC3976F68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02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6B38DA-7DC6-46EF-A151-7229D6829FAC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F7FBCA-4BE8-4FB5-91BD-69C6AC6BDB5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F7FBCA-4BE8-4FB5-91BD-69C6AC6BDB5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54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 rtlCol="0"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BE52AD8-9E16-460D-9BF2-19D8EE6F5621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0822D6-6979-4B4D-B9D3-A3A2951AAA03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C813FE-CE94-4F14-92C7-F5C859F5E2EC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490E3-2B5D-4A2C-A159-D159A981B0EF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507609-DFF2-43AA-99F8-A045C666B51A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3BB51C-9EBD-4303-B26E-D7E156C27971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 rtlCol="0"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rtlCol="0"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 rtlCol="0"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4B9598E-A598-46E7-AC70-8B368E981959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CFD3AE-0692-4D97-8E69-C3E6E41A0670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95E42-1479-45F2-B361-1BD061CF1B33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 rtlCol="0"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B1BCD3-03D9-4702-B3A9-ECB2F79BDABA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rtlCol="0"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2B5352-2304-4261-BC17-8C9BF104BD09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525A20-7A93-44ED-962D-1081EEAE8987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책 페이지 클로즈업">
            <a:extLst>
              <a:ext uri="{FF2B5EF4-FFF2-40B4-BE49-F238E27FC236}">
                <a16:creationId xmlns:a16="http://schemas.microsoft.com/office/drawing/2014/main" id="{E8B6E499-B9AF-4C9F-9B5A-1EFCE8B40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40" r="9545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758952"/>
            <a:ext cx="4568950" cy="4041648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도서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71044-9D2C-42D1-8B31-E3D6F11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688" y="4800600"/>
            <a:ext cx="3950503" cy="1691640"/>
          </a:xfrm>
        </p:spPr>
        <p:txBody>
          <a:bodyPr rtlCol="0">
            <a:normAutofit/>
          </a:bodyPr>
          <a:lstStyle/>
          <a:p>
            <a:pPr rtl="0"/>
            <a:endParaRPr lang="en-US" altLang="ko-KR" dirty="0" smtClean="0">
              <a:solidFill>
                <a:schemeClr val="tx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r" rtl="0"/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202206010 </a:t>
            </a:r>
            <a:r>
              <a:rPr lang="ko-KR" altLang="en-US" dirty="0" smtClean="0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이영택</a:t>
            </a:r>
            <a:endParaRPr lang="ko-KR" altLang="en-US" dirty="0">
              <a:solidFill>
                <a:schemeClr val="tx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6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주요기능 </a:t>
            </a:r>
            <a:r>
              <a:rPr lang="en-US" altLang="ko-KR" sz="1800" dirty="0"/>
              <a:t>- After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4628571" cy="180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689950"/>
            <a:ext cx="4609524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1208" y="3228285"/>
            <a:ext cx="368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후 관리자와 사용자 폼</a:t>
            </a:r>
            <a:endParaRPr lang="en-US" altLang="ko-KR" dirty="0" smtClean="0"/>
          </a:p>
          <a:p>
            <a:r>
              <a:rPr lang="ko-KR" altLang="en-US" dirty="0" smtClean="0"/>
              <a:t>버튼 기능은 기존과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50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2. </a:t>
            </a: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3. </a:t>
            </a:r>
            <a:r>
              <a:rPr lang="ko-KR" altLang="en-US" dirty="0" smtClean="0"/>
              <a:t>시스템 설계</a:t>
            </a:r>
            <a:endParaRPr lang="en-US" altLang="ko-KR" dirty="0" smtClean="0"/>
          </a:p>
          <a:p>
            <a:pPr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4. </a:t>
            </a:r>
            <a:r>
              <a:rPr lang="ko-KR" altLang="en-US" dirty="0" smtClean="0"/>
              <a:t>주요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4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Tx/>
              <a:buChar char="-"/>
            </a:pPr>
            <a:r>
              <a:rPr lang="ko-KR" altLang="en-US" sz="2400" dirty="0" smtClean="0"/>
              <a:t>개발 배경</a:t>
            </a:r>
            <a:endParaRPr lang="en-US" altLang="ko-KR" sz="2400" dirty="0" smtClean="0"/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도서 관리 프로그램은 </a:t>
            </a:r>
            <a:r>
              <a:rPr lang="en-US" altLang="ko-KR" sz="1800" dirty="0" smtClean="0"/>
              <a:t>JAVA</a:t>
            </a:r>
            <a:r>
              <a:rPr lang="ko-KR" altLang="en-US" sz="1800" dirty="0" smtClean="0"/>
              <a:t>를 제외하고도 많은 언어로 시스템이 구현되어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있어 참고자료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소스 등으로 활용 범주가 넓음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따라서 한정적 기간에 맞춰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기존의 시제품을 개선하여 나만의 도서 관리 프로그램을 개발 하기 위함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2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개발 환경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개발 툴</a:t>
            </a:r>
            <a:endParaRPr lang="ko-KR" altLang="en-US" dirty="0"/>
          </a:p>
        </p:txBody>
      </p:sp>
      <p:pic>
        <p:nvPicPr>
          <p:cNvPr id="4" name="Picture 2" descr="C:\Users\MTPC4-06\Desktop\새 폴더\eclipse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73" y="2006096"/>
            <a:ext cx="2520000" cy="18000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3873" y="3966708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eclipse</a:t>
            </a:r>
          </a:p>
          <a:p>
            <a:pPr algn="ctr"/>
            <a:r>
              <a:rPr lang="en-US" altLang="ko-KR" dirty="0" smtClean="0"/>
              <a:t>2022-12 </a:t>
            </a:r>
            <a:r>
              <a:rPr lang="en-US" altLang="ko-KR" dirty="0"/>
              <a:t>(4.26.0)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6154" y="3764202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MariaDB</a:t>
            </a:r>
            <a:r>
              <a:rPr lang="en-US" altLang="ko-KR" dirty="0" smtClean="0"/>
              <a:t> 10.4.27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6154" y="5686342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apache 2.4.54</a:t>
            </a:r>
          </a:p>
        </p:txBody>
      </p:sp>
      <p:pic>
        <p:nvPicPr>
          <p:cNvPr id="1026" name="Picture 2" descr="XAMPP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01" y="2006096"/>
            <a:ext cx="2520000" cy="17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8401" y="3966707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Xampp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2021-4 (3.3.0</a:t>
            </a:r>
            <a:r>
              <a:rPr lang="en-US" altLang="ko-KR" dirty="0"/>
              <a:t>)</a:t>
            </a:r>
          </a:p>
        </p:txBody>
      </p:sp>
      <p:pic>
        <p:nvPicPr>
          <p:cNvPr id="1028" name="Picture 4" descr="아파치 웹 서버 - IT위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29" y="4229063"/>
            <a:ext cx="1906450" cy="13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코끼리를 냉장고에 넣는 방법 :: [MariaDB] MariaDB란? Maria DB 다운로드 및 설치 방법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47" y="2006096"/>
            <a:ext cx="1939232" cy="17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설계 </a:t>
            </a:r>
            <a:r>
              <a:rPr lang="en-US" altLang="ko-KR" sz="1800" dirty="0" smtClean="0"/>
              <a:t>– DB </a:t>
            </a:r>
            <a:r>
              <a:rPr lang="ko-KR" altLang="en-US" sz="1800" dirty="0" smtClean="0"/>
              <a:t>설계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0568"/>
              </p:ext>
            </p:extLst>
          </p:nvPr>
        </p:nvGraphicFramePr>
        <p:xfrm>
          <a:off x="477520" y="3363114"/>
          <a:ext cx="45267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914">
                  <a:extLst>
                    <a:ext uri="{9D8B030D-6E8A-4147-A177-3AD203B41FA5}">
                      <a16:colId xmlns:a16="http://schemas.microsoft.com/office/drawing/2014/main" val="427617107"/>
                    </a:ext>
                  </a:extLst>
                </a:gridCol>
                <a:gridCol w="1508914">
                  <a:extLst>
                    <a:ext uri="{9D8B030D-6E8A-4147-A177-3AD203B41FA5}">
                      <a16:colId xmlns:a16="http://schemas.microsoft.com/office/drawing/2014/main" val="3178122558"/>
                    </a:ext>
                  </a:extLst>
                </a:gridCol>
                <a:gridCol w="1508914">
                  <a:extLst>
                    <a:ext uri="{9D8B030D-6E8A-4147-A177-3AD203B41FA5}">
                      <a16:colId xmlns:a16="http://schemas.microsoft.com/office/drawing/2014/main" val="964694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4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Passwd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Varchar(20)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5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565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19498" y="2934393"/>
            <a:ext cx="13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8577"/>
              </p:ext>
            </p:extLst>
          </p:nvPr>
        </p:nvGraphicFramePr>
        <p:xfrm>
          <a:off x="6099694" y="3363114"/>
          <a:ext cx="45267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914">
                  <a:extLst>
                    <a:ext uri="{9D8B030D-6E8A-4147-A177-3AD203B41FA5}">
                      <a16:colId xmlns:a16="http://schemas.microsoft.com/office/drawing/2014/main" val="427617107"/>
                    </a:ext>
                  </a:extLst>
                </a:gridCol>
                <a:gridCol w="1508914">
                  <a:extLst>
                    <a:ext uri="{9D8B030D-6E8A-4147-A177-3AD203B41FA5}">
                      <a16:colId xmlns:a16="http://schemas.microsoft.com/office/drawing/2014/main" val="3178122558"/>
                    </a:ext>
                  </a:extLst>
                </a:gridCol>
                <a:gridCol w="1508914">
                  <a:extLst>
                    <a:ext uri="{9D8B030D-6E8A-4147-A177-3AD203B41FA5}">
                      <a16:colId xmlns:a16="http://schemas.microsoft.com/office/drawing/2014/main" val="964694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4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Varchar(20)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5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Varchar(10)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565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1672" y="2934393"/>
            <a:ext cx="13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4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관리자 메뉴 구성도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90240" y="1951807"/>
            <a:ext cx="1728240" cy="43206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</a:t>
            </a:r>
            <a:endParaRPr lang="ko-KR" altLang="en-US" dirty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90240" y="2644352"/>
            <a:ext cx="1728240" cy="43206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</a:t>
            </a:r>
            <a:endParaRPr lang="ko-KR" altLang="en-US" dirty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0" name="직선 연결선 39"/>
          <p:cNvCxnSpPr>
            <a:stCxn id="38" idx="2"/>
            <a:endCxn id="39" idx="0"/>
          </p:cNvCxnSpPr>
          <p:nvPr/>
        </p:nvCxnSpPr>
        <p:spPr>
          <a:xfrm>
            <a:off x="5654360" y="2383867"/>
            <a:ext cx="0" cy="260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861626" y="3505564"/>
            <a:ext cx="1575098" cy="44251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 목록 조회</a:t>
            </a:r>
            <a:endParaRPr lang="ko-KR" altLang="en-US" sz="1400" dirty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30703" y="3516022"/>
            <a:ext cx="1575098" cy="44251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 추가</a:t>
            </a:r>
            <a:endParaRPr lang="ko-KR" altLang="en-US" sz="1400" dirty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92549" y="3504271"/>
            <a:ext cx="1575098" cy="44251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 찾기</a:t>
            </a:r>
            <a:endParaRPr lang="en-US" altLang="ko-KR" sz="1400" dirty="0" smtClean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50150" y="4081703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707535" y="3958540"/>
            <a:ext cx="0" cy="175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750150" y="4694491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도서명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50150" y="5119331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저자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50150" y="5532299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출판일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58" name="직선 연결선 57"/>
          <p:cNvCxnSpPr>
            <a:stCxn id="43" idx="2"/>
            <a:endCxn id="48" idx="0"/>
          </p:cNvCxnSpPr>
          <p:nvPr/>
        </p:nvCxnSpPr>
        <p:spPr>
          <a:xfrm>
            <a:off x="3218252" y="3958540"/>
            <a:ext cx="0" cy="123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239433" y="4133608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전체목록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9" name="꺾인 연결선 68"/>
          <p:cNvCxnSpPr>
            <a:stCxn id="39" idx="2"/>
            <a:endCxn id="44" idx="0"/>
          </p:cNvCxnSpPr>
          <p:nvPr/>
        </p:nvCxnSpPr>
        <p:spPr>
          <a:xfrm rot="16200000" flipH="1">
            <a:off x="6653300" y="2077472"/>
            <a:ext cx="427859" cy="24257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707535" y="4483200"/>
            <a:ext cx="0" cy="306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39433" y="4789923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도서명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39433" y="5214763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저자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39433" y="5627731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출판일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87" name="직선 연결선 86"/>
          <p:cNvCxnSpPr>
            <a:stCxn id="48" idx="2"/>
            <a:endCxn id="52" idx="0"/>
          </p:cNvCxnSpPr>
          <p:nvPr/>
        </p:nvCxnSpPr>
        <p:spPr>
          <a:xfrm>
            <a:off x="3218252" y="4431295"/>
            <a:ext cx="0" cy="263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7611996" y="4133608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92" name="직선 연결선 91"/>
          <p:cNvCxnSpPr>
            <a:stCxn id="44" idx="2"/>
            <a:endCxn id="91" idx="0"/>
          </p:cNvCxnSpPr>
          <p:nvPr/>
        </p:nvCxnSpPr>
        <p:spPr>
          <a:xfrm>
            <a:off x="8080098" y="3946789"/>
            <a:ext cx="0" cy="18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611996" y="4789923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도서명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11996" y="5214763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저자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11996" y="5627731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출판일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98" name="직선 연결선 97"/>
          <p:cNvCxnSpPr>
            <a:stCxn id="91" idx="2"/>
            <a:endCxn id="93" idx="0"/>
          </p:cNvCxnSpPr>
          <p:nvPr/>
        </p:nvCxnSpPr>
        <p:spPr>
          <a:xfrm>
            <a:off x="8080098" y="4483200"/>
            <a:ext cx="0" cy="306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39" idx="2"/>
            <a:endCxn id="43" idx="0"/>
          </p:cNvCxnSpPr>
          <p:nvPr/>
        </p:nvCxnSpPr>
        <p:spPr>
          <a:xfrm rot="5400000">
            <a:off x="4216501" y="2078163"/>
            <a:ext cx="439610" cy="24361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39" idx="2"/>
            <a:endCxn id="42" idx="0"/>
          </p:cNvCxnSpPr>
          <p:nvPr/>
        </p:nvCxnSpPr>
        <p:spPr>
          <a:xfrm flipH="1">
            <a:off x="5649175" y="3076412"/>
            <a:ext cx="5185" cy="429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sz="1800" dirty="0"/>
              <a:t>– </a:t>
            </a:r>
            <a:r>
              <a:rPr lang="ko-KR" altLang="en-US" sz="1800" dirty="0"/>
              <a:t>사용자 메뉴 구성도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90240" y="1951807"/>
            <a:ext cx="1728240" cy="43206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</a:t>
            </a:r>
            <a:endParaRPr lang="ko-KR" altLang="en-US" dirty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90240" y="2867350"/>
            <a:ext cx="1728240" cy="43206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</a:t>
            </a:r>
            <a:endParaRPr lang="ko-KR" altLang="en-US" dirty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>
            <a:off x="5654360" y="2383867"/>
            <a:ext cx="1" cy="483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3476229" y="3729855"/>
            <a:ext cx="1575098" cy="44251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 목록 조회</a:t>
            </a:r>
            <a:endParaRPr lang="ko-KR" altLang="en-US" sz="1400" dirty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12834" y="3728562"/>
            <a:ext cx="1575098" cy="44251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 찾기</a:t>
            </a:r>
            <a:endParaRPr lang="en-US" altLang="ko-KR" sz="1400" dirty="0" smtClean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22138" y="4182831"/>
            <a:ext cx="0" cy="175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54036" y="4357899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전체목록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7" name="꺾인 연결선 16"/>
          <p:cNvCxnSpPr>
            <a:stCxn id="5" idx="2"/>
            <a:endCxn id="9" idx="0"/>
          </p:cNvCxnSpPr>
          <p:nvPr/>
        </p:nvCxnSpPr>
        <p:spPr>
          <a:xfrm rot="16200000" flipH="1">
            <a:off x="6162795" y="2790974"/>
            <a:ext cx="429152" cy="1446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22138" y="4707491"/>
            <a:ext cx="0" cy="306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54036" y="5014214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도서명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54036" y="5439054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저자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54036" y="5852022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출판일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32281" y="4357899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4" name="직선 연결선 23"/>
          <p:cNvCxnSpPr>
            <a:stCxn id="9" idx="2"/>
            <a:endCxn id="23" idx="0"/>
          </p:cNvCxnSpPr>
          <p:nvPr/>
        </p:nvCxnSpPr>
        <p:spPr>
          <a:xfrm>
            <a:off x="7100383" y="4171080"/>
            <a:ext cx="0" cy="18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32281" y="5014214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도서명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32281" y="5439054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저자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32281" y="5852022"/>
            <a:ext cx="936204" cy="349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출판일</a:t>
            </a:r>
            <a:endParaRPr lang="ko-KR" altLang="en-US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8" name="직선 연결선 27"/>
          <p:cNvCxnSpPr>
            <a:stCxn id="23" idx="2"/>
            <a:endCxn id="25" idx="0"/>
          </p:cNvCxnSpPr>
          <p:nvPr/>
        </p:nvCxnSpPr>
        <p:spPr>
          <a:xfrm>
            <a:off x="7100383" y="4707491"/>
            <a:ext cx="0" cy="306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5" idx="2"/>
            <a:endCxn id="7" idx="0"/>
          </p:cNvCxnSpPr>
          <p:nvPr/>
        </p:nvCxnSpPr>
        <p:spPr>
          <a:xfrm rot="5400000">
            <a:off x="4743847" y="2819341"/>
            <a:ext cx="430445" cy="13905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5" idx="3"/>
            <a:endCxn id="4" idx="1"/>
          </p:cNvCxnSpPr>
          <p:nvPr/>
        </p:nvCxnSpPr>
        <p:spPr>
          <a:xfrm>
            <a:off x="4340349" y="2160797"/>
            <a:ext cx="449891" cy="7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612109" y="1944767"/>
            <a:ext cx="1728240" cy="43206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</a:t>
            </a:r>
            <a:endParaRPr lang="ko-KR" altLang="en-US" dirty="0">
              <a:solidFill>
                <a:sysClr val="windowText" lastClr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주요기능 </a:t>
            </a:r>
            <a:r>
              <a:rPr lang="en-US" altLang="ko-KR" sz="1800" dirty="0" smtClean="0"/>
              <a:t>- Before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5105677" cy="23317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102014"/>
            <a:ext cx="5105677" cy="2325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8495" y="3561384"/>
            <a:ext cx="368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기능 없이 바로 접속 가능하며 모두가 도서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검색 등을 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9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주요기능 </a:t>
            </a:r>
            <a:r>
              <a:rPr lang="en-US" altLang="ko-KR" sz="1800" dirty="0"/>
              <a:t>- </a:t>
            </a:r>
            <a:r>
              <a:rPr lang="en-US" altLang="ko-KR" sz="1800" dirty="0" smtClean="0"/>
              <a:t>After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67" y="1781798"/>
            <a:ext cx="2476190" cy="11428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03" y="3984918"/>
            <a:ext cx="2504762" cy="11333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003965"/>
            <a:ext cx="2485714" cy="11142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4952381" cy="132381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93324" y="2706670"/>
            <a:ext cx="1263534" cy="217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2246" y="1710776"/>
            <a:ext cx="759003" cy="229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88483" y="2694664"/>
            <a:ext cx="895076" cy="229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56384" y="2015412"/>
            <a:ext cx="700474" cy="5971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632441" y="2397967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791477" y="4627984"/>
            <a:ext cx="38255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739950" y="4637316"/>
            <a:ext cx="21460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18967" y="3621653"/>
            <a:ext cx="3536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회원가입은 간략하게 아이디와 비밀번호만 요구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로그인시 관리자일 경우 계정을 전시하지 않고 관리자로만 나오게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사용자일 경우 계정을 노출한다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보기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38_TF67347921.potx" id="{9AFBC19A-10A6-4B13-AFDD-5B0E2B5B9488}" vid="{1F0A8216-F0AF-4D8D-8BEF-BDC8151734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17B96-44E1-4D27-8275-49488FA5EBD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보기 디자인</Template>
  <TotalTime>0</TotalTime>
  <Words>205</Words>
  <Application>Microsoft Office PowerPoint</Application>
  <PresentationFormat>와이드스크린</PresentationFormat>
  <Paragraphs>82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KoPubWorld돋움체 Bold</vt:lpstr>
      <vt:lpstr>맑은 고딕</vt:lpstr>
      <vt:lpstr>Arial</vt:lpstr>
      <vt:lpstr>Calibri</vt:lpstr>
      <vt:lpstr>Century Schoolbook</vt:lpstr>
      <vt:lpstr>Wingdings</vt:lpstr>
      <vt:lpstr>Wingdings 2</vt:lpstr>
      <vt:lpstr>보기</vt:lpstr>
      <vt:lpstr>도서 관리  </vt:lpstr>
      <vt:lpstr>차례</vt:lpstr>
      <vt:lpstr>1.개요</vt:lpstr>
      <vt:lpstr>2.개발 환경 – 개발 툴</vt:lpstr>
      <vt:lpstr>3. 시스템 설계 – DB 설계</vt:lpstr>
      <vt:lpstr>3. 시스템 설계 – 관리자 메뉴 구성도</vt:lpstr>
      <vt:lpstr>3. 시스템 설계 – 사용자 메뉴 구성도</vt:lpstr>
      <vt:lpstr>4. 주요기능 - Before</vt:lpstr>
      <vt:lpstr>4. 주요기능 - After</vt:lpstr>
      <vt:lpstr>4. 주요기능 - 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2023-06-11T19:52:58Z</dcterms:created>
  <dcterms:modified xsi:type="dcterms:W3CDTF">2023-06-11T23:49:17Z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