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B568E-DBB1-41C1-8F1F-C40E6772056A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F4690-B7A0-4E41-ACCD-95EAAEE51B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05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F4690-B7A0-4E41-ACCD-95EAAEE51B4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02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1F4690-B7A0-4E41-ACCD-95EAAEE51B4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72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50950E-6F59-4841-68A3-874DDBEA2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8E12C1-1EA3-3F49-B28D-37B29E847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9BE11-28A8-8267-7F1B-F645B422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1DD0EF-3045-4D02-332D-752A49A9E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6D7762-FBC8-6411-FD21-0178191EF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696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70828-E498-C174-983D-25A0FBCFC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4E1BE6-21B3-899B-4D69-084CE2BB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92248D-69EE-306F-2576-36CEA7A2C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5D552-2080-806B-057C-676190D5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056F3C-5BDA-79CA-5493-6B487B64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627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8BA0CE-6ADE-CDCE-99CF-7BF23DBF7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54F53D-0A4D-7848-CAF7-57EE34C4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8B53B-3C12-8186-BFBC-3B1332D24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42F34C-09D1-CF50-D62E-9181CC17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60AE87-62DD-4657-5E4F-69EC774A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43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19BD6-FA97-6D4B-0B82-6EB92811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5DA9D-2E5D-1F7F-0102-CD9649391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B0894C-3421-50D7-25AE-75D2C6F6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EB0BCC-D0A5-B0C1-3928-F22D7BBA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4B86C-186E-AEEE-F577-1C1CB140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1518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45ADA-8715-4F6A-7461-2EA0DE32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1E9BC8-10F9-BF65-9DBB-C8BBC136D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BD22E8-4F9B-D2C8-9F6C-21B3828B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D13822-65A2-ACA3-5776-C481605E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FDC5A2-0BBF-0036-2196-9EAAD27C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89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FCDA9-7816-E03E-7FFF-8776DAB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745F69-C740-3431-F7D4-76CCB03A4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4D115B-AE29-7F75-DE3D-B2669DD0D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CAD2654-260F-72BC-F254-DDD080FF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07CD3-DE76-F5F1-9DBE-6BC7D61B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6C73B0-4A89-E247-4883-635E736C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0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E6B53-9E33-E9F7-B64A-CA04128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D40F39-2E91-C17C-C48F-5E774C04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56FA90-83E7-0F72-92CA-BAF7E0AD0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DCB0F8B-9CB8-9C73-6057-FA5FE5971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ECD6FFC-79A2-DA18-791E-81E6768DA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0676D2-4D8A-3045-B17E-89DF5AAF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AD3A88D-92FC-649F-4E61-9C04B373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24C0DC-399C-749D-E2AA-55AFF2727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896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5E2E99-6998-ED89-6389-EC593228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C28D40E-9B78-C8B6-07CE-D5DBA039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53A858-FFD1-9122-BAA0-7349A222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97C607-E804-44AB-F747-4E052136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08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1058346-2B0E-855A-EA14-8994DBC6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E52F93-0677-CE52-8CBA-9C53FF12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E2019A-15B7-1955-7EB8-AA77C486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53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4E1BC-6145-020A-C1E6-333F0500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88BA8-0C2F-BA55-C99D-7F3AE28F8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FCBA52-8E4C-A545-F965-3774F4FAD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2E051-F8C5-AB19-046F-95F5A2AD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60B2EE-8B96-184C-A254-413E831B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5D0E9-185A-9C9E-EBC6-80EE7A1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1201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FF4A3-F28D-D595-30D0-0E361910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070143D-5BC7-CA3B-9B2F-DA1E2C0A4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7F3BFC-F0FE-E523-2221-051AA26AE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8CAB48-18DF-166D-CD28-854FC1CC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F73876-BCD5-9C0A-1E70-AC489310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87FFA2-D18A-DB52-FC54-84B6C25D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6111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AF42CB-2BFC-0EE4-BAEC-1C879070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933B30-8089-F4CD-AF37-CB315F10F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6C5716-D1ED-1203-6D41-D2E16E92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41E65-B918-4117-BF45-F67554E3224F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E82F0-F32A-0E49-6AEC-E96123126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D1A8EB-7ED2-C74B-26E0-380E0B446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043-2D3E-4324-BFA9-0576FD3EC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398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97C084-8942-F53E-948B-9F4EAE52C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3864"/>
          </a:xfrm>
        </p:spPr>
        <p:txBody>
          <a:bodyPr/>
          <a:lstStyle/>
          <a:p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mathématiques au lycée</a:t>
            </a:r>
          </a:p>
        </p:txBody>
      </p:sp>
      <p:pic>
        <p:nvPicPr>
          <p:cNvPr id="1028" name="Picture 4" descr="fille Icône">
            <a:extLst>
              <a:ext uri="{FF2B5EF4-FFF2-40B4-BE49-F238E27FC236}">
                <a16:creationId xmlns:a16="http://schemas.microsoft.com/office/drawing/2014/main" id="{350FDCAC-963E-F8D8-4EB1-839A6A4C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40" y="378855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rçon Icône">
            <a:extLst>
              <a:ext uri="{FF2B5EF4-FFF2-40B4-BE49-F238E27FC236}">
                <a16:creationId xmlns:a16="http://schemas.microsoft.com/office/drawing/2014/main" id="{AA631098-5294-9DB3-5038-A143B6EE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99" y="3794136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00169D1-9E0C-1000-6284-67ED6AAFA155}"/>
              </a:ext>
            </a:extLst>
          </p:cNvPr>
          <p:cNvSpPr txBox="1"/>
          <p:nvPr/>
        </p:nvSpPr>
        <p:spPr>
          <a:xfrm>
            <a:off x="3437024" y="3399335"/>
            <a:ext cx="2226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Il y a encore des maths en 2</a:t>
            </a:r>
            <a:r>
              <a:rPr lang="fr-FR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nde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?</a:t>
            </a:r>
          </a:p>
        </p:txBody>
      </p:sp>
      <p:sp>
        <p:nvSpPr>
          <p:cNvPr id="7" name="Bulle narrative : ronde 6">
            <a:extLst>
              <a:ext uri="{FF2B5EF4-FFF2-40B4-BE49-F238E27FC236}">
                <a16:creationId xmlns:a16="http://schemas.microsoft.com/office/drawing/2014/main" id="{4AAE2B48-CFC9-F886-1BBB-D982AAD8026A}"/>
              </a:ext>
            </a:extLst>
          </p:cNvPr>
          <p:cNvSpPr/>
          <p:nvPr/>
        </p:nvSpPr>
        <p:spPr>
          <a:xfrm>
            <a:off x="3224832" y="3153807"/>
            <a:ext cx="2575282" cy="1107179"/>
          </a:xfrm>
          <a:prstGeom prst="wedgeEllipseCallout">
            <a:avLst>
              <a:gd name="adj1" fmla="val -28416"/>
              <a:gd name="adj2" fmla="val 6815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0EC888-B753-FB67-7EF2-C2F814B22375}"/>
              </a:ext>
            </a:extLst>
          </p:cNvPr>
          <p:cNvSpPr txBox="1"/>
          <p:nvPr/>
        </p:nvSpPr>
        <p:spPr>
          <a:xfrm>
            <a:off x="6979346" y="3282300"/>
            <a:ext cx="2973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Oui, c’est pareil pour tout le monde. </a:t>
            </a:r>
          </a:p>
        </p:txBody>
      </p:sp>
      <p:sp>
        <p:nvSpPr>
          <p:cNvPr id="9" name="Bulle narrative : ronde 8">
            <a:extLst>
              <a:ext uri="{FF2B5EF4-FFF2-40B4-BE49-F238E27FC236}">
                <a16:creationId xmlns:a16="http://schemas.microsoft.com/office/drawing/2014/main" id="{38B911E3-9A10-3E50-9DE8-36AA746C8A74}"/>
              </a:ext>
            </a:extLst>
          </p:cNvPr>
          <p:cNvSpPr/>
          <p:nvPr/>
        </p:nvSpPr>
        <p:spPr>
          <a:xfrm>
            <a:off x="7150689" y="3132292"/>
            <a:ext cx="2728146" cy="875984"/>
          </a:xfrm>
          <a:prstGeom prst="wedgeEllipseCallout">
            <a:avLst>
              <a:gd name="adj1" fmla="val -26964"/>
              <a:gd name="adj2" fmla="val 66512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4D71314C-C176-376A-37CD-626C73346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8835" y="471539"/>
            <a:ext cx="1578329" cy="1578329"/>
          </a:xfrm>
          <a:prstGeom prst="rect">
            <a:avLst/>
          </a:prstGeom>
        </p:spPr>
      </p:pic>
      <p:sp>
        <p:nvSpPr>
          <p:cNvPr id="3" name="Bulle narrative : ronde 2">
            <a:extLst>
              <a:ext uri="{FF2B5EF4-FFF2-40B4-BE49-F238E27FC236}">
                <a16:creationId xmlns:a16="http://schemas.microsoft.com/office/drawing/2014/main" id="{8F2F64F4-7B86-1E1C-ED91-87D8532098B3}"/>
              </a:ext>
            </a:extLst>
          </p:cNvPr>
          <p:cNvSpPr/>
          <p:nvPr/>
        </p:nvSpPr>
        <p:spPr>
          <a:xfrm>
            <a:off x="8131804" y="4206200"/>
            <a:ext cx="3188334" cy="1203866"/>
          </a:xfrm>
          <a:prstGeom prst="wedgeEllipseCallout">
            <a:avLst>
              <a:gd name="adj1" fmla="val -51684"/>
              <a:gd name="adj2" fmla="val 35904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28B9DE-9DF0-11B9-9AF2-7497E05B9361}"/>
              </a:ext>
            </a:extLst>
          </p:cNvPr>
          <p:cNvSpPr txBox="1"/>
          <p:nvPr/>
        </p:nvSpPr>
        <p:spPr>
          <a:xfrm>
            <a:off x="8262416" y="4447187"/>
            <a:ext cx="2973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 1</a:t>
            </a:r>
            <a:r>
              <a:rPr lang="fr-FR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fr-FR" dirty="0">
                <a:solidFill>
                  <a:schemeClr val="tx1">
                    <a:lumMod val="65000"/>
                    <a:lumOff val="35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et en terminale, on pourra choisir d’en faire plus ou moins.</a:t>
            </a:r>
          </a:p>
        </p:txBody>
      </p:sp>
    </p:spTree>
    <p:extLst>
      <p:ext uri="{BB962C8B-B14F-4D97-AF65-F5344CB8AC3E}">
        <p14:creationId xmlns:p14="http://schemas.microsoft.com/office/powerpoint/2010/main" val="38614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40737-F4FA-D197-F906-38AB1642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081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En seconde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3A8F0D-BBF3-3A34-E165-1E48D8C79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136" y="1338351"/>
            <a:ext cx="646981" cy="6469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16361B1-3F79-FA52-7037-F122BF46BF20}"/>
              </a:ext>
            </a:extLst>
          </p:cNvPr>
          <p:cNvSpPr txBox="1"/>
          <p:nvPr/>
        </p:nvSpPr>
        <p:spPr>
          <a:xfrm>
            <a:off x="838201" y="1181668"/>
            <a:ext cx="6847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666666"/>
                </a:solidFill>
              </a:rPr>
              <a:t>Tronc commun de mathématiques</a:t>
            </a:r>
          </a:p>
          <a:p>
            <a:r>
              <a:rPr lang="fr-FR" sz="3600" dirty="0">
                <a:solidFill>
                  <a:srgbClr val="666666"/>
                </a:solidFill>
              </a:rPr>
              <a:t>4h30/semaine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EC37318-3B1E-CB2F-62E8-25E8EB46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517" y="1338350"/>
            <a:ext cx="646981" cy="64698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3D5B62D-9210-35C9-1210-30F7CF4DE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4898" y="1338349"/>
            <a:ext cx="646981" cy="64698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94EE618-BBC5-6777-8A3D-116BDC20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279" y="1338348"/>
            <a:ext cx="646981" cy="646981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972BC5F-18F0-A0AB-6A9E-B9B8CCDFDED5}"/>
              </a:ext>
            </a:extLst>
          </p:cNvPr>
          <p:cNvSpPr txBox="1"/>
          <p:nvPr/>
        </p:nvSpPr>
        <p:spPr>
          <a:xfrm>
            <a:off x="918630" y="3140567"/>
            <a:ext cx="2915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50000"/>
                  </a:schemeClr>
                </a:solidFill>
              </a:rPr>
              <a:t>Première technologique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79AA09E-1F57-B628-F68A-69B06EF56727}"/>
              </a:ext>
            </a:extLst>
          </p:cNvPr>
          <p:cNvSpPr txBox="1"/>
          <p:nvPr/>
        </p:nvSpPr>
        <p:spPr>
          <a:xfrm>
            <a:off x="7414461" y="3052065"/>
            <a:ext cx="2915727" cy="10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</a:rPr>
              <a:t>Première générale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79C6911-06C2-C6F1-87CA-583DEB32CDD2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269411" y="2381997"/>
            <a:ext cx="992758" cy="96505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685C195-D53B-1943-9A29-7E2BD2610A52}"/>
              </a:ext>
            </a:extLst>
          </p:cNvPr>
          <p:cNvCxnSpPr>
            <a:cxnSpLocks/>
          </p:cNvCxnSpPr>
          <p:nvPr/>
        </p:nvCxnSpPr>
        <p:spPr>
          <a:xfrm>
            <a:off x="5796951" y="2373922"/>
            <a:ext cx="1250830" cy="1055078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arçon Icône">
            <a:extLst>
              <a:ext uri="{FF2B5EF4-FFF2-40B4-BE49-F238E27FC236}">
                <a16:creationId xmlns:a16="http://schemas.microsoft.com/office/drawing/2014/main" id="{37745AC4-A43D-FCB9-AC87-2F6A0AEB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97" y="54002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le Icône">
            <a:extLst>
              <a:ext uri="{FF2B5EF4-FFF2-40B4-BE49-F238E27FC236}">
                <a16:creationId xmlns:a16="http://schemas.microsoft.com/office/drawing/2014/main" id="{DD98CAD7-EFFD-D974-1B88-BA5543B46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11" y="54002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le Icône">
            <a:extLst>
              <a:ext uri="{FF2B5EF4-FFF2-40B4-BE49-F238E27FC236}">
                <a16:creationId xmlns:a16="http://schemas.microsoft.com/office/drawing/2014/main" id="{073AB634-0B9E-C2D4-EDF4-0C312DCB9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211" y="540028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ille Icône">
            <a:extLst>
              <a:ext uri="{FF2B5EF4-FFF2-40B4-BE49-F238E27FC236}">
                <a16:creationId xmlns:a16="http://schemas.microsoft.com/office/drawing/2014/main" id="{96B12524-7C2C-B5C7-BB12-43C1A4E31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035" y="537452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garçon Icône">
            <a:extLst>
              <a:ext uri="{FF2B5EF4-FFF2-40B4-BE49-F238E27FC236}">
                <a16:creationId xmlns:a16="http://schemas.microsoft.com/office/drawing/2014/main" id="{367D2D7A-39DF-9367-6BE1-54E8AE368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752" y="538132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arçon Generic Flat Icône">
            <a:extLst>
              <a:ext uri="{FF2B5EF4-FFF2-40B4-BE49-F238E27FC236}">
                <a16:creationId xmlns:a16="http://schemas.microsoft.com/office/drawing/2014/main" id="{9495A7E7-397E-3704-AF2C-6EC95D17D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777" y="5329370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2558408B-0853-ED76-2FFC-EE5DE42461C1}"/>
              </a:ext>
            </a:extLst>
          </p:cNvPr>
          <p:cNvSpPr txBox="1"/>
          <p:nvPr/>
        </p:nvSpPr>
        <p:spPr>
          <a:xfrm>
            <a:off x="5208197" y="4471998"/>
            <a:ext cx="19581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J’adore les maths, j’ai choisi la spécialité mathématique !</a:t>
            </a:r>
          </a:p>
        </p:txBody>
      </p:sp>
      <p:sp>
        <p:nvSpPr>
          <p:cNvPr id="30" name="Bulle narrative : ronde 29">
            <a:extLst>
              <a:ext uri="{FF2B5EF4-FFF2-40B4-BE49-F238E27FC236}">
                <a16:creationId xmlns:a16="http://schemas.microsoft.com/office/drawing/2014/main" id="{729476E3-DD92-9448-7530-B1FBE579292D}"/>
              </a:ext>
            </a:extLst>
          </p:cNvPr>
          <p:cNvSpPr/>
          <p:nvPr/>
        </p:nvSpPr>
        <p:spPr>
          <a:xfrm>
            <a:off x="5116902" y="4222191"/>
            <a:ext cx="2142550" cy="1107179"/>
          </a:xfrm>
          <a:prstGeom prst="wedgeEllipseCallout">
            <a:avLst>
              <a:gd name="adj1" fmla="val -26294"/>
              <a:gd name="adj2" fmla="val 6597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BC52FCA-4FFC-ECFE-C7BC-915D2949FF8D}"/>
              </a:ext>
            </a:extLst>
          </p:cNvPr>
          <p:cNvSpPr txBox="1"/>
          <p:nvPr/>
        </p:nvSpPr>
        <p:spPr>
          <a:xfrm>
            <a:off x="9340466" y="4268264"/>
            <a:ext cx="248364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n’aurai pas besoin de mathématiques pour mes études, je garde les mathématiques de tronc commun.</a:t>
            </a:r>
          </a:p>
        </p:txBody>
      </p:sp>
      <p:sp>
        <p:nvSpPr>
          <p:cNvPr id="32" name="Bulle narrative : ronde 31">
            <a:extLst>
              <a:ext uri="{FF2B5EF4-FFF2-40B4-BE49-F238E27FC236}">
                <a16:creationId xmlns:a16="http://schemas.microsoft.com/office/drawing/2014/main" id="{B4355A77-90F7-295E-C265-44FCA212A5B1}"/>
              </a:ext>
            </a:extLst>
          </p:cNvPr>
          <p:cNvSpPr/>
          <p:nvPr/>
        </p:nvSpPr>
        <p:spPr>
          <a:xfrm>
            <a:off x="9257256" y="4069038"/>
            <a:ext cx="2650071" cy="1275408"/>
          </a:xfrm>
          <a:prstGeom prst="wedgeEllipseCallout">
            <a:avLst>
              <a:gd name="adj1" fmla="val -27366"/>
              <a:gd name="adj2" fmla="val 58329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3A3C8AF-9D23-774B-991B-C203FDADD0A7}"/>
              </a:ext>
            </a:extLst>
          </p:cNvPr>
          <p:cNvSpPr txBox="1"/>
          <p:nvPr/>
        </p:nvSpPr>
        <p:spPr>
          <a:xfrm>
            <a:off x="1517650" y="4451389"/>
            <a:ext cx="19581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fais des mathématiques, ça va moins vite et c’est moins poussé.</a:t>
            </a:r>
          </a:p>
        </p:txBody>
      </p:sp>
      <p:sp>
        <p:nvSpPr>
          <p:cNvPr id="34" name="Bulle narrative : ronde 33">
            <a:extLst>
              <a:ext uri="{FF2B5EF4-FFF2-40B4-BE49-F238E27FC236}">
                <a16:creationId xmlns:a16="http://schemas.microsoft.com/office/drawing/2014/main" id="{ECB4EB25-A5BB-02D7-81E2-D29766B3C670}"/>
              </a:ext>
            </a:extLst>
          </p:cNvPr>
          <p:cNvSpPr/>
          <p:nvPr/>
        </p:nvSpPr>
        <p:spPr>
          <a:xfrm>
            <a:off x="1433717" y="4293109"/>
            <a:ext cx="2142550" cy="1107179"/>
          </a:xfrm>
          <a:prstGeom prst="wedgeEllipseCallout">
            <a:avLst>
              <a:gd name="adj1" fmla="val -40209"/>
              <a:gd name="adj2" fmla="val 54125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A0C1D63-8730-71D8-BCA0-4B2DAE08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660" y="1338347"/>
            <a:ext cx="646981" cy="6469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1C470-B357-F2A0-FA68-D6D4FC2F9FE2}"/>
              </a:ext>
            </a:extLst>
          </p:cNvPr>
          <p:cNvSpPr/>
          <p:nvPr/>
        </p:nvSpPr>
        <p:spPr>
          <a:xfrm>
            <a:off x="11207150" y="983411"/>
            <a:ext cx="616965" cy="1275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0C39E5B-5575-6600-E066-2FC7B49EF3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293" y="536863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11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76F69-7DA6-E0D7-A2F0-0C40B680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094C6-1615-467D-059D-41D71085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29" y="79928"/>
            <a:ext cx="4671287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En première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E03523A-86F9-E4F1-2848-1BFD9DC7B174}"/>
              </a:ext>
            </a:extLst>
          </p:cNvPr>
          <p:cNvSpPr txBox="1"/>
          <p:nvPr/>
        </p:nvSpPr>
        <p:spPr>
          <a:xfrm>
            <a:off x="835329" y="1196311"/>
            <a:ext cx="46712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50000"/>
                  </a:schemeClr>
                </a:solidFill>
              </a:rPr>
              <a:t>Première technologique</a:t>
            </a:r>
          </a:p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Tronc commun : 3h/semaine</a:t>
            </a:r>
          </a:p>
        </p:txBody>
      </p:sp>
      <p:pic>
        <p:nvPicPr>
          <p:cNvPr id="2050" name="Picture 2" descr="garçon Icône">
            <a:extLst>
              <a:ext uri="{FF2B5EF4-FFF2-40B4-BE49-F238E27FC236}">
                <a16:creationId xmlns:a16="http://schemas.microsoft.com/office/drawing/2014/main" id="{9E17A0F6-8757-3C72-E5B6-D2166960E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114" y="3975788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le Icône">
            <a:extLst>
              <a:ext uri="{FF2B5EF4-FFF2-40B4-BE49-F238E27FC236}">
                <a16:creationId xmlns:a16="http://schemas.microsoft.com/office/drawing/2014/main" id="{DA98171D-AC3E-B93C-F2CF-30531F95D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292" y="397602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4831ED09-79E5-EDD9-6EE4-0CD9917C05EC}"/>
              </a:ext>
            </a:extLst>
          </p:cNvPr>
          <p:cNvSpPr txBox="1"/>
          <p:nvPr/>
        </p:nvSpPr>
        <p:spPr>
          <a:xfrm>
            <a:off x="2317273" y="2991435"/>
            <a:ext cx="2836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fais des mathématiques, ça va moins vite, je comprends mieux.</a:t>
            </a:r>
          </a:p>
        </p:txBody>
      </p:sp>
      <p:sp>
        <p:nvSpPr>
          <p:cNvPr id="34" name="Bulle narrative : ronde 33">
            <a:extLst>
              <a:ext uri="{FF2B5EF4-FFF2-40B4-BE49-F238E27FC236}">
                <a16:creationId xmlns:a16="http://schemas.microsoft.com/office/drawing/2014/main" id="{B2458ACA-8736-3772-DB9E-6E7EDD49DAE2}"/>
              </a:ext>
            </a:extLst>
          </p:cNvPr>
          <p:cNvSpPr/>
          <p:nvPr/>
        </p:nvSpPr>
        <p:spPr>
          <a:xfrm>
            <a:off x="1972772" y="2740757"/>
            <a:ext cx="3231417" cy="1255494"/>
          </a:xfrm>
          <a:prstGeom prst="wedgeEllipseCallout">
            <a:avLst>
              <a:gd name="adj1" fmla="val -31268"/>
              <a:gd name="adj2" fmla="val 55137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8EAC65-AEA5-3D1A-EADA-7943163E1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952" y="1726268"/>
            <a:ext cx="540000" cy="54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B2D252A-ED0A-F65A-BB6D-692C1A988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5386" y="1726268"/>
            <a:ext cx="540000" cy="54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745FB50-5917-F9BF-833A-205084DA5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20" y="1726268"/>
            <a:ext cx="540000" cy="540000"/>
          </a:xfrm>
          <a:prstGeom prst="rect">
            <a:avLst/>
          </a:prstGeom>
        </p:spPr>
      </p:pic>
      <p:pic>
        <p:nvPicPr>
          <p:cNvPr id="44" name="Picture 2" descr="avatar Icône">
            <a:extLst>
              <a:ext uri="{FF2B5EF4-FFF2-40B4-BE49-F238E27FC236}">
                <a16:creationId xmlns:a16="http://schemas.microsoft.com/office/drawing/2014/main" id="{A0901403-E3E7-7903-9148-5059324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816" y="3822432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5DE2DB22-8654-ABA6-5E20-7519421B9F0F}"/>
              </a:ext>
            </a:extLst>
          </p:cNvPr>
          <p:cNvSpPr txBox="1"/>
          <p:nvPr/>
        </p:nvSpPr>
        <p:spPr>
          <a:xfrm>
            <a:off x="7456738" y="2702202"/>
            <a:ext cx="25605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On travaille les bases mathématiques nécessaires pour les autres disciplines.</a:t>
            </a:r>
          </a:p>
        </p:txBody>
      </p:sp>
      <p:sp>
        <p:nvSpPr>
          <p:cNvPr id="46" name="Bulle narrative : ronde 45">
            <a:extLst>
              <a:ext uri="{FF2B5EF4-FFF2-40B4-BE49-F238E27FC236}">
                <a16:creationId xmlns:a16="http://schemas.microsoft.com/office/drawing/2014/main" id="{B2D98EF8-C065-CBB7-8AB5-2869412048A1}"/>
              </a:ext>
            </a:extLst>
          </p:cNvPr>
          <p:cNvSpPr/>
          <p:nvPr/>
        </p:nvSpPr>
        <p:spPr>
          <a:xfrm>
            <a:off x="7254810" y="2613064"/>
            <a:ext cx="2964418" cy="1255494"/>
          </a:xfrm>
          <a:prstGeom prst="wedgeEllipseCallout">
            <a:avLst>
              <a:gd name="adj1" fmla="val 24509"/>
              <a:gd name="adj2" fmla="val 72045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9508C2CB-7BEE-B848-AD7E-BDB6E4C237E9}"/>
              </a:ext>
            </a:extLst>
          </p:cNvPr>
          <p:cNvSpPr txBox="1"/>
          <p:nvPr/>
        </p:nvSpPr>
        <p:spPr>
          <a:xfrm>
            <a:off x="7025486" y="5320005"/>
            <a:ext cx="20466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Il existe plusieurs séries technologiques. </a:t>
            </a:r>
          </a:p>
          <a:p>
            <a:pPr algn="ctr"/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Au lycée Rabelais, la série STMG est proposée.</a:t>
            </a:r>
          </a:p>
        </p:txBody>
      </p:sp>
      <p:sp>
        <p:nvSpPr>
          <p:cNvPr id="52" name="Bulle narrative : ronde 51">
            <a:extLst>
              <a:ext uri="{FF2B5EF4-FFF2-40B4-BE49-F238E27FC236}">
                <a16:creationId xmlns:a16="http://schemas.microsoft.com/office/drawing/2014/main" id="{3A7E2094-2965-D980-0426-21B7AB05AE43}"/>
              </a:ext>
            </a:extLst>
          </p:cNvPr>
          <p:cNvSpPr/>
          <p:nvPr/>
        </p:nvSpPr>
        <p:spPr>
          <a:xfrm>
            <a:off x="6837638" y="5218981"/>
            <a:ext cx="2438227" cy="1371600"/>
          </a:xfrm>
          <a:prstGeom prst="wedgeEllipseCallout">
            <a:avLst>
              <a:gd name="adj1" fmla="val 51283"/>
              <a:gd name="adj2" fmla="val -47810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036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CB0C-78B6-7D19-F3E8-D46277FD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F2331-5A82-8C61-77F5-713B75F4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08" y="76111"/>
            <a:ext cx="4671287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En première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8419CF1-D3FF-1A73-2FF0-A1E2930F08D0}"/>
              </a:ext>
            </a:extLst>
          </p:cNvPr>
          <p:cNvSpPr txBox="1"/>
          <p:nvPr/>
        </p:nvSpPr>
        <p:spPr>
          <a:xfrm>
            <a:off x="859470" y="1162331"/>
            <a:ext cx="42507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</a:rPr>
              <a:t>Première générale</a:t>
            </a:r>
          </a:p>
          <a:p>
            <a:endParaRPr lang="fr-FR" dirty="0">
              <a:solidFill>
                <a:srgbClr val="002060"/>
              </a:solidFill>
            </a:endParaRPr>
          </a:p>
          <a:p>
            <a:endParaRPr lang="fr-FR" dirty="0">
              <a:solidFill>
                <a:srgbClr val="002060"/>
              </a:solidFill>
            </a:endParaRPr>
          </a:p>
          <a:p>
            <a:r>
              <a:rPr lang="fr-FR" sz="2800" dirty="0">
                <a:solidFill>
                  <a:srgbClr val="002060"/>
                </a:solidFill>
              </a:rPr>
              <a:t>Spécialité mathématiques</a:t>
            </a:r>
          </a:p>
          <a:p>
            <a:r>
              <a:rPr lang="fr-FR" sz="2800" dirty="0">
                <a:solidFill>
                  <a:srgbClr val="002060"/>
                </a:solidFill>
              </a:rPr>
              <a:t>4h/semaine</a:t>
            </a:r>
          </a:p>
        </p:txBody>
      </p:sp>
      <p:pic>
        <p:nvPicPr>
          <p:cNvPr id="2058" name="Picture 10" descr="fille Icône">
            <a:extLst>
              <a:ext uri="{FF2B5EF4-FFF2-40B4-BE49-F238E27FC236}">
                <a16:creationId xmlns:a16="http://schemas.microsoft.com/office/drawing/2014/main" id="{D7F13C14-40B3-522C-65BE-540AE7685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94" y="4959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fille Icône">
            <a:extLst>
              <a:ext uri="{FF2B5EF4-FFF2-40B4-BE49-F238E27FC236}">
                <a16:creationId xmlns:a16="http://schemas.microsoft.com/office/drawing/2014/main" id="{214556B3-4DB9-104F-85C9-FCE406B0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279" y="491633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garçon Icône">
            <a:extLst>
              <a:ext uri="{FF2B5EF4-FFF2-40B4-BE49-F238E27FC236}">
                <a16:creationId xmlns:a16="http://schemas.microsoft.com/office/drawing/2014/main" id="{988A0B81-8BB1-6CB4-7A9C-897518C1F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78" y="4959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arçon Generic Flat Icône">
            <a:extLst>
              <a:ext uri="{FF2B5EF4-FFF2-40B4-BE49-F238E27FC236}">
                <a16:creationId xmlns:a16="http://schemas.microsoft.com/office/drawing/2014/main" id="{5BA890F0-6623-2FE1-3EAC-DE6B164C5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13" y="495982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CBD4FA4-119E-70A5-8719-849ECE901E4C}"/>
              </a:ext>
            </a:extLst>
          </p:cNvPr>
          <p:cNvSpPr txBox="1"/>
          <p:nvPr/>
        </p:nvSpPr>
        <p:spPr>
          <a:xfrm>
            <a:off x="1024671" y="3979191"/>
            <a:ext cx="21791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J’adore les maths, j’ai choisi la spécialité mathématique !</a:t>
            </a:r>
          </a:p>
        </p:txBody>
      </p:sp>
      <p:sp>
        <p:nvSpPr>
          <p:cNvPr id="30" name="Bulle narrative : ronde 29">
            <a:extLst>
              <a:ext uri="{FF2B5EF4-FFF2-40B4-BE49-F238E27FC236}">
                <a16:creationId xmlns:a16="http://schemas.microsoft.com/office/drawing/2014/main" id="{E1C4A853-044F-0481-D16B-FD079C52730C}"/>
              </a:ext>
            </a:extLst>
          </p:cNvPr>
          <p:cNvSpPr/>
          <p:nvPr/>
        </p:nvSpPr>
        <p:spPr>
          <a:xfrm>
            <a:off x="932494" y="3773925"/>
            <a:ext cx="2401220" cy="992843"/>
          </a:xfrm>
          <a:prstGeom prst="wedgeEllipseCallout">
            <a:avLst>
              <a:gd name="adj1" fmla="val -19111"/>
              <a:gd name="adj2" fmla="val 73723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22EA5213-EC8F-5057-709B-EA244B19E1CC}"/>
              </a:ext>
            </a:extLst>
          </p:cNvPr>
          <p:cNvSpPr/>
          <p:nvPr/>
        </p:nvSpPr>
        <p:spPr>
          <a:xfrm rot="8973960">
            <a:off x="5476694" y="4766768"/>
            <a:ext cx="244656" cy="313232"/>
          </a:xfrm>
          <a:prstGeom prst="triangle">
            <a:avLst>
              <a:gd name="adj" fmla="val 2822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E37806F-174C-82E0-4F93-C39F91100F0A}"/>
              </a:ext>
            </a:extLst>
          </p:cNvPr>
          <p:cNvSpPr txBox="1"/>
          <p:nvPr/>
        </p:nvSpPr>
        <p:spPr>
          <a:xfrm>
            <a:off x="7188018" y="2244121"/>
            <a:ext cx="251881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Tronc commun</a:t>
            </a:r>
          </a:p>
          <a:p>
            <a:r>
              <a:rPr lang="fr-FR" sz="2800" dirty="0">
                <a:solidFill>
                  <a:srgbClr val="002060"/>
                </a:solidFill>
              </a:rPr>
              <a:t>1h30/semaine</a:t>
            </a:r>
          </a:p>
        </p:txBody>
      </p:sp>
      <p:sp>
        <p:nvSpPr>
          <p:cNvPr id="22" name="Bulle narrative : ronde 21">
            <a:extLst>
              <a:ext uri="{FF2B5EF4-FFF2-40B4-BE49-F238E27FC236}">
                <a16:creationId xmlns:a16="http://schemas.microsoft.com/office/drawing/2014/main" id="{2ADD6F4E-62FC-D97B-1ACB-83FF9D4E6A42}"/>
              </a:ext>
            </a:extLst>
          </p:cNvPr>
          <p:cNvSpPr/>
          <p:nvPr/>
        </p:nvSpPr>
        <p:spPr>
          <a:xfrm>
            <a:off x="3556400" y="3640926"/>
            <a:ext cx="2663668" cy="1275408"/>
          </a:xfrm>
          <a:prstGeom prst="wedgeEllipseCallout">
            <a:avLst>
              <a:gd name="adj1" fmla="val -29193"/>
              <a:gd name="adj2" fmla="val 63064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75135EA8-9F27-8E7D-D9D6-B5FA08974B61}"/>
              </a:ext>
            </a:extLst>
          </p:cNvPr>
          <p:cNvSpPr/>
          <p:nvPr/>
        </p:nvSpPr>
        <p:spPr>
          <a:xfrm rot="8973960">
            <a:off x="9967647" y="4700295"/>
            <a:ext cx="374898" cy="359473"/>
          </a:xfrm>
          <a:prstGeom prst="triangle">
            <a:avLst>
              <a:gd name="adj" fmla="val 2822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Bulle narrative : ronde 31">
            <a:extLst>
              <a:ext uri="{FF2B5EF4-FFF2-40B4-BE49-F238E27FC236}">
                <a16:creationId xmlns:a16="http://schemas.microsoft.com/office/drawing/2014/main" id="{5471D114-CA43-1229-9EB0-33130222210F}"/>
              </a:ext>
            </a:extLst>
          </p:cNvPr>
          <p:cNvSpPr/>
          <p:nvPr/>
        </p:nvSpPr>
        <p:spPr>
          <a:xfrm>
            <a:off x="7957047" y="3599953"/>
            <a:ext cx="2834599" cy="1275408"/>
          </a:xfrm>
          <a:prstGeom prst="wedgeEllipseCallout">
            <a:avLst>
              <a:gd name="adj1" fmla="val -32058"/>
              <a:gd name="adj2" fmla="val 5630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D1C04529-5939-1C11-3B92-B106D98E6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1644" y="4959827"/>
            <a:ext cx="1440000" cy="144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387CB683-2399-741E-1AEA-4182C775DC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7787" y="2811176"/>
            <a:ext cx="540000" cy="5400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45618AC2-4034-4AE9-EE79-35B228DA05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748" y="2807763"/>
            <a:ext cx="540000" cy="540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926F9AF5-977F-B083-95E2-930871BF4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5733" y="2807763"/>
            <a:ext cx="540000" cy="54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2290BD95-6B80-3211-3721-9346C60BCF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6694" y="2807763"/>
            <a:ext cx="540000" cy="540000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6B7D7910-7DB5-3E9C-D578-F00D4755B9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06837" y="2789934"/>
            <a:ext cx="540000" cy="540000"/>
          </a:xfrm>
          <a:prstGeom prst="rect">
            <a:avLst/>
          </a:prstGeom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465C2499-F82F-CD46-11CE-8C9BD7A5A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7798" y="2786521"/>
            <a:ext cx="540000" cy="540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D441C8A-34BA-1B86-E6CD-7F2BA6DC9172}"/>
              </a:ext>
            </a:extLst>
          </p:cNvPr>
          <p:cNvSpPr/>
          <p:nvPr/>
        </p:nvSpPr>
        <p:spPr>
          <a:xfrm>
            <a:off x="10613262" y="2656568"/>
            <a:ext cx="678787" cy="688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6" name="Picture 4" descr="avatar Icône">
            <a:extLst>
              <a:ext uri="{FF2B5EF4-FFF2-40B4-BE49-F238E27FC236}">
                <a16:creationId xmlns:a16="http://schemas.microsoft.com/office/drawing/2014/main" id="{36387951-6EB6-6728-556F-AA5587478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018" y="73889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Bulle narrative : ronde 35">
            <a:extLst>
              <a:ext uri="{FF2B5EF4-FFF2-40B4-BE49-F238E27FC236}">
                <a16:creationId xmlns:a16="http://schemas.microsoft.com/office/drawing/2014/main" id="{93C68D4E-479D-00E7-8EA7-E46A55DB47C3}"/>
              </a:ext>
            </a:extLst>
          </p:cNvPr>
          <p:cNvSpPr/>
          <p:nvPr/>
        </p:nvSpPr>
        <p:spPr>
          <a:xfrm>
            <a:off x="7821801" y="260301"/>
            <a:ext cx="2676546" cy="1440000"/>
          </a:xfrm>
          <a:prstGeom prst="wedgeEllipseCallout">
            <a:avLst>
              <a:gd name="adj1" fmla="val -56207"/>
              <a:gd name="adj2" fmla="val 32380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C956920-CB3F-BF17-5D64-734D910546AB}"/>
              </a:ext>
            </a:extLst>
          </p:cNvPr>
          <p:cNvSpPr txBox="1"/>
          <p:nvPr/>
        </p:nvSpPr>
        <p:spPr>
          <a:xfrm>
            <a:off x="7957047" y="468495"/>
            <a:ext cx="23588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La spécialité que vous arrêtez est </a:t>
            </a:r>
            <a:r>
              <a:rPr lang="fr-FR" sz="1300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coeff</a:t>
            </a:r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8 au bac mais si vous continuez en terminale c’est </a:t>
            </a:r>
            <a:r>
              <a:rPr lang="fr-FR" sz="1300" dirty="0" err="1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coeff</a:t>
            </a:r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16 et 10 au Grand Oral !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EC4DE30-F671-1842-C90D-C87DDDA8F0B9}"/>
              </a:ext>
            </a:extLst>
          </p:cNvPr>
          <p:cNvSpPr txBox="1"/>
          <p:nvPr/>
        </p:nvSpPr>
        <p:spPr>
          <a:xfrm>
            <a:off x="3715778" y="3752795"/>
            <a:ext cx="2483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J’aurai besoin de mathématiques pour mes études, j’ai choisi la spécialité mathématiques.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CF56DC5D-8933-2FBC-803F-76A6ADE001F6}"/>
              </a:ext>
            </a:extLst>
          </p:cNvPr>
          <p:cNvSpPr txBox="1"/>
          <p:nvPr/>
        </p:nvSpPr>
        <p:spPr>
          <a:xfrm>
            <a:off x="8099687" y="3748705"/>
            <a:ext cx="248364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n’aurai pas besoin de mathématiques pour mes études, je garde les mathématiques de tronc commun.</a:t>
            </a: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6EBAA0A-5416-B7E2-193D-7C96BD183566}"/>
              </a:ext>
            </a:extLst>
          </p:cNvPr>
          <p:cNvSpPr/>
          <p:nvPr/>
        </p:nvSpPr>
        <p:spPr>
          <a:xfrm rot="8973960">
            <a:off x="5378130" y="4683523"/>
            <a:ext cx="294937" cy="308927"/>
          </a:xfrm>
          <a:prstGeom prst="triangle">
            <a:avLst>
              <a:gd name="adj" fmla="val 28223"/>
            </a:avLst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485507EB-7AAE-AF83-BDAB-A1645D452C41}"/>
              </a:ext>
            </a:extLst>
          </p:cNvPr>
          <p:cNvSpPr/>
          <p:nvPr/>
        </p:nvSpPr>
        <p:spPr>
          <a:xfrm rot="8973960">
            <a:off x="9928164" y="4658250"/>
            <a:ext cx="374898" cy="359473"/>
          </a:xfrm>
          <a:prstGeom prst="triangle">
            <a:avLst>
              <a:gd name="adj" fmla="val 28223"/>
            </a:avLst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4755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2000"/>
    </mc:Choice>
    <mc:Fallback>
      <p:transition spd="slow" advClick="0" advTm="1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E8D03-6741-A04C-9587-94F5E3072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D66676-D17A-7A18-B72C-ACAB17B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9" y="89210"/>
            <a:ext cx="4671287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En terminale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AEBCC9-7878-66DB-947A-1024FE8663B4}"/>
              </a:ext>
            </a:extLst>
          </p:cNvPr>
          <p:cNvSpPr txBox="1"/>
          <p:nvPr/>
        </p:nvSpPr>
        <p:spPr>
          <a:xfrm>
            <a:off x="834398" y="1233212"/>
            <a:ext cx="6437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accent6">
                    <a:lumMod val="50000"/>
                  </a:schemeClr>
                </a:solidFill>
              </a:rPr>
              <a:t>Terminale technologique</a:t>
            </a:r>
          </a:p>
          <a:p>
            <a:r>
              <a:rPr lang="fr-FR" sz="2800" dirty="0">
                <a:solidFill>
                  <a:schemeClr val="accent6">
                    <a:lumMod val="50000"/>
                  </a:schemeClr>
                </a:solidFill>
              </a:rPr>
              <a:t>Tronc commun : 3h/semaine</a:t>
            </a:r>
          </a:p>
        </p:txBody>
      </p:sp>
      <p:pic>
        <p:nvPicPr>
          <p:cNvPr id="2050" name="Picture 2" descr="garçon Icône">
            <a:extLst>
              <a:ext uri="{FF2B5EF4-FFF2-40B4-BE49-F238E27FC236}">
                <a16:creationId xmlns:a16="http://schemas.microsoft.com/office/drawing/2014/main" id="{2D9D92CA-3D18-DC4E-727A-87F8AD932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77" y="298718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le Icône">
            <a:extLst>
              <a:ext uri="{FF2B5EF4-FFF2-40B4-BE49-F238E27FC236}">
                <a16:creationId xmlns:a16="http://schemas.microsoft.com/office/drawing/2014/main" id="{934FC66F-7D77-EE79-A013-9F044C33F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8975" y="298718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CDA8FAD6-345C-2543-4DF6-CB423D34CF65}"/>
              </a:ext>
            </a:extLst>
          </p:cNvPr>
          <p:cNvSpPr txBox="1"/>
          <p:nvPr/>
        </p:nvSpPr>
        <p:spPr>
          <a:xfrm>
            <a:off x="6842508" y="2587177"/>
            <a:ext cx="2197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accent6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Les maths feront la différence pour l’orientation post bac !</a:t>
            </a:r>
          </a:p>
        </p:txBody>
      </p:sp>
      <p:sp>
        <p:nvSpPr>
          <p:cNvPr id="34" name="Bulle narrative : ronde 33">
            <a:extLst>
              <a:ext uri="{FF2B5EF4-FFF2-40B4-BE49-F238E27FC236}">
                <a16:creationId xmlns:a16="http://schemas.microsoft.com/office/drawing/2014/main" id="{D23D9D4C-13DD-C112-F33E-A7D046A41350}"/>
              </a:ext>
            </a:extLst>
          </p:cNvPr>
          <p:cNvSpPr/>
          <p:nvPr/>
        </p:nvSpPr>
        <p:spPr>
          <a:xfrm>
            <a:off x="6723026" y="2482455"/>
            <a:ext cx="2584876" cy="946546"/>
          </a:xfrm>
          <a:prstGeom prst="wedgeEllipseCallout">
            <a:avLst>
              <a:gd name="adj1" fmla="val 45065"/>
              <a:gd name="adj2" fmla="val 55522"/>
            </a:avLst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A56724A-D22E-F952-C3EA-82C66AD68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386" y="1745319"/>
            <a:ext cx="540000" cy="5400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E3F5A74-7A90-0CEC-D165-65F596998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820" y="1745319"/>
            <a:ext cx="540000" cy="540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EFBF1B-B790-7ED2-5995-1C0C837A5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254" y="1745319"/>
            <a:ext cx="540000" cy="540000"/>
          </a:xfrm>
          <a:prstGeom prst="rect">
            <a:avLst/>
          </a:prstGeom>
        </p:spPr>
      </p:pic>
      <p:pic>
        <p:nvPicPr>
          <p:cNvPr id="3074" name="Picture 2" descr="avatar Icône">
            <a:extLst>
              <a:ext uri="{FF2B5EF4-FFF2-40B4-BE49-F238E27FC236}">
                <a16:creationId xmlns:a16="http://schemas.microsoft.com/office/drawing/2014/main" id="{85E29EE7-F0B2-F8FF-9222-FB99B54DC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486" y="2987185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18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569C-C80C-4BBA-B0B8-AA712E3A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fille Icône">
            <a:extLst>
              <a:ext uri="{FF2B5EF4-FFF2-40B4-BE49-F238E27FC236}">
                <a16:creationId xmlns:a16="http://schemas.microsoft.com/office/drawing/2014/main" id="{B49EE7FD-8D8A-508B-5DDD-AC0DE626B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269" y="515186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Bulle narrative : ronde 29">
            <a:extLst>
              <a:ext uri="{FF2B5EF4-FFF2-40B4-BE49-F238E27FC236}">
                <a16:creationId xmlns:a16="http://schemas.microsoft.com/office/drawing/2014/main" id="{E22ECF08-F51C-0CAF-293E-61E752E53793}"/>
              </a:ext>
            </a:extLst>
          </p:cNvPr>
          <p:cNvSpPr/>
          <p:nvPr/>
        </p:nvSpPr>
        <p:spPr>
          <a:xfrm>
            <a:off x="272926" y="4226393"/>
            <a:ext cx="2142550" cy="992843"/>
          </a:xfrm>
          <a:prstGeom prst="wedgeEllipseCallout">
            <a:avLst>
              <a:gd name="adj1" fmla="val 31458"/>
              <a:gd name="adj2" fmla="val 61558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23149AF-BCD5-9F1C-AD41-D605A9A1F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9" y="89210"/>
            <a:ext cx="4671287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En terminale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4F0F6BC-1E62-00EB-8B9B-B4A8550F462A}"/>
              </a:ext>
            </a:extLst>
          </p:cNvPr>
          <p:cNvSpPr txBox="1"/>
          <p:nvPr/>
        </p:nvSpPr>
        <p:spPr>
          <a:xfrm>
            <a:off x="834399" y="1050651"/>
            <a:ext cx="92207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002060"/>
                </a:solidFill>
              </a:rPr>
              <a:t>Terminale générale, tout est possible !</a:t>
            </a:r>
          </a:p>
          <a:p>
            <a:endParaRPr lang="fr-FR" sz="1000" dirty="0">
              <a:solidFill>
                <a:srgbClr val="002060"/>
              </a:solidFill>
            </a:endParaRPr>
          </a:p>
          <a:p>
            <a:r>
              <a:rPr lang="fr-FR" sz="2800" dirty="0">
                <a:solidFill>
                  <a:srgbClr val="002060"/>
                </a:solidFill>
              </a:rPr>
              <a:t>Spécialité mathématiques</a:t>
            </a:r>
          </a:p>
          <a:p>
            <a:r>
              <a:rPr lang="fr-FR" sz="2800" dirty="0">
                <a:solidFill>
                  <a:srgbClr val="002060"/>
                </a:solidFill>
              </a:rPr>
              <a:t>6h/semaine</a:t>
            </a:r>
          </a:p>
        </p:txBody>
      </p:sp>
      <p:pic>
        <p:nvPicPr>
          <p:cNvPr id="28" name="Picture 6" descr="garçon Icône">
            <a:extLst>
              <a:ext uri="{FF2B5EF4-FFF2-40B4-BE49-F238E27FC236}">
                <a16:creationId xmlns:a16="http://schemas.microsoft.com/office/drawing/2014/main" id="{9601B8F0-7CE2-57B1-C988-2ADF2A05A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193" y="5142141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garçon Generic Flat Icône">
            <a:extLst>
              <a:ext uri="{FF2B5EF4-FFF2-40B4-BE49-F238E27FC236}">
                <a16:creationId xmlns:a16="http://schemas.microsoft.com/office/drawing/2014/main" id="{4EC00CA1-5FDA-750B-184C-F66315AA2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764" y="52450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938549B-AAAB-9BE6-DB78-9A4D4F086E31}"/>
              </a:ext>
            </a:extLst>
          </p:cNvPr>
          <p:cNvSpPr txBox="1"/>
          <p:nvPr/>
        </p:nvSpPr>
        <p:spPr>
          <a:xfrm>
            <a:off x="365065" y="4430738"/>
            <a:ext cx="19581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J’adore les maths, j’ai choisi en plus les maths expertes !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E41E2C4-DE1D-FE2C-51AE-CBB26DC1CABF}"/>
              </a:ext>
            </a:extLst>
          </p:cNvPr>
          <p:cNvSpPr txBox="1"/>
          <p:nvPr/>
        </p:nvSpPr>
        <p:spPr>
          <a:xfrm>
            <a:off x="10113182" y="4163753"/>
            <a:ext cx="170181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n’aurai pas besoin de mathématiques pour mes études, je n’en fais plus.</a:t>
            </a:r>
          </a:p>
        </p:txBody>
      </p:sp>
      <p:sp>
        <p:nvSpPr>
          <p:cNvPr id="32" name="Bulle narrative : ronde 31">
            <a:extLst>
              <a:ext uri="{FF2B5EF4-FFF2-40B4-BE49-F238E27FC236}">
                <a16:creationId xmlns:a16="http://schemas.microsoft.com/office/drawing/2014/main" id="{B38C37DC-C5E8-711F-66BF-0246CAB493EE}"/>
              </a:ext>
            </a:extLst>
          </p:cNvPr>
          <p:cNvSpPr/>
          <p:nvPr/>
        </p:nvSpPr>
        <p:spPr>
          <a:xfrm>
            <a:off x="9932118" y="4078326"/>
            <a:ext cx="1925332" cy="1292662"/>
          </a:xfrm>
          <a:prstGeom prst="wedgeEllipseCallout">
            <a:avLst>
              <a:gd name="adj1" fmla="val -36217"/>
              <a:gd name="adj2" fmla="val 60028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Bulle narrative : ronde 21">
            <a:extLst>
              <a:ext uri="{FF2B5EF4-FFF2-40B4-BE49-F238E27FC236}">
                <a16:creationId xmlns:a16="http://schemas.microsoft.com/office/drawing/2014/main" id="{A616E3AE-BF67-9B02-E196-C87CA5E8CF8E}"/>
              </a:ext>
            </a:extLst>
          </p:cNvPr>
          <p:cNvSpPr/>
          <p:nvPr/>
        </p:nvSpPr>
        <p:spPr>
          <a:xfrm>
            <a:off x="2537774" y="4019510"/>
            <a:ext cx="2383551" cy="1132351"/>
          </a:xfrm>
          <a:prstGeom prst="wedgeEllipseCallout">
            <a:avLst>
              <a:gd name="adj1" fmla="val 14960"/>
              <a:gd name="adj2" fmla="val 60009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6716DBA-619E-D722-D248-1E292AD3C6C3}"/>
              </a:ext>
            </a:extLst>
          </p:cNvPr>
          <p:cNvSpPr txBox="1"/>
          <p:nvPr/>
        </p:nvSpPr>
        <p:spPr>
          <a:xfrm>
            <a:off x="2421055" y="4114326"/>
            <a:ext cx="248364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J’aurai besoin de mathématiques pour mes études, je garde la spécialité mathématiques.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2FD4F1C-6286-263D-5660-0F6EB793D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2242" y="5123235"/>
            <a:ext cx="1440000" cy="1440000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A4F642D2-36A6-6951-D031-560939DE90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9386" y="1902240"/>
            <a:ext cx="540000" cy="540000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356DE3EB-26CB-7481-8CB6-C2A34D923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0347" y="1898827"/>
            <a:ext cx="540000" cy="540000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3C8DD9DE-323D-B33F-7321-319C688EB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332" y="1898827"/>
            <a:ext cx="540000" cy="54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E9C8E67C-983F-8842-29BE-DAEE95DF4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8293" y="1898827"/>
            <a:ext cx="540000" cy="540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73D1E6-1343-F9CE-DEE5-4BC1708DF7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009" y="1897280"/>
            <a:ext cx="540000" cy="54000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F9B2D9C-5E23-4CEF-4234-ABFF3504C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705" y="1897280"/>
            <a:ext cx="540000" cy="5400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070B37C-C30E-5BD7-E923-F184B3DBC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921" y="6145085"/>
            <a:ext cx="540000" cy="54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2029C3-3A0C-740C-C85D-799176CEB7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8422" y="6179208"/>
            <a:ext cx="540000" cy="5400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08BDABB-3B51-7F58-16E1-6238EF2E33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95966" y="6145085"/>
            <a:ext cx="540000" cy="5400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13C3C6C-2B6E-22D4-93C9-FAA87FFEFD4B}"/>
              </a:ext>
            </a:extLst>
          </p:cNvPr>
          <p:cNvSpPr txBox="1"/>
          <p:nvPr/>
        </p:nvSpPr>
        <p:spPr>
          <a:xfrm>
            <a:off x="834399" y="2778171"/>
            <a:ext cx="32653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Pour celles et ceux qui envisagent des études scientifiques :</a:t>
            </a:r>
          </a:p>
          <a:p>
            <a:r>
              <a:rPr lang="fr-FR" sz="2000" dirty="0">
                <a:solidFill>
                  <a:srgbClr val="002060"/>
                </a:solidFill>
              </a:rPr>
              <a:t>Option maths expertes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3h/semaine </a:t>
            </a:r>
            <a:r>
              <a:rPr lang="fr-FR" sz="1400" dirty="0">
                <a:solidFill>
                  <a:srgbClr val="002060"/>
                </a:solidFill>
              </a:rPr>
              <a:t>(en plus de la spécialité)</a:t>
            </a:r>
          </a:p>
          <a:p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1730B6E-163C-B46C-64C8-36D8E1024559}"/>
              </a:ext>
            </a:extLst>
          </p:cNvPr>
          <p:cNvSpPr txBox="1"/>
          <p:nvPr/>
        </p:nvSpPr>
        <p:spPr>
          <a:xfrm>
            <a:off x="7149501" y="2782683"/>
            <a:ext cx="425019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002060"/>
                </a:solidFill>
              </a:rPr>
              <a:t>Pour celles et ceux qui abandonnent la spécialité mais qui veulent garder un peu de mathématiques :</a:t>
            </a:r>
          </a:p>
          <a:p>
            <a:r>
              <a:rPr lang="fr-FR" sz="2000" dirty="0">
                <a:solidFill>
                  <a:srgbClr val="002060"/>
                </a:solidFill>
              </a:rPr>
              <a:t>Option maths complémentaires</a:t>
            </a:r>
          </a:p>
          <a:p>
            <a:r>
              <a:rPr lang="fr-FR" sz="2000" dirty="0">
                <a:solidFill>
                  <a:srgbClr val="002060"/>
                </a:solidFill>
              </a:rPr>
              <a:t>3h/semaine</a:t>
            </a:r>
          </a:p>
          <a:p>
            <a:endParaRPr lang="fr-FR" dirty="0"/>
          </a:p>
        </p:txBody>
      </p:sp>
      <p:sp>
        <p:nvSpPr>
          <p:cNvPr id="24" name="Bulle narrative : ronde 23">
            <a:extLst>
              <a:ext uri="{FF2B5EF4-FFF2-40B4-BE49-F238E27FC236}">
                <a16:creationId xmlns:a16="http://schemas.microsoft.com/office/drawing/2014/main" id="{E66D78FB-3ADC-1275-DAC9-61ECDB160A6C}"/>
              </a:ext>
            </a:extLst>
          </p:cNvPr>
          <p:cNvSpPr/>
          <p:nvPr/>
        </p:nvSpPr>
        <p:spPr>
          <a:xfrm>
            <a:off x="5063973" y="4019511"/>
            <a:ext cx="2285836" cy="1270290"/>
          </a:xfrm>
          <a:prstGeom prst="wedgeEllipseCallout">
            <a:avLst>
              <a:gd name="adj1" fmla="val 6503"/>
              <a:gd name="adj2" fmla="val 65813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0A1F394-1AEB-1C2F-BF8C-DAB61304D087}"/>
              </a:ext>
            </a:extLst>
          </p:cNvPr>
          <p:cNvSpPr txBox="1"/>
          <p:nvPr/>
        </p:nvSpPr>
        <p:spPr>
          <a:xfrm>
            <a:off x="5256702" y="4166696"/>
            <a:ext cx="181806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J’ai besoin de garder un peu de mathématiques, j’ai choisi l’option maths complémentaires.</a:t>
            </a:r>
          </a:p>
        </p:txBody>
      </p:sp>
      <p:pic>
        <p:nvPicPr>
          <p:cNvPr id="5" name="Picture 4" descr="fille Icône">
            <a:extLst>
              <a:ext uri="{FF2B5EF4-FFF2-40B4-BE49-F238E27FC236}">
                <a16:creationId xmlns:a16="http://schemas.microsoft.com/office/drawing/2014/main" id="{5A6D5FC1-7E5E-4123-FF39-EF8F903B2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552" y="524508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32315A1D-516A-E18A-2C85-64CD2A23AFCE}"/>
              </a:ext>
            </a:extLst>
          </p:cNvPr>
          <p:cNvSpPr/>
          <p:nvPr/>
        </p:nvSpPr>
        <p:spPr>
          <a:xfrm>
            <a:off x="7418293" y="4058929"/>
            <a:ext cx="2371177" cy="1397486"/>
          </a:xfrm>
          <a:prstGeom prst="wedgeEllipseCallout">
            <a:avLst>
              <a:gd name="adj1" fmla="val -14954"/>
              <a:gd name="adj2" fmla="val 55566"/>
            </a:avLst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F959FAE-B3CB-ECD5-3A4B-F862213D136F}"/>
              </a:ext>
            </a:extLst>
          </p:cNvPr>
          <p:cNvSpPr txBox="1"/>
          <p:nvPr/>
        </p:nvSpPr>
        <p:spPr>
          <a:xfrm>
            <a:off x="7398965" y="4163753"/>
            <a:ext cx="23588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Je n’ai pas suivi la spécialité maths en 1</a:t>
            </a:r>
            <a:r>
              <a:rPr lang="fr-FR" sz="1300" baseline="300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</a:t>
            </a:r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mais j’ai besoin de faire maths complémentaires en </a:t>
            </a:r>
            <a:r>
              <a:rPr lang="fr-FR" sz="1300" i="1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terminale</a:t>
            </a:r>
            <a:r>
              <a:rPr lang="fr-FR" sz="1300" dirty="0">
                <a:solidFill>
                  <a:srgbClr val="00206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. C’est dur, je m’accroche.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888B4F8-91E9-01E0-96E6-C6C44DAA50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1804" y="6184867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08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5000"/>
    </mc:Choice>
    <mc:Fallback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4D29C-2F4A-2C1F-3E7B-D825B827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3F9A4-313E-5D9E-B6D3-66105CB80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99" y="89210"/>
            <a:ext cx="8102567" cy="1325563"/>
          </a:xfrm>
        </p:spPr>
        <p:txBody>
          <a:bodyPr/>
          <a:lstStyle/>
          <a:p>
            <a:r>
              <a:rPr lang="fr-FR" b="1" dirty="0">
                <a:solidFill>
                  <a:srgbClr val="666666"/>
                </a:solidFill>
              </a:rPr>
              <a:t>Pour celles et ceux qui le veulent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F209A2B-9E36-9C3D-398E-CAC35AFD633D}"/>
              </a:ext>
            </a:extLst>
          </p:cNvPr>
          <p:cNvSpPr txBox="1"/>
          <p:nvPr/>
        </p:nvSpPr>
        <p:spPr>
          <a:xfrm>
            <a:off x="834399" y="2093899"/>
            <a:ext cx="922071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rgbClr val="C00000"/>
                </a:solidFill>
              </a:rPr>
              <a:t>Club de math</a:t>
            </a:r>
          </a:p>
          <a:p>
            <a:endParaRPr lang="fr-FR" dirty="0">
              <a:solidFill>
                <a:srgbClr val="C00000"/>
              </a:solidFill>
            </a:endParaRPr>
          </a:p>
          <a:p>
            <a:r>
              <a:rPr lang="fr-FR" sz="2800" dirty="0">
                <a:solidFill>
                  <a:srgbClr val="C00000"/>
                </a:solidFill>
              </a:rPr>
              <a:t>Travail en équipe sur des sujets de recherche</a:t>
            </a:r>
          </a:p>
          <a:p>
            <a:r>
              <a:rPr lang="fr-FR" sz="2800" dirty="0">
                <a:solidFill>
                  <a:srgbClr val="C00000"/>
                </a:solidFill>
              </a:rPr>
              <a:t>1h/semaine</a:t>
            </a:r>
          </a:p>
          <a:p>
            <a:endParaRPr lang="fr-FR" sz="2800" dirty="0">
              <a:solidFill>
                <a:srgbClr val="C00000"/>
              </a:solidFill>
            </a:endParaRPr>
          </a:p>
          <a:p>
            <a:r>
              <a:rPr lang="fr-FR" sz="2800" dirty="0">
                <a:solidFill>
                  <a:srgbClr val="C00000"/>
                </a:solidFill>
              </a:rPr>
              <a:t>Participation au congrès </a:t>
            </a:r>
            <a:r>
              <a:rPr lang="fr-FR" sz="2800" dirty="0" err="1">
                <a:solidFill>
                  <a:srgbClr val="C00000"/>
                </a:solidFill>
              </a:rPr>
              <a:t>MATh.en.JEANS</a:t>
            </a:r>
            <a:endParaRPr lang="fr-FR" sz="2800" dirty="0">
              <a:solidFill>
                <a:srgbClr val="C00000"/>
              </a:solidFill>
            </a:endParaRPr>
          </a:p>
          <a:p>
            <a:r>
              <a:rPr lang="fr-FR" sz="2800" dirty="0">
                <a:solidFill>
                  <a:srgbClr val="C00000"/>
                </a:solidFill>
              </a:rPr>
              <a:t>1 week-end</a:t>
            </a:r>
          </a:p>
        </p:txBody>
      </p:sp>
      <p:pic>
        <p:nvPicPr>
          <p:cNvPr id="1026" name="Picture 2" descr="vignette math 300x203">
            <a:extLst>
              <a:ext uri="{FF2B5EF4-FFF2-40B4-BE49-F238E27FC236}">
                <a16:creationId xmlns:a16="http://schemas.microsoft.com/office/drawing/2014/main" id="{18EFDF5B-DEF4-89AC-9EC2-4302C0960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531" y="378974"/>
            <a:ext cx="285750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AD92321-241C-F91B-F1BB-489D15A30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15" y="2120411"/>
            <a:ext cx="2731186" cy="40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97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Click="0" advTm="10000"/>
    </mc:Choice>
    <mc:Fallback>
      <p:transition spd="slow" advClick="0" advTm="10000"/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418</Words>
  <Application>Microsoft Office PowerPoint</Application>
  <PresentationFormat>Grand écran</PresentationFormat>
  <Paragraphs>61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MV Boli</vt:lpstr>
      <vt:lpstr>Thème Office</vt:lpstr>
      <vt:lpstr>Les mathématiques au lycée</vt:lpstr>
      <vt:lpstr>En seconde</vt:lpstr>
      <vt:lpstr>En première</vt:lpstr>
      <vt:lpstr>En première</vt:lpstr>
      <vt:lpstr>En terminale</vt:lpstr>
      <vt:lpstr>En terminale</vt:lpstr>
      <vt:lpstr>Pour celles et ceux qui le veulent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gaelle</dc:creator>
  <cp:lastModifiedBy>gaelle</cp:lastModifiedBy>
  <cp:revision>22</cp:revision>
  <dcterms:created xsi:type="dcterms:W3CDTF">2025-02-20T14:07:08Z</dcterms:created>
  <dcterms:modified xsi:type="dcterms:W3CDTF">2025-02-28T19:59:33Z</dcterms:modified>
</cp:coreProperties>
</file>