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i1XYybV/DjfdP0MuBbFBzzJwZy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b2cb8318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b2cb8318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b2cb828ca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b2cb828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8816a05f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e8816a05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b2cb828ca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eb2cb828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b2cb8318e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eb2cb8318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92a6d51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eb92a6d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aa9c145d0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eaa9c145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2cb8318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eb2cb831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b2cb828ca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eb2cb828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b2cb8318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b2cb8318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2cb8318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b2cb8318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sourcemaking.com/design_patterns/faca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spring.io/guides/gs/accessing-data-jpa/" TargetMode="External"/><Relationship Id="rId5" Type="http://schemas.openxmlformats.org/officeDocument/2006/relationships/hyperlink" Target="https://viacep.com.br/" TargetMode="External"/><Relationship Id="rId6" Type="http://schemas.openxmlformats.org/officeDocument/2006/relationships/hyperlink" Target="https://spring.io/projects/spring-cloud-openfeig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github.com/digitalinnovationone/lab-padroes-projeto-java" TargetMode="External"/><Relationship Id="rId5" Type="http://schemas.openxmlformats.org/officeDocument/2006/relationships/hyperlink" Target="https://github.com/digitalinnovationone/lab-padroes-projeto-java" TargetMode="External"/><Relationship Id="rId6" Type="http://schemas.openxmlformats.org/officeDocument/2006/relationships/hyperlink" Target="https://github.com/digitalinnovationone/lab-padroes-projeto-spring" TargetMode="External"/><Relationship Id="rId7" Type="http://schemas.openxmlformats.org/officeDocument/2006/relationships/hyperlink" Target="https://github.com/digitalinnovationone/lab-padroes-projeto-sp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linkedin.com/in/falvojr" TargetMode="External"/><Relationship Id="rId5" Type="http://schemas.openxmlformats.org/officeDocument/2006/relationships/hyperlink" Target="https://linkedin.com/in/falvojr" TargetMode="External"/><Relationship Id="rId6" Type="http://schemas.openxmlformats.org/officeDocument/2006/relationships/hyperlink" Target="https://github.com/falvojr" TargetMode="External"/><Relationship Id="rId7" Type="http://schemas.openxmlformats.org/officeDocument/2006/relationships/hyperlink" Target="https://github.com/falvoj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github.com/torvald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sourcemaking.com/design_patterns/singleton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sourcemaking.com/design_patterns/strategy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Venilton FalvoJr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Lead na DIO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</a:t>
            </a:r>
            <a:r>
              <a:rPr b="1"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Projetos</a:t>
            </a: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 Prática com Java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b2cb8318e_0_1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&lt;&lt;Padrão Estrutural&gt;&gt;</a:t>
            </a:r>
            <a:endParaRPr b="1"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entury Gothic"/>
                <a:ea typeface="Century Gothic"/>
                <a:cs typeface="Century Gothic"/>
                <a:sym typeface="Century Gothic"/>
              </a:rPr>
              <a:t>Facade</a:t>
            </a:r>
            <a:endParaRPr b="1"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eb2cb8318e_0_1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Prover uma interface que reduza a complexidade nas integrações com subsistemas.</a:t>
            </a:r>
            <a:endParaRPr b="1"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geb2cb8318e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eb2cb8318e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50" y="1047750"/>
            <a:ext cx="35433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eb2cb8318e_0_119"/>
          <p:cNvSpPr txBox="1"/>
          <p:nvPr/>
        </p:nvSpPr>
        <p:spPr>
          <a:xfrm>
            <a:off x="4572000" y="4439550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entury Gothic"/>
                <a:ea typeface="Century Gothic"/>
                <a:cs typeface="Century Gothic"/>
                <a:sym typeface="Century Gothic"/>
              </a:rPr>
              <a:t>Fonte: </a:t>
            </a:r>
            <a:r>
              <a:rPr i="1" lang="en-US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SourceMaking.com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eb2cb8318e_0_1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b2cb8318e_0_1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2cb828ca_0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geb2cb828ca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eb2cb828ca_0_31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eb2cb828ca_0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eb2cb828ca_0_31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</a:t>
            </a:r>
            <a:endParaRPr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eb2cb828ca_0_31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2</a:t>
            </a:r>
            <a:endParaRPr b="0" i="0" sz="2400" u="none" cap="none" strike="sng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eb2cb828ca_0_31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com Java “Puro”</a:t>
            </a:r>
            <a:endParaRPr b="0"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eb2cb828ca_0_31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3</a:t>
            </a:r>
            <a:endParaRPr b="1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eb2cb828ca_0_31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com Spring</a:t>
            </a:r>
            <a:endParaRPr b="1"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geb2cb828ca_0_31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eb2cb828ca_0_31"/>
          <p:cNvSpPr/>
          <p:nvPr/>
        </p:nvSpPr>
        <p:spPr>
          <a:xfrm>
            <a:off x="2267760" y="39251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 ;-)</a:t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8816a05f6_0_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Framework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" name="Google Shape;160;ge8816a05f6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e8816a05f6_0_1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Explorando alguns padrões de projetos com Spring: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b="1"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Singleton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@Bean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@Autowired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b="1"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Strategy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@Service e @Repository;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b="1"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Facade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construiremos uma API REST com o mesmo objetivo desse padrão, abstrair a complexidade das seguintes integrações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Spring Data JPA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¹ 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ViaCEP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Feign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¹ Em memória (usando o “h2”).</a:t>
            </a:r>
            <a:endParaRPr sz="1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e8816a05f6_0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b2cb828ca_0_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geb2cb828ca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eb2cb828ca_0_45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eb2cb828ca_0_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b2cb828ca_0_45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</a:t>
            </a:r>
            <a:endParaRPr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eb2cb828ca_0_45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2</a:t>
            </a:r>
            <a:endParaRPr b="0" i="0" sz="2400" u="none" cap="none" strike="sng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eb2cb828ca_0_45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com Java “Puro”</a:t>
            </a:r>
            <a:endParaRPr b="0"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eb2cb828ca_0_45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3</a:t>
            </a:r>
            <a:endParaRPr b="0" i="0" sz="2400" u="none" cap="none" strike="sng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geb2cb828ca_0_45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com Spring</a:t>
            </a:r>
            <a:endParaRPr sz="2300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eb2cb828ca_0_45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eb2cb828ca_0_45"/>
          <p:cNvSpPr/>
          <p:nvPr/>
        </p:nvSpPr>
        <p:spPr>
          <a:xfrm>
            <a:off x="2267760" y="39251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 ;-)</a:t>
            </a:r>
            <a:endParaRPr b="1"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b2cb8318e_0_1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geb2cb8318e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b2cb8318e_0_148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é a sua hora de brilhar! Crie uma solução que explore 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conceito de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Padrões de Projeto na pŕatica. Para isso, você pode reproduzir um dos projetos que criamos durante as aulas ou, caso se sinta preparado, desenvolver uma nova ideia do zero ;-)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Dica: Além dos projetos/repositórios que criamos </a:t>
            </a:r>
            <a:r>
              <a:rPr lang="en-US" sz="1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</a:t>
            </a:r>
            <a:r>
              <a:rPr lang="en-US" sz="1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desafio, caso queira </a:t>
            </a:r>
            <a:r>
              <a:rPr lang="en-US" sz="1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explorar</a:t>
            </a:r>
            <a:r>
              <a:rPr lang="en-US" sz="1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novos padrões de projeto digite no Google: </a:t>
            </a:r>
            <a:r>
              <a:rPr i="1" lang="en-US" sz="1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b="1" i="1" lang="en-US" sz="1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design patterns github</a:t>
            </a:r>
            <a:r>
              <a:rPr i="1" lang="en-US" sz="1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 ou “</a:t>
            </a:r>
            <a:r>
              <a:rPr b="1" i="1" lang="en-US" sz="1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design patterns examples</a:t>
            </a:r>
            <a:r>
              <a:rPr i="1" lang="en-US" sz="1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r>
              <a:rPr lang="en-US" sz="16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Com isso, você conhecerá novos padrões e implementações de referência que podem ajudá-lo a dominar esse tema!</a:t>
            </a:r>
            <a:endParaRPr sz="16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eb2cb8318e_0_1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b92a6d51b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geb92a6d51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eb92a6d51b_0_0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entury Gothic"/>
              <a:buChar char="●"/>
            </a:pPr>
            <a:r>
              <a:rPr lang="en-US" sz="2100">
                <a:latin typeface="Century Gothic"/>
                <a:ea typeface="Century Gothic"/>
                <a:cs typeface="Century Gothic"/>
                <a:sym typeface="Century Gothic"/>
              </a:rPr>
              <a:t>GitHub do projeto com os exemplos feitos em Java puro:</a:t>
            </a:r>
            <a:br>
              <a:rPr lang="en-US" sz="21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github.com/digitalinnovationon e/</a:t>
            </a:r>
            <a:r>
              <a:rPr b="1" lang="en-US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lab-padroes-projeto-java</a:t>
            </a:r>
            <a:endParaRPr b="1" sz="2000"/>
          </a:p>
          <a:p>
            <a:pPr indent="-355600" lvl="0" marL="457200" rtl="0" algn="just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entury Gothic"/>
              <a:buChar char="●"/>
            </a:pPr>
            <a:r>
              <a:rPr lang="en-US" sz="2100">
                <a:latin typeface="Century Gothic"/>
                <a:ea typeface="Century Gothic"/>
                <a:cs typeface="Century Gothic"/>
                <a:sym typeface="Century Gothic"/>
              </a:rPr>
              <a:t>GitHub do projeto com os exemplos feitos em Spring:</a:t>
            </a:r>
            <a:br>
              <a:rPr lang="en-US" sz="21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github.com/digitalinnovationone/</a:t>
            </a:r>
            <a:r>
              <a:rPr b="1" lang="en-US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lab-padroes-projeto-spring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eb92a6d51b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aa9c145d0_0_3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eaa9c145d0_0_3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eaa9c145d0_0_3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eaa9c145d0_0_3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eaa9c145d0_0_3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aa9c145d0_0_3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eaa9c145d0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eaa9c145d0_0_3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aa9c145d0_0_39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geaa9c145d0_0_39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eaa9c145d0_0_39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Início: Estágio em 2008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Formação: Doutorando (previsão de defesa 2023)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“Alguém está sentado na sombra hoje porque alguém plantou uma árvore há muito tempo.” 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Warren Buffett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https://linkedin.com/in/</a:t>
            </a:r>
            <a:r>
              <a:rPr b="1"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falvojr</a:t>
            </a:r>
            <a:endParaRPr b="1"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https://github.com/</a:t>
            </a:r>
            <a:r>
              <a:rPr b="1"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falvojr</a:t>
            </a:r>
            <a:endParaRPr b="1"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</a:t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2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</a:t>
            </a: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</a:t>
            </a: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“Puro”</a:t>
            </a:r>
            <a:endParaRPr b="0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3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com Spring</a:t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7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7"/>
          <p:cNvSpPr/>
          <p:nvPr/>
        </p:nvSpPr>
        <p:spPr>
          <a:xfrm>
            <a:off x="2267760" y="39251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 ;-)</a:t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</a:t>
            </a:r>
            <a:r>
              <a:rPr b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b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oluções</a:t>
            </a:r>
            <a:r>
              <a:rPr b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consolidadas para problemas recorrentes no desenvolvimento e manutenção de software orientado a objetos.</a:t>
            </a:r>
            <a:endParaRPr b="1" sz="2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livro </a:t>
            </a:r>
            <a:r>
              <a:rPr b="1" i="1"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Patterns: Elements of Reusable Object-Oriented Software</a:t>
            </a:r>
            <a:r>
              <a:rPr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(1995) é a principal referência sobre o tema, a qual tornou os autores </a:t>
            </a:r>
            <a:r>
              <a:rPr b="1"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Gamma</a:t>
            </a:r>
            <a:r>
              <a:rPr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Helm</a:t>
            </a:r>
            <a:r>
              <a:rPr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Johnson</a:t>
            </a:r>
            <a:r>
              <a:rPr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b="1"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Vlissides </a:t>
            </a:r>
            <a:r>
              <a:rPr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conhecidos como </a:t>
            </a:r>
            <a:r>
              <a:rPr b="1" i="1"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“Gang of Four”</a:t>
            </a:r>
            <a:r>
              <a:rPr b="1"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(GoF)</a:t>
            </a:r>
            <a:r>
              <a:rPr lang="en-US" sz="19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9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2cb8318e_0_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geb2cb8318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eb2cb8318e_0_3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 comumente classificados nas seguintes categorias:</a:t>
            </a:r>
            <a:endParaRPr sz="2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entury Gothic"/>
              <a:buChar char="●"/>
            </a:pPr>
            <a:r>
              <a:rPr b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Criacionais</a:t>
            </a:r>
            <a:r>
              <a:rPr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i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 Factory, Builder, Factory Method, Prototype, </a:t>
            </a:r>
            <a:r>
              <a:rPr i="1" lang="en-US" sz="2000" u="sng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Singleton</a:t>
            </a:r>
            <a:r>
              <a:rPr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i="1" sz="2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just">
              <a:spcBef>
                <a:spcPts val="200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entury Gothic"/>
              <a:buChar char="●"/>
            </a:pPr>
            <a:r>
              <a:rPr b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Comportamentais</a:t>
            </a:r>
            <a:r>
              <a:rPr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i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Chain of Responsibility, Iterator, Observer, </a:t>
            </a:r>
            <a:r>
              <a:rPr i="1" lang="en-US" sz="2000" u="sng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Strategy</a:t>
            </a:r>
            <a:r>
              <a:rPr i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Template Method.</a:t>
            </a:r>
            <a:endParaRPr sz="2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rgbClr val="073763"/>
              </a:buClr>
              <a:buSzPts val="2000"/>
              <a:buFont typeface="Century Gothic"/>
              <a:buChar char="●"/>
            </a:pPr>
            <a:r>
              <a:rPr b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Estruturais</a:t>
            </a:r>
            <a:r>
              <a:rPr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i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Adapter, Bridge, Composite, Decorator, </a:t>
            </a:r>
            <a:r>
              <a:rPr i="1" lang="en-US" sz="2000" u="sng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Facade</a:t>
            </a:r>
            <a:r>
              <a:rPr i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i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Flyweight,</a:t>
            </a:r>
            <a:r>
              <a:rPr i="1" lang="en-US" sz="2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Proxy.</a:t>
            </a:r>
            <a:endParaRPr i="1" sz="2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eb2cb8318e_0_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3"/>
          <p:cNvSpPr txBox="1"/>
          <p:nvPr/>
        </p:nvSpPr>
        <p:spPr>
          <a:xfrm>
            <a:off x="467550" y="1131611"/>
            <a:ext cx="85206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b="1" i="1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Falar é fácil. Mostre-me o código!</a:t>
            </a: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Linus Torvalds</a:t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2cb828ca_0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eb2cb828ca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eb2cb828ca_0_17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eb2cb828ca_0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b2cb828ca_0_1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 de Projeto</a:t>
            </a:r>
            <a:endParaRPr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eb2cb828ca_0_17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2</a:t>
            </a:r>
            <a:endParaRPr b="1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eb2cb828ca_0_1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com Java “Puro”</a:t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eb2cb828ca_0_17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3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eb2cb828ca_0_1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com Spring</a:t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geb2cb828ca_0_17"/>
          <p:cNvSpPr txBox="1"/>
          <p:nvPr/>
        </p:nvSpPr>
        <p:spPr>
          <a:xfrm>
            <a:off x="683568" y="38679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eb2cb828ca_0_17"/>
          <p:cNvSpPr/>
          <p:nvPr/>
        </p:nvSpPr>
        <p:spPr>
          <a:xfrm>
            <a:off x="2267760" y="39251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 ;-)</a:t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3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2cb8318e_0_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&lt;&lt;Padrão Criacional&gt;&gt;</a:t>
            </a:r>
            <a:endParaRPr b="1"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entury Gothic"/>
                <a:ea typeface="Century Gothic"/>
                <a:cs typeface="Century Gothic"/>
                <a:sym typeface="Century Gothic"/>
              </a:rPr>
              <a:t>Singleton</a:t>
            </a:r>
            <a:endParaRPr b="1"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eb2cb8318e_0_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Permitir a criação de uma única instância de uma classe e fornecer um modo para recuperá-la.</a:t>
            </a:r>
            <a:endParaRPr b="1" sz="17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geb2cb8318e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eb2cb8318e_0_100"/>
          <p:cNvSpPr txBox="1"/>
          <p:nvPr/>
        </p:nvSpPr>
        <p:spPr>
          <a:xfrm>
            <a:off x="4572000" y="4439550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entury Gothic"/>
                <a:ea typeface="Century Gothic"/>
                <a:cs typeface="Century Gothic"/>
                <a:sym typeface="Century Gothic"/>
              </a:rPr>
              <a:t>Fonte: </a:t>
            </a:r>
            <a:r>
              <a:rPr i="1" lang="en-US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SourceMaking.com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" name="Google Shape;115;geb2cb8318e_0_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5413" y="1871663"/>
            <a:ext cx="33051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eb2cb8318e_0_10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eb2cb8318e_0_10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2cb8318e_0_1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&lt;&lt;Padrão Comportamental</a:t>
            </a:r>
            <a:r>
              <a:rPr i="1" lang="en-US" sz="18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&gt;&gt;</a:t>
            </a:r>
            <a:endParaRPr i="1" sz="18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entury Gothic"/>
                <a:ea typeface="Century Gothic"/>
                <a:cs typeface="Century Gothic"/>
                <a:sym typeface="Century Gothic"/>
              </a:rPr>
              <a:t>Strategy</a:t>
            </a:r>
            <a:endParaRPr b="1"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eb2cb8318e_0_1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Simplificar</a:t>
            </a:r>
            <a:r>
              <a:rPr b="1" lang="en-US" sz="17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variação de algoritmos para a resolução de um mesmo problema.</a:t>
            </a:r>
            <a:endParaRPr b="1" sz="17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eb2cb8318e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eb2cb8318e_0_132"/>
          <p:cNvSpPr txBox="1"/>
          <p:nvPr/>
        </p:nvSpPr>
        <p:spPr>
          <a:xfrm>
            <a:off x="4572000" y="4439550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entury Gothic"/>
                <a:ea typeface="Century Gothic"/>
                <a:cs typeface="Century Gothic"/>
                <a:sym typeface="Century Gothic"/>
              </a:rPr>
              <a:t>Fonte: </a:t>
            </a:r>
            <a:r>
              <a:rPr i="1" lang="en-US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SourceMaking.com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eb2cb8318e_0_13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eb2cb8318e_0_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7725" y="1104900"/>
            <a:ext cx="440055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eb2cb8318e_0_13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