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65" r:id="rId2"/>
    <p:sldId id="258" r:id="rId3"/>
    <p:sldId id="257" r:id="rId4"/>
    <p:sldId id="259" r:id="rId5"/>
    <p:sldId id="260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61" r:id="rId14"/>
    <p:sldId id="267" r:id="rId15"/>
    <p:sldId id="276" r:id="rId16"/>
    <p:sldId id="262" r:id="rId17"/>
    <p:sldId id="277" r:id="rId18"/>
    <p:sldId id="264" r:id="rId19"/>
    <p:sldId id="275" r:id="rId20"/>
    <p:sldId id="263" r:id="rId21"/>
    <p:sldId id="26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15620"/>
    <p:restoredTop sz="79200" autoAdjust="0"/>
  </p:normalViewPr>
  <p:slideViewPr>
    <p:cSldViewPr snapToGrid="0" snapToObjects="1">
      <p:cViewPr varScale="1">
        <p:scale>
          <a:sx n="68" d="100"/>
          <a:sy n="68" d="100"/>
        </p:scale>
        <p:origin x="123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1" d="100"/>
          <a:sy n="51" d="100"/>
        </p:scale>
        <p:origin x="2693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3C7C1-D5D5-4821-8381-323259155CE7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73D18-7782-43DD-8887-54A60873A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662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24DEF-21C2-4B94-B82F-4C81CED84CAB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5A8DE-C6CE-4CAD-9E6C-AA044F0A2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15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I Start, I just want thank you all for this opportunity to showcase my Capstone.</a:t>
            </a:r>
          </a:p>
          <a:p>
            <a:r>
              <a:rPr lang="en-US" dirty="0"/>
              <a:t>It’s been a long road that started in 2014. My Capstone will be About pollution.  Looking at this Diagram (show the area where I had the most trouble and why)</a:t>
            </a:r>
          </a:p>
          <a:p>
            <a:r>
              <a:rPr lang="en-US" dirty="0"/>
              <a:t>Then Talk about the ideal Project that I wanted to achieve using SQL and then talk about the scale back.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5A8DE-C6CE-4CAD-9E6C-AA044F0A28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91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Excluded this slide from presentation.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5A8DE-C6CE-4CAD-9E6C-AA044F0A28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53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Excluded this slide from presentation.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5A8DE-C6CE-4CAD-9E6C-AA044F0A28B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746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Excluded this slide from presentation.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5A8DE-C6CE-4CAD-9E6C-AA044F0A28B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587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5A8DE-C6CE-4CAD-9E6C-AA044F0A28B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32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5A8DE-C6CE-4CAD-9E6C-AA044F0A28B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51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Excluded this slide from presentation.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CF94C-DB25-41DA-B3E9-CBCAB92E67A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928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the prediction method that I used and how it predicts the next week’s level of pollution.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accuratcy</a:t>
            </a:r>
            <a:r>
              <a:rPr lang="en-US" dirty="0"/>
              <a:t>  rate was high and talk about the factors and the weights. Sulfate had a high weight with respect to carbon.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5A8DE-C6CE-4CAD-9E6C-AA044F0A28B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34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Excluded this slide from presentation.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5A8DE-C6CE-4CAD-9E6C-AA044F0A28B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417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Biggest Challenge was exploring the data. </a:t>
            </a:r>
          </a:p>
          <a:p>
            <a:r>
              <a:rPr lang="en-US" dirty="0"/>
              <a:t>I wanted to fully understand the data and it consumed most of my time.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5A8DE-C6CE-4CAD-9E6C-AA044F0A28B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050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Excluded this slide from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CF94C-DB25-41DA-B3E9-CBCAB92E67A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21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 of the difficult items in the project were to find a recent article relating to my topic using time series analysis. My competitor used cross sectional analysis. Tried to distinguish between car, buses and other factors similar to motor vehicle.  </a:t>
            </a:r>
          </a:p>
          <a:p>
            <a:endParaRPr lang="en-US" dirty="0"/>
          </a:p>
          <a:p>
            <a:r>
              <a:rPr lang="en-US" dirty="0"/>
              <a:t>The data focused on Sulfates and PM while I focused on Carbon and ozone, nitrogen, sulfates and PM. </a:t>
            </a:r>
          </a:p>
          <a:p>
            <a:endParaRPr lang="en-US" dirty="0"/>
          </a:p>
          <a:p>
            <a:r>
              <a:rPr lang="en-US" dirty="0"/>
              <a:t>I wanted to keep it high level. These might not be ideal conditions to build a hospital/school due to high levels of the variables.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5A8DE-C6CE-4CAD-9E6C-AA044F0A28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075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the pollution data set, the program could make a binary prediction of next week’s pollution forecast (safe or unsafe) based on the historical data provided. Accuracy rate is 0.68 based on the test data.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5A8DE-C6CE-4CAD-9E6C-AA044F0A28B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07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5A8DE-C6CE-4CAD-9E6C-AA044F0A28B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7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Cross validation: I split my data into 2/3 training data and 1/3 test data for my model. </a:t>
            </a:r>
          </a:p>
          <a:p>
            <a:r>
              <a:rPr lang="en-US" dirty="0"/>
              <a:t>I used linear regression and carbon as Y dependent variable and PM, sulfate, nitrogen and Ozone as independent variable. </a:t>
            </a:r>
          </a:p>
          <a:p>
            <a:endParaRPr lang="en-US" dirty="0"/>
          </a:p>
          <a:p>
            <a:r>
              <a:rPr lang="en-US" dirty="0"/>
              <a:t>When I aggregated my data, I split the data into morning, midday and night  from the sensor station. I broke it down in weeks instead of months. This made it easier for me to do a predict. Using historical data I was able to train the model to do a prediction that is easy to understand. I also created a binary to distinguish what was high levels of pollution and what was safe.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5A8DE-C6CE-4CAD-9E6C-AA044F0A28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34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data came from Europe where  there were 449 stations the measured 5 variables.</a:t>
            </a:r>
          </a:p>
          <a:p>
            <a:endParaRPr lang="en-US" dirty="0"/>
          </a:p>
          <a:p>
            <a:r>
              <a:rPr lang="en-US" dirty="0"/>
              <a:t>The time frame was August 2014 to October 2014.  The station took constant readings for 24 hour periods.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5A8DE-C6CE-4CAD-9E6C-AA044F0A28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34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Linear Model: Linear regression, we predict scores on one variable from the scores on a second variable. The variable we are predicting is called the </a:t>
            </a:r>
            <a:r>
              <a:rPr lang="en-US" i="1" dirty="0"/>
              <a:t>criterion variable </a:t>
            </a:r>
            <a:r>
              <a:rPr lang="en-US" dirty="0"/>
              <a:t>and is referred to as Y. The variable we are basing our predictions on is called the </a:t>
            </a:r>
            <a:r>
              <a:rPr lang="en-US" i="1" dirty="0"/>
              <a:t>predictor variable</a:t>
            </a:r>
            <a:r>
              <a:rPr lang="en-US" dirty="0"/>
              <a:t> and is referred to as X. When there is only one predictor variable, the prediction method is called </a:t>
            </a:r>
            <a:r>
              <a:rPr lang="en-US" i="1" dirty="0"/>
              <a:t>simple regression</a:t>
            </a:r>
            <a:r>
              <a:rPr lang="en-US" dirty="0"/>
              <a:t>. In simple linear regression, the topic of this section, the predictions of Y when plotted as a function of X form a straight line.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5A8DE-C6CE-4CAD-9E6C-AA044F0A28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49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Ozone</a:t>
            </a:r>
            <a:r>
              <a:rPr lang="en-US" dirty="0"/>
              <a:t> :</a:t>
            </a:r>
          </a:p>
          <a:p>
            <a:r>
              <a:rPr lang="en-US" dirty="0"/>
              <a:t>Ozone is a particle of three oxygen molecules bound together (O3). It is flimsy and exceptionally receptive. Ozone is utilized as a detergent, an aerating specialist, and a cleansing operator for air and drinking water. At low fixations, it is dangerous.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5A8DE-C6CE-4CAD-9E6C-AA044F0A28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68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Carbon Monoxide:</a:t>
            </a:r>
            <a:endParaRPr lang="en-US" dirty="0"/>
          </a:p>
          <a:p>
            <a:r>
              <a:rPr lang="en-US" dirty="0"/>
              <a:t>CO is a dismal, scentless gas shaped by the fragmented response of air with fuel. CO contamination happens fundamentally from emanations delivered by fossil fuel–powered motors, including engine vehicles and non-street motors and vehicles, (for example, development hardware and vessels).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5A8DE-C6CE-4CAD-9E6C-AA044F0A28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7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Nitrogen dioxide is a frightful noticing gas. Some nitrogen dioxide is shaped actually in the air by lightning and some is created by plants, soil and water.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5A8DE-C6CE-4CAD-9E6C-AA044F0A28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68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Sulfur dioxide is a gas. It is imperceptible and has a terrible, sharp smell. It responds effortlessly with different substances to frame hurtful mixes, for example, sulfuric corrosive, sulfurous corrosive and sulfate particles.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5A8DE-C6CE-4CAD-9E6C-AA044F0A28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96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28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81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u_shiel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110" y="0"/>
            <a:ext cx="1447800" cy="1447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936" y="274638"/>
            <a:ext cx="7608864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3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5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5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pu_shiel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110" y="0"/>
            <a:ext cx="1447800" cy="1447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404" y="274638"/>
            <a:ext cx="763839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2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0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3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3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78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A63DC-777A-854B-BE2C-AAEBA2FE085F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48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890690" y="868785"/>
            <a:ext cx="4206033" cy="420635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936" y="34384"/>
            <a:ext cx="7608864" cy="1143000"/>
          </a:xfrm>
          <a:noFill/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F497D"/>
                </a:solidFill>
              </a:rPr>
              <a:t>Capstone of </a:t>
            </a:r>
            <a:r>
              <a:rPr lang="en-US" b="1" dirty="0">
                <a:solidFill>
                  <a:srgbClr val="FF0000"/>
                </a:solidFill>
              </a:rPr>
              <a:t>Geoffrey Leigh</a:t>
            </a:r>
          </a:p>
        </p:txBody>
      </p:sp>
      <p:sp>
        <p:nvSpPr>
          <p:cNvPr id="8" name="Rectangle 7"/>
          <p:cNvSpPr/>
          <p:nvPr/>
        </p:nvSpPr>
        <p:spPr>
          <a:xfrm>
            <a:off x="5619243" y="6455678"/>
            <a:ext cx="3521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Venn Diagram of Data Science Skills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496316" y="966592"/>
            <a:ext cx="789535" cy="245433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178886" y="868785"/>
            <a:ext cx="4201533" cy="420635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Oval 10"/>
          <p:cNvSpPr/>
          <p:nvPr/>
        </p:nvSpPr>
        <p:spPr>
          <a:xfrm>
            <a:off x="2473107" y="2622783"/>
            <a:ext cx="4197787" cy="4206166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935004" y="5267298"/>
            <a:ext cx="3295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Communicating Results for Decision-Making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5921502" y="2125114"/>
            <a:ext cx="242459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Coding with Performance on Big 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2109" y="2193758"/>
            <a:ext cx="28276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Statistics &amp; Modeling</a:t>
            </a:r>
          </a:p>
        </p:txBody>
      </p:sp>
    </p:spTree>
    <p:extLst>
      <p:ext uri="{BB962C8B-B14F-4D97-AF65-F5344CB8AC3E}">
        <p14:creationId xmlns:p14="http://schemas.microsoft.com/office/powerpoint/2010/main" val="255333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/>
              <a:t>Carbon Monoxide - 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Colorless, odorless gas</a:t>
            </a:r>
          </a:p>
          <a:p>
            <a:r>
              <a:rPr lang="en-US" altLang="en-US" b="1" dirty="0"/>
              <a:t>Primary pollutant, emitted by incomplete combustion of biomass or fossil fuels</a:t>
            </a:r>
          </a:p>
          <a:p>
            <a:r>
              <a:rPr lang="en-US" altLang="en-US" b="1" dirty="0"/>
              <a:t>Binds strongly with hemoglobin, displacing oxygen</a:t>
            </a:r>
          </a:p>
          <a:p>
            <a:r>
              <a:rPr lang="en-US" altLang="en-US" b="1" dirty="0"/>
              <a:t>Emissions reduction by higher temperature combustion and use of catalytic converters on motor vehicles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00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/>
              <a:t>Particulate Matter - 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b="1" dirty="0"/>
              <a:t>Products of combustion, atmospheric reactions, and mechanical processes</a:t>
            </a:r>
          </a:p>
          <a:p>
            <a:r>
              <a:rPr lang="en-US" altLang="en-US" b="1" dirty="0"/>
              <a:t>Wide range of particle sizes</a:t>
            </a:r>
          </a:p>
          <a:p>
            <a:r>
              <a:rPr lang="en-US" altLang="en-US" b="1" dirty="0"/>
              <a:t>Wide range of physical/chemical properties</a:t>
            </a:r>
          </a:p>
          <a:p>
            <a:r>
              <a:rPr lang="en-US" altLang="en-US" b="1" dirty="0"/>
              <a:t>Wide range of health impacts, including premature death</a:t>
            </a:r>
          </a:p>
          <a:p>
            <a:r>
              <a:rPr lang="en-US" altLang="en-US" b="1" dirty="0"/>
              <a:t>Control by filtration, electrostatic precipitation, and reduction of precursor gases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556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Competitors focus on Urban and Rural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425" y="2392267"/>
            <a:ext cx="6197290" cy="295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010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b="1" dirty="0">
                <a:solidFill>
                  <a:srgbClr val="1F497D"/>
                </a:solidFill>
              </a:rPr>
              <a:t>Quantitative Results 1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36" y="3513138"/>
            <a:ext cx="2777372" cy="276774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03" y="1106374"/>
            <a:ext cx="3717205" cy="2189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55308" y="3513138"/>
            <a:ext cx="4597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Used zeppelin and R to normalize data and get some statistical data. Used describe() function to get my results.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Used Linear Regression model LM function  in R, using Carbon as my Y variable and Ozone, PM, Nitrogen and Sulfate as my independent variables.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Then used Times series analysis to see if the following week I could make a prediction. 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39800" y="1244600"/>
            <a:ext cx="3340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many iterations  in exploring the data, decided to slice up the data set into weeks and break them up to 3 equal parts: Morning, Midday and Night  </a:t>
            </a:r>
          </a:p>
        </p:txBody>
      </p:sp>
    </p:spTree>
    <p:extLst>
      <p:ext uri="{BB962C8B-B14F-4D97-AF65-F5344CB8AC3E}">
        <p14:creationId xmlns:p14="http://schemas.microsoft.com/office/powerpoint/2010/main" val="1769908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b="1" dirty="0">
                <a:solidFill>
                  <a:srgbClr val="1F497D"/>
                </a:solidFill>
              </a:rPr>
              <a:t>Quantitative Results 2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10" y="3225801"/>
            <a:ext cx="3750089" cy="1522997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300" y="1230207"/>
            <a:ext cx="4130753" cy="19955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36" y="4748798"/>
            <a:ext cx="6986564" cy="180780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495800" y="3340100"/>
            <a:ext cx="419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 positive correlation with the first 10-to-12 lags that is perhaps significant for the first 5 lags. A good starting point for the AR parameter of the model may be 5.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89000" y="1417638"/>
            <a:ext cx="360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Normalized the data and plotted both training and test data. Wanted to see how all variables compared to each other.</a:t>
            </a:r>
          </a:p>
        </p:txBody>
      </p:sp>
    </p:spTree>
    <p:extLst>
      <p:ext uri="{BB962C8B-B14F-4D97-AF65-F5344CB8AC3E}">
        <p14:creationId xmlns:p14="http://schemas.microsoft.com/office/powerpoint/2010/main" val="3000122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Our study will focus on the area where is the pollutant is most prevalent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97413" y="2226469"/>
            <a:ext cx="6280924" cy="3263504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Excel, Zeppelin, R and Tableau</a:t>
            </a:r>
          </a:p>
        </p:txBody>
      </p:sp>
    </p:spTree>
    <p:extLst>
      <p:ext uri="{BB962C8B-B14F-4D97-AF65-F5344CB8AC3E}">
        <p14:creationId xmlns:p14="http://schemas.microsoft.com/office/powerpoint/2010/main" val="1333868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1F497D"/>
                </a:solidFill>
              </a:rPr>
              <a:t>Discussion: Comparison With Your Competitor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dirty="0">
                <a:solidFill>
                  <a:srgbClr val="1F497D"/>
                </a:solidFill>
              </a:rPr>
              <a:t>Competitor’s Results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4350809"/>
            <a:ext cx="2687947" cy="1775354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dirty="0">
                <a:solidFill>
                  <a:srgbClr val="1F497D"/>
                </a:solidFill>
              </a:rPr>
              <a:t>Your Results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43400" y="2174875"/>
            <a:ext cx="3835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historical senor data able to produce a prediction for the following week.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my competitor focused on mortality rate using pollution, my focus was mainly time of day predications using times series analysis. </a:t>
            </a:r>
          </a:p>
          <a:p>
            <a:r>
              <a:rPr lang="en-US" dirty="0"/>
              <a:t> 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4483199"/>
            <a:ext cx="4156848" cy="1777901"/>
          </a:xfrm>
        </p:spPr>
      </p:pic>
      <p:sp>
        <p:nvSpPr>
          <p:cNvPr id="12" name="TextBox 11"/>
          <p:cNvSpPr txBox="1"/>
          <p:nvPr/>
        </p:nvSpPr>
        <p:spPr>
          <a:xfrm>
            <a:off x="647700" y="2349500"/>
            <a:ext cx="31115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Calculations based on these observations suggest that a</a:t>
            </a:r>
          </a:p>
          <a:p>
            <a:r>
              <a:rPr lang="en-US" dirty="0"/>
              <a:t>diesel bus with a low exhaust emits 50 times more PM2 5</a:t>
            </a:r>
          </a:p>
          <a:p>
            <a:r>
              <a:rPr lang="en-US" dirty="0"/>
              <a:t>than an automobile.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Spike in difference between a car and a bus going by</a:t>
            </a:r>
          </a:p>
        </p:txBody>
      </p:sp>
    </p:spTree>
    <p:extLst>
      <p:ext uri="{BB962C8B-B14F-4D97-AF65-F5344CB8AC3E}">
        <p14:creationId xmlns:p14="http://schemas.microsoft.com/office/powerpoint/2010/main" val="2799172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Competitor focus on health effect of pollution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7618" y="2226469"/>
            <a:ext cx="6866363" cy="326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816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1F497D"/>
                </a:solidFill>
              </a:rPr>
              <a:t>Performance on Big Data: Time Measurements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Uploading data time manually (each csv ~22 sec X ~449 station= too long)</a:t>
            </a:r>
          </a:p>
          <a:p>
            <a:r>
              <a:rPr lang="en-US" sz="2200" dirty="0"/>
              <a:t>Using Zeppelin, to upload the csv. (3 seconds)  </a:t>
            </a:r>
          </a:p>
          <a:p>
            <a:r>
              <a:rPr lang="en-US" sz="2200" dirty="0"/>
              <a:t>Cleaning dataset (2 mins); data was very clean, no NAs.</a:t>
            </a:r>
          </a:p>
          <a:p>
            <a:r>
              <a:rPr lang="en-US" sz="2200" dirty="0"/>
              <a:t>*Exploratory data analysis (many hours)</a:t>
            </a:r>
          </a:p>
          <a:p>
            <a:r>
              <a:rPr lang="en-US" sz="2200" dirty="0"/>
              <a:t>Using R to run analysis on data sections (&lt;15 secs each)</a:t>
            </a:r>
          </a:p>
          <a:p>
            <a:r>
              <a:rPr lang="en-US" sz="2200" dirty="0"/>
              <a:t>Visualization time when data is uploaded to Zeppelin (1 sec)</a:t>
            </a:r>
          </a:p>
          <a:p>
            <a:r>
              <a:rPr lang="en-US" sz="2200" dirty="0"/>
              <a:t>Visualization time when data is uploaded to Tableau (25 secs)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74901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Investigate which routes and time where levels are high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Excel, Zeppelin, R and Tableau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62" y="2318146"/>
            <a:ext cx="8310363" cy="326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597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1F497D"/>
                </a:solidFill>
              </a:rPr>
              <a:t>Contribution of Competitor’s Article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i="1" u="sng" dirty="0"/>
              <a:t>Title</a:t>
            </a:r>
            <a:r>
              <a:rPr lang="en-US" sz="2000" u="sng" dirty="0"/>
              <a:t>:</a:t>
            </a:r>
            <a:r>
              <a:rPr lang="en-US" sz="2000" dirty="0"/>
              <a:t> Particulate air pollution as a predictor of mortality in a prospective study of US adults. </a:t>
            </a:r>
          </a:p>
          <a:p>
            <a:pPr marL="0" indent="0">
              <a:buNone/>
            </a:pPr>
            <a:endParaRPr lang="en-US" sz="2000" i="1" u="sng" dirty="0"/>
          </a:p>
          <a:p>
            <a:pPr marL="0" indent="0">
              <a:buNone/>
            </a:pPr>
            <a:r>
              <a:rPr lang="en-US" sz="2000" i="1" u="sng" dirty="0"/>
              <a:t>Authors:</a:t>
            </a:r>
            <a:r>
              <a:rPr lang="en-US" sz="2000" i="1" dirty="0"/>
              <a:t> </a:t>
            </a:r>
            <a:r>
              <a:rPr lang="en-US" sz="1800" dirty="0"/>
              <a:t>CA Pope III, MJ Thun, Mohan M </a:t>
            </a:r>
            <a:r>
              <a:rPr lang="en-US" sz="1800" dirty="0" err="1"/>
              <a:t>Namboodiri</a:t>
            </a:r>
            <a:r>
              <a:rPr lang="en-US" sz="1800" dirty="0"/>
              <a:t>, DW Dockery, JS Evans, FE </a:t>
            </a:r>
            <a:r>
              <a:rPr lang="en-US" sz="1800" dirty="0" err="1"/>
              <a:t>Speizer</a:t>
            </a:r>
            <a:r>
              <a:rPr lang="en-US" sz="1800" dirty="0"/>
              <a:t>, CW Heath Jr</a:t>
            </a:r>
            <a:endParaRPr lang="en-US" sz="2000" i="1" u="sng" dirty="0"/>
          </a:p>
          <a:p>
            <a:pPr marL="0" indent="0">
              <a:buNone/>
            </a:pPr>
            <a:endParaRPr lang="en-US" sz="2000" i="1" u="sng" dirty="0"/>
          </a:p>
          <a:p>
            <a:pPr marL="0" indent="0">
              <a:buNone/>
            </a:pPr>
            <a:r>
              <a:rPr lang="en-US" sz="2000" i="1" u="sng" dirty="0"/>
              <a:t>Methods</a:t>
            </a:r>
            <a:r>
              <a:rPr lang="en-US" sz="2000" u="sng" dirty="0"/>
              <a:t>:</a:t>
            </a:r>
            <a:r>
              <a:rPr lang="en-US" sz="2000" dirty="0"/>
              <a:t> Uses Time-series, cross-sectional, and other studies using between mortality and particulate air pollution</a:t>
            </a:r>
          </a:p>
          <a:p>
            <a:pPr marL="0" indent="0">
              <a:buNone/>
            </a:pPr>
            <a:endParaRPr lang="en-US" sz="2000" i="1" u="sng" dirty="0"/>
          </a:p>
          <a:p>
            <a:pPr marL="0" indent="0">
              <a:buNone/>
            </a:pPr>
            <a:r>
              <a:rPr lang="en-US" sz="2000" i="1" u="sng" dirty="0"/>
              <a:t>Data</a:t>
            </a:r>
            <a:r>
              <a:rPr lang="en-US" sz="2000" u="sng" dirty="0"/>
              <a:t>:</a:t>
            </a:r>
            <a:r>
              <a:rPr lang="en-US" sz="2000" dirty="0"/>
              <a:t> Deaths were ascertained through December, 1989.</a:t>
            </a:r>
          </a:p>
          <a:p>
            <a:pPr marL="0" indent="0">
              <a:buNone/>
            </a:pPr>
            <a:r>
              <a:rPr lang="en-US" sz="2000" dirty="0"/>
              <a:t>Exposure to sulfate and fine particulate air pollution, which is primarily from fossil fuel combustion, was estimated from national data bases.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u="sng" dirty="0"/>
              <a:t>Summary</a:t>
            </a:r>
            <a:r>
              <a:rPr lang="en-US" sz="2000" dirty="0"/>
              <a:t>: US adults found significant associations between</a:t>
            </a:r>
          </a:p>
          <a:p>
            <a:pPr marL="0" indent="0">
              <a:buNone/>
            </a:pPr>
            <a:r>
              <a:rPr lang="en-US" sz="2000" dirty="0"/>
              <a:t>lifetime exposures to Sulphate aerosols and fine particles, as judged by community air pollution data, and some causes of mortality.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u="sng" dirty="0"/>
              <a:t>Conclusion</a:t>
            </a:r>
            <a:r>
              <a:rPr lang="en-US" sz="2000" dirty="0"/>
              <a:t>: It reinforced earlier findings of significant associations, on a daily basis, between exposures to fine particles and mortality, and showed that cardiopulmonary and lung cancer mortality were significantly related to particulate air pollutants.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408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b="1" dirty="0">
                <a:solidFill>
                  <a:srgbClr val="1F497D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u="sng" dirty="0"/>
              <a:t>Results</a:t>
            </a:r>
            <a:r>
              <a:rPr lang="en-US" sz="2400" dirty="0"/>
              <a:t>: From the pollution data set, the program could make a binary prediction of next week’s pollution forecast (safe or unsafe) based on the historical data provided. Accuracy rate is 0.68 based on the test data. </a:t>
            </a:r>
          </a:p>
          <a:p>
            <a:r>
              <a:rPr lang="en-US" sz="2400" b="1" u="sng" dirty="0"/>
              <a:t>Future work</a:t>
            </a:r>
            <a:r>
              <a:rPr lang="en-US" sz="2400" dirty="0"/>
              <a:t>: using Logistic Regression Analysis on the dataset or other methods.</a:t>
            </a:r>
          </a:p>
          <a:p>
            <a:r>
              <a:rPr lang="en-US" sz="2400" b="1" u="sng" dirty="0"/>
              <a:t>Use</a:t>
            </a:r>
            <a:r>
              <a:rPr lang="en-US" sz="2400" dirty="0"/>
              <a:t>: This would be useful for city planners to determine where are hot spots of pollution within a city and could determine where not to build a school.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829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b="1" dirty="0">
                <a:solidFill>
                  <a:srgbClr val="1F497D"/>
                </a:solidFill>
              </a:rPr>
              <a:t>Quiz for Your Classmates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1F497D"/>
                </a:solidFill>
              </a:rPr>
              <a:t>What statistical method was used?</a:t>
            </a:r>
          </a:p>
          <a:p>
            <a:pPr marL="0" indent="0">
              <a:buNone/>
            </a:pPr>
            <a:endParaRPr lang="en-US" dirty="0">
              <a:solidFill>
                <a:srgbClr val="1F497D"/>
              </a:solidFill>
            </a:endParaRPr>
          </a:p>
          <a:p>
            <a:r>
              <a:rPr lang="en-US" dirty="0">
                <a:solidFill>
                  <a:srgbClr val="1F497D"/>
                </a:solidFill>
              </a:rPr>
              <a:t>What programming tool was used?</a:t>
            </a:r>
          </a:p>
          <a:p>
            <a:pPr marL="0" indent="0">
              <a:buNone/>
            </a:pPr>
            <a:endParaRPr lang="en-US" dirty="0">
              <a:solidFill>
                <a:srgbClr val="1F497D"/>
              </a:solidFill>
            </a:endParaRPr>
          </a:p>
          <a:p>
            <a:r>
              <a:rPr lang="en-US" dirty="0">
                <a:solidFill>
                  <a:srgbClr val="1F497D"/>
                </a:solidFill>
              </a:rPr>
              <a:t>What scientific contribution was made?</a:t>
            </a:r>
          </a:p>
          <a:p>
            <a:endParaRPr lang="en-US" dirty="0">
              <a:solidFill>
                <a:srgbClr val="1F497D"/>
              </a:solidFill>
            </a:endParaRPr>
          </a:p>
          <a:p>
            <a:r>
              <a:rPr lang="en-US" dirty="0">
                <a:solidFill>
                  <a:srgbClr val="1F497D"/>
                </a:solidFill>
              </a:rPr>
              <a:t>What idea could be useful for </a:t>
            </a:r>
            <a:r>
              <a:rPr lang="en-US">
                <a:solidFill>
                  <a:srgbClr val="1F497D"/>
                </a:solidFill>
              </a:rPr>
              <a:t>your project?</a:t>
            </a:r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84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1F497D"/>
                </a:solidFill>
              </a:rPr>
              <a:t>Description of Your Contribution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Using Time Series Analysis to make a prediction from historical data supplied from sensor data.</a:t>
            </a:r>
          </a:p>
          <a:p>
            <a:r>
              <a:rPr lang="en-US" sz="2800" dirty="0"/>
              <a:t>From the aggregated dataset, separate the time into 3 categories: Morning (6am to 2pm), Midday (2pm to 10pm) and Night (10pm to 6am) from one sensor station.</a:t>
            </a:r>
          </a:p>
          <a:p>
            <a:r>
              <a:rPr lang="en-US" sz="2800" dirty="0"/>
              <a:t>Build a program to create a binary prediction (one week forward).</a:t>
            </a:r>
          </a:p>
          <a:p>
            <a:r>
              <a:rPr lang="en-US" sz="2800" dirty="0"/>
              <a:t>Create a visualization that can be easy to understand to the general public 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46432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b="1" dirty="0">
                <a:solidFill>
                  <a:srgbClr val="1F497D"/>
                </a:solidFill>
              </a:rPr>
              <a:t>Data Source and Content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36" y="3854718"/>
            <a:ext cx="4116364" cy="2555651"/>
          </a:xfrm>
        </p:spPr>
      </p:pic>
      <p:sp>
        <p:nvSpPr>
          <p:cNvPr id="8" name="TextBox 7"/>
          <p:cNvSpPr txBox="1"/>
          <p:nvPr/>
        </p:nvSpPr>
        <p:spPr>
          <a:xfrm>
            <a:off x="1077937" y="1149179"/>
            <a:ext cx="45126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Dataset supplied by</a:t>
            </a:r>
            <a:r>
              <a:rPr lang="en-US" dirty="0"/>
              <a:t>: http://iot.ee.surrey.ac.uk:8080/datasets.html</a:t>
            </a:r>
          </a:p>
          <a:p>
            <a:r>
              <a:rPr lang="en-US" u="sng" dirty="0"/>
              <a:t>Variables</a:t>
            </a:r>
            <a:r>
              <a:rPr lang="en-US" dirty="0"/>
              <a:t>: Carbon Monoxide, Particulate Matter, Sulfate Dioxide, Nitrogen Dioxide</a:t>
            </a:r>
          </a:p>
          <a:p>
            <a:r>
              <a:rPr lang="en-US" u="sng" dirty="0"/>
              <a:t>Observation points</a:t>
            </a:r>
            <a:r>
              <a:rPr lang="en-US" dirty="0"/>
              <a:t>: ~449 </a:t>
            </a:r>
          </a:p>
          <a:p>
            <a:r>
              <a:rPr lang="en-US" u="sng" dirty="0"/>
              <a:t>Location</a:t>
            </a:r>
            <a:r>
              <a:rPr lang="en-US" dirty="0"/>
              <a:t>: Denmark</a:t>
            </a:r>
          </a:p>
          <a:p>
            <a:r>
              <a:rPr lang="en-US" u="sng" dirty="0"/>
              <a:t>Date Range</a:t>
            </a:r>
            <a:r>
              <a:rPr lang="en-US" dirty="0"/>
              <a:t>: August 2014 - October 2014  </a:t>
            </a:r>
          </a:p>
          <a:p>
            <a:r>
              <a:rPr lang="en-US" u="sng" dirty="0"/>
              <a:t>Time cycles</a:t>
            </a:r>
            <a:r>
              <a:rPr lang="en-US" dirty="0"/>
              <a:t>: 24hrs periods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45893" y="1152955"/>
            <a:ext cx="294090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b="1" u="sng" dirty="0"/>
              <a:t>Carbon Monoxide – CO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altLang="en-US" sz="1200" b="1" dirty="0"/>
              <a:t>  Primary pollutant, emitted by incomplete combustion of biomass or fossil fuels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altLang="en-US" sz="1200" b="1" dirty="0"/>
              <a:t>Emissions reduction by higher temperature combustion and use of catalytic converters on motor vehicles</a:t>
            </a:r>
          </a:p>
          <a:p>
            <a:endParaRPr lang="en-US" altLang="en-US" sz="1200" b="1" dirty="0"/>
          </a:p>
          <a:p>
            <a:pPr algn="ctr"/>
            <a:r>
              <a:rPr lang="en-US" altLang="en-US" b="1" u="sng" dirty="0"/>
              <a:t>Nitrogen Dioxide – NO</a:t>
            </a:r>
            <a:r>
              <a:rPr lang="en-US" altLang="en-US" b="1" u="sng" baseline="-25000" dirty="0"/>
              <a:t>2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altLang="en-US" sz="1200" b="1" dirty="0"/>
              <a:t>  Formed by oxidation of NO, which is produced with high temperature combustion (NO</a:t>
            </a:r>
            <a:r>
              <a:rPr lang="en-US" altLang="en-US" sz="1200" b="1" baseline="-25000" dirty="0"/>
              <a:t>2</a:t>
            </a:r>
            <a:r>
              <a:rPr lang="en-US" altLang="en-US" sz="1200" b="1" dirty="0"/>
              <a:t> is a secondary pollutant)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altLang="en-US" sz="1200" b="1" dirty="0"/>
          </a:p>
          <a:p>
            <a:pPr algn="ctr"/>
            <a:r>
              <a:rPr lang="en-US" altLang="en-US" b="1" u="sng" dirty="0"/>
              <a:t>Sulfur Dioxide – SO</a:t>
            </a:r>
            <a:r>
              <a:rPr lang="en-US" altLang="en-US" b="1" u="sng" baseline="-25000" dirty="0"/>
              <a:t>2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altLang="en-US" sz="1200" b="1" dirty="0"/>
              <a:t>  Primary pollutant, emitted by combustion of fuels containing sulfur; also metal smelting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altLang="en-US" sz="1200" b="1" dirty="0"/>
          </a:p>
          <a:p>
            <a:pPr algn="ctr"/>
            <a:r>
              <a:rPr lang="en-US" altLang="en-US" b="1" u="sng" dirty="0"/>
              <a:t>Particulate Matter - PM</a:t>
            </a:r>
            <a:endParaRPr lang="en-US" altLang="en-US" b="1" u="sng" baseline="-250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altLang="en-US" sz="1200" b="1" dirty="0"/>
              <a:t>Products of combustion, atmospheric reactions, and mechanical processes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altLang="en-US" sz="1200" b="1" dirty="0"/>
              <a:t>Wide range of particle sizes</a:t>
            </a:r>
          </a:p>
          <a:p>
            <a:endParaRPr lang="en-US" altLang="en-US" sz="1200" b="1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773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b="1" dirty="0">
                <a:solidFill>
                  <a:srgbClr val="1F497D"/>
                </a:solidFill>
              </a:rPr>
              <a:t>Your Method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36" y="4457700"/>
            <a:ext cx="4025405" cy="2209979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100" y="4457700"/>
            <a:ext cx="2936669" cy="22483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7936" y="1400176"/>
            <a:ext cx="68674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Upload the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Normalize it (scale it) equation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Analysis (training, testing and exploring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Predict (LM and Time Series Analysis)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ARIMA:  </a:t>
            </a:r>
            <a:r>
              <a:rPr lang="en-US" sz="2000" dirty="0" err="1"/>
              <a:t>AutoRegressive</a:t>
            </a:r>
            <a:r>
              <a:rPr lang="en-US" sz="2000" dirty="0"/>
              <a:t> Integrated Moving Average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Conclusion and Visualization (Make sense of the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Future research: Incorporate other data sets to the project (Traffic)</a:t>
            </a:r>
          </a:p>
        </p:txBody>
      </p:sp>
    </p:spTree>
    <p:extLst>
      <p:ext uri="{BB962C8B-B14F-4D97-AF65-F5344CB8AC3E}">
        <p14:creationId xmlns:p14="http://schemas.microsoft.com/office/powerpoint/2010/main" val="1739979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Capstone: Air Pollution Focus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natural atmosphere</a:t>
            </a:r>
          </a:p>
          <a:p>
            <a:r>
              <a:rPr lang="en-US" dirty="0"/>
              <a:t>Outdoor pollutants and their sources</a:t>
            </a:r>
          </a:p>
          <a:p>
            <a:r>
              <a:rPr lang="en-US" dirty="0"/>
              <a:t>Indoor air pollution</a:t>
            </a:r>
          </a:p>
          <a:p>
            <a:r>
              <a:rPr lang="en-US" dirty="0"/>
              <a:t>Health effects of air pollution </a:t>
            </a:r>
          </a:p>
          <a:p>
            <a:r>
              <a:rPr lang="en-US" dirty="0"/>
              <a:t>Measurement of particle pollution</a:t>
            </a:r>
          </a:p>
          <a:p>
            <a:r>
              <a:rPr lang="en-US" dirty="0"/>
              <a:t>Climate change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290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Similar to other studies but not as specific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Carbon monoxide (yes)</a:t>
            </a:r>
          </a:p>
          <a:p>
            <a:r>
              <a:rPr lang="en-US" altLang="en-US" b="1" dirty="0"/>
              <a:t>Sulfur dioxide (yes)</a:t>
            </a:r>
          </a:p>
          <a:p>
            <a:r>
              <a:rPr lang="en-US" altLang="en-US" b="1" dirty="0"/>
              <a:t>Nitrogen dioxide (yes)</a:t>
            </a:r>
          </a:p>
          <a:p>
            <a:r>
              <a:rPr lang="en-US" altLang="en-US" b="1" dirty="0"/>
              <a:t>Volatile organics (NO)</a:t>
            </a:r>
          </a:p>
          <a:p>
            <a:r>
              <a:rPr lang="en-US" altLang="en-US" b="1" dirty="0"/>
              <a:t>Ozone (NO)</a:t>
            </a:r>
          </a:p>
          <a:p>
            <a:r>
              <a:rPr lang="en-US" altLang="en-US" b="1" dirty="0"/>
              <a:t>Particulate matter (some)</a:t>
            </a:r>
          </a:p>
          <a:p>
            <a:pPr lvl="1"/>
            <a:r>
              <a:rPr lang="en-US" altLang="en-US" b="1" dirty="0"/>
              <a:t>Sulfates, nitrates, organics, elemental carbon, lead and other metals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114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/>
              <a:t>Nitrogen Dioxide – NO</a:t>
            </a:r>
            <a:r>
              <a:rPr lang="en-US" altLang="en-US" b="1" baseline="-25000" dirty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Formed by oxidation of NO, which is produced with high temperature combustion (NO</a:t>
            </a:r>
            <a:r>
              <a:rPr lang="en-US" altLang="en-US" b="1" baseline="-25000" dirty="0"/>
              <a:t>2</a:t>
            </a:r>
            <a:r>
              <a:rPr lang="en-US" altLang="en-US" b="1" dirty="0"/>
              <a:t> is a secondary pollutant)</a:t>
            </a:r>
          </a:p>
          <a:p>
            <a:r>
              <a:rPr lang="en-US" altLang="en-US" b="1" dirty="0"/>
              <a:t>Oxidant that can irritate the lungs and hinder host defense</a:t>
            </a:r>
          </a:p>
          <a:p>
            <a:r>
              <a:rPr lang="en-US" altLang="en-US" b="1" dirty="0"/>
              <a:t>A key precursor of ozone formation</a:t>
            </a:r>
          </a:p>
          <a:p>
            <a:r>
              <a:rPr lang="en-US" altLang="en-US" b="1" dirty="0"/>
              <a:t>Emissions reductions by engine redesign and use of catalytic converters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347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/>
              <a:t>Sulfur Dioxide – SO</a:t>
            </a:r>
            <a:r>
              <a:rPr lang="en-US" altLang="en-US" b="1" baseline="-25000" dirty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Primary pollutant, emitted by combustion of fuels containing sulfur; also metal smelting</a:t>
            </a:r>
          </a:p>
          <a:p>
            <a:r>
              <a:rPr lang="en-US" altLang="en-US" b="1" dirty="0"/>
              <a:t>Irritates upper respiratory tract</a:t>
            </a:r>
          </a:p>
          <a:p>
            <a:r>
              <a:rPr lang="en-US" altLang="en-US" b="1" dirty="0"/>
              <a:t>Converted in atmosphere to acid sulfates</a:t>
            </a:r>
          </a:p>
          <a:p>
            <a:r>
              <a:rPr lang="en-US" altLang="en-US" b="1" dirty="0"/>
              <a:t>Emissions reductions by building taller smoke stacks, installing scrubbers, or by reducing sulfur content of fuel being burned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739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1656</TotalTime>
  <Words>1937</Words>
  <Application>Microsoft Office PowerPoint</Application>
  <PresentationFormat>On-screen Show (4:3)</PresentationFormat>
  <Paragraphs>188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Courier New</vt:lpstr>
      <vt:lpstr>Wingdings</vt:lpstr>
      <vt:lpstr>Office Theme</vt:lpstr>
      <vt:lpstr>Capstone of Geoffrey Leigh</vt:lpstr>
      <vt:lpstr>Contribution of Competitor’s Article</vt:lpstr>
      <vt:lpstr>Description of Your Contribution</vt:lpstr>
      <vt:lpstr>Data Source and Content</vt:lpstr>
      <vt:lpstr>Your Method</vt:lpstr>
      <vt:lpstr>Capstone: Air Pollution Focus</vt:lpstr>
      <vt:lpstr>Similar to other studies but not as specific</vt:lpstr>
      <vt:lpstr>Nitrogen Dioxide – NO2</vt:lpstr>
      <vt:lpstr>Sulfur Dioxide – SO2</vt:lpstr>
      <vt:lpstr>Carbon Monoxide - CO</vt:lpstr>
      <vt:lpstr>Particulate Matter - PM</vt:lpstr>
      <vt:lpstr>Competitors focus on Urban and Rural </vt:lpstr>
      <vt:lpstr>Quantitative Results 1</vt:lpstr>
      <vt:lpstr>Quantitative Results 2</vt:lpstr>
      <vt:lpstr>Our study will focus on the area where is the pollutant is most prevalent</vt:lpstr>
      <vt:lpstr>Discussion: Comparison With Your Competitor</vt:lpstr>
      <vt:lpstr>Competitor focus on health effect of pollution</vt:lpstr>
      <vt:lpstr>Performance on Big Data: Time Measurements</vt:lpstr>
      <vt:lpstr>Investigate which routes and time where levels are high</vt:lpstr>
      <vt:lpstr>Conclusion</vt:lpstr>
      <vt:lpstr>Quiz for Your Classmates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of FirstName LastName</dc:title>
  <dc:subject/>
  <dc:creator>Geoffrey Leigh</dc:creator>
  <cp:keywords/>
  <dc:description/>
  <cp:lastModifiedBy>gleigh</cp:lastModifiedBy>
  <cp:revision>80</cp:revision>
  <dcterms:created xsi:type="dcterms:W3CDTF">2017-04-16T22:38:03Z</dcterms:created>
  <dcterms:modified xsi:type="dcterms:W3CDTF">2017-05-13T04:22:28Z</dcterms:modified>
  <cp:category/>
</cp:coreProperties>
</file>