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411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</a:t>
            </a:r>
            <a:r>
              <a:rPr lang="en-US" b="1" dirty="0" smtClean="0">
                <a:solidFill>
                  <a:srgbClr val="FF0000"/>
                </a:solidFill>
              </a:rPr>
              <a:t>Geoffrey Leigh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96316" y="966592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Results</a:t>
            </a:r>
            <a:r>
              <a:rPr lang="en-US" sz="2400" dirty="0" smtClean="0"/>
              <a:t>: From the pollution data set, the program could make a binary prediction of next week’s pollution forecast (safe or unsafe) based on the historical data provided. Accuracy rate is 0.68 based on the test data. </a:t>
            </a:r>
          </a:p>
          <a:p>
            <a:r>
              <a:rPr lang="en-US" sz="2400" b="1" u="sng" dirty="0" smtClean="0"/>
              <a:t>Future work</a:t>
            </a:r>
            <a:r>
              <a:rPr lang="en-US" sz="2400" dirty="0" smtClean="0"/>
              <a:t>: using Logistic Regression Analysis on the dataset or other methods.</a:t>
            </a:r>
          </a:p>
          <a:p>
            <a:r>
              <a:rPr lang="en-US" sz="2400" b="1" u="sng" dirty="0" smtClean="0"/>
              <a:t>Use</a:t>
            </a:r>
            <a:r>
              <a:rPr lang="en-US" sz="2400" dirty="0" smtClean="0"/>
              <a:t>: </a:t>
            </a:r>
            <a:r>
              <a:rPr lang="en-US" sz="2400" dirty="0" smtClean="0"/>
              <a:t>This would be useful for city planners to determine where are hot spots of pollution within a city and could determine where not to build a school.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</a:t>
            </a:r>
            <a:r>
              <a:rPr lang="en-US" smtClean="0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i="1" u="sng" dirty="0" smtClean="0"/>
              <a:t>Title</a:t>
            </a:r>
            <a:r>
              <a:rPr lang="en-US" sz="2000" u="sng" dirty="0" smtClean="0"/>
              <a:t>:</a:t>
            </a:r>
            <a:r>
              <a:rPr lang="en-US" sz="2000" dirty="0" smtClean="0"/>
              <a:t> Particulate </a:t>
            </a:r>
            <a:r>
              <a:rPr lang="en-US" sz="2000" dirty="0"/>
              <a:t>air pollution as a predictor of mortality in a prospective study </a:t>
            </a:r>
            <a:r>
              <a:rPr lang="en-US" sz="2000" dirty="0" smtClean="0"/>
              <a:t>of US adults. </a:t>
            </a:r>
          </a:p>
          <a:p>
            <a:pPr marL="0" indent="0">
              <a:buNone/>
            </a:pPr>
            <a:endParaRPr lang="en-US" sz="2000" i="1" u="sng" dirty="0" smtClean="0"/>
          </a:p>
          <a:p>
            <a:pPr marL="0" indent="0">
              <a:buNone/>
            </a:pPr>
            <a:r>
              <a:rPr lang="en-US" sz="2000" i="1" u="sng" dirty="0" smtClean="0"/>
              <a:t>Authors:</a:t>
            </a:r>
            <a:r>
              <a:rPr lang="en-US" sz="2000" i="1" dirty="0" smtClean="0"/>
              <a:t> </a:t>
            </a:r>
            <a:r>
              <a:rPr lang="en-US" sz="1800" dirty="0"/>
              <a:t>CA Pope III, MJ Thun, Mohan M </a:t>
            </a:r>
            <a:r>
              <a:rPr lang="en-US" sz="1800" dirty="0" err="1"/>
              <a:t>Namboodiri</a:t>
            </a:r>
            <a:r>
              <a:rPr lang="en-US" sz="1800" dirty="0"/>
              <a:t>, DW Dockery, JS Evans, FE </a:t>
            </a:r>
            <a:r>
              <a:rPr lang="en-US" sz="1800" dirty="0" err="1"/>
              <a:t>Speizer</a:t>
            </a:r>
            <a:r>
              <a:rPr lang="en-US" sz="1800" dirty="0"/>
              <a:t>, CW Heath Jr</a:t>
            </a:r>
            <a:endParaRPr lang="en-US" sz="2000" i="1" u="sng" dirty="0" smtClean="0"/>
          </a:p>
          <a:p>
            <a:pPr marL="0" indent="0">
              <a:buNone/>
            </a:pPr>
            <a:endParaRPr lang="en-US" sz="2000" i="1" u="sng" dirty="0" smtClean="0"/>
          </a:p>
          <a:p>
            <a:pPr marL="0" indent="0">
              <a:buNone/>
            </a:pPr>
            <a:r>
              <a:rPr lang="en-US" sz="2000" i="1" u="sng" dirty="0" smtClean="0"/>
              <a:t>Methods</a:t>
            </a:r>
            <a:r>
              <a:rPr lang="en-US" sz="2000" u="sng" dirty="0" smtClean="0"/>
              <a:t>:</a:t>
            </a:r>
            <a:r>
              <a:rPr lang="en-US" sz="2000" dirty="0" smtClean="0"/>
              <a:t> Uses Time-series</a:t>
            </a:r>
            <a:r>
              <a:rPr lang="en-US" sz="2000" dirty="0"/>
              <a:t>, cross-sectional, and </a:t>
            </a:r>
            <a:r>
              <a:rPr lang="en-US" sz="2000" dirty="0" smtClean="0"/>
              <a:t>other studies using between mortality and </a:t>
            </a:r>
            <a:r>
              <a:rPr lang="en-US" sz="2000" dirty="0"/>
              <a:t>particulate air </a:t>
            </a:r>
            <a:r>
              <a:rPr lang="en-US" sz="2000" dirty="0" smtClean="0"/>
              <a:t>pollution</a:t>
            </a:r>
          </a:p>
          <a:p>
            <a:pPr marL="0" indent="0">
              <a:buNone/>
            </a:pPr>
            <a:endParaRPr lang="en-US" sz="2000" i="1" u="sng" dirty="0" smtClean="0"/>
          </a:p>
          <a:p>
            <a:pPr marL="0" indent="0">
              <a:buNone/>
            </a:pPr>
            <a:r>
              <a:rPr lang="en-US" sz="2000" i="1" u="sng" dirty="0" smtClean="0"/>
              <a:t>Data</a:t>
            </a:r>
            <a:r>
              <a:rPr lang="en-US" sz="2000" u="sng" dirty="0"/>
              <a:t>:</a:t>
            </a:r>
            <a:r>
              <a:rPr lang="en-US" sz="2000" dirty="0"/>
              <a:t> Deaths were ascertained through December, 1989.</a:t>
            </a:r>
          </a:p>
          <a:p>
            <a:pPr marL="0" indent="0">
              <a:buNone/>
            </a:pPr>
            <a:r>
              <a:rPr lang="en-US" sz="2000" dirty="0"/>
              <a:t>Exposure to sulfate and fine particulate air pollution, which is primarily from fossil fuel combustion, was estimated from national data bases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Summary</a:t>
            </a:r>
            <a:r>
              <a:rPr lang="en-US" sz="2000" dirty="0" smtClean="0"/>
              <a:t>: </a:t>
            </a:r>
            <a:r>
              <a:rPr lang="en-US" sz="2000" dirty="0"/>
              <a:t>US adults found significant associations between</a:t>
            </a:r>
          </a:p>
          <a:p>
            <a:pPr marL="0" indent="0">
              <a:buNone/>
            </a:pPr>
            <a:r>
              <a:rPr lang="en-US" sz="2000" dirty="0"/>
              <a:t>lifetime exposures to </a:t>
            </a:r>
            <a:r>
              <a:rPr lang="en-US" sz="2000" dirty="0"/>
              <a:t>S</a:t>
            </a:r>
            <a:r>
              <a:rPr lang="en-US" sz="2000" dirty="0" smtClean="0"/>
              <a:t>ulphate </a:t>
            </a:r>
            <a:r>
              <a:rPr lang="en-US" sz="2000" dirty="0"/>
              <a:t>aerosols and fine </a:t>
            </a:r>
            <a:r>
              <a:rPr lang="en-US" sz="2000" dirty="0" smtClean="0"/>
              <a:t>particles, as </a:t>
            </a:r>
            <a:r>
              <a:rPr lang="en-US" sz="2000" dirty="0"/>
              <a:t>judged by community air pollution data, and </a:t>
            </a:r>
            <a:r>
              <a:rPr lang="en-US" sz="2000" dirty="0" smtClean="0"/>
              <a:t>some causes </a:t>
            </a:r>
            <a:r>
              <a:rPr lang="en-US" sz="2000" dirty="0"/>
              <a:t>of mortality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/>
              <a:t>Conclusion</a:t>
            </a:r>
            <a:r>
              <a:rPr lang="en-US" sz="2000" dirty="0"/>
              <a:t>: It reinforced earlier findings of significant associations, on a daily basis, between exposures to fine particles and mortality, and </a:t>
            </a:r>
            <a:r>
              <a:rPr lang="en-US" sz="2000" dirty="0" smtClean="0"/>
              <a:t>showed that </a:t>
            </a:r>
            <a:r>
              <a:rPr lang="en-US" sz="2000" dirty="0"/>
              <a:t>cardiopulmonary and lung cancer mortality were significantly related to particulate air pollutants.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Using Time Series Analysis to make a prediction from historical data supplied from sensor data.</a:t>
            </a:r>
          </a:p>
          <a:p>
            <a:r>
              <a:rPr lang="en-US" sz="2800" dirty="0" smtClean="0"/>
              <a:t>From the aggregated dataset, separate the time into 3 categories: Morning (6am to 2pm), Midday (2pm to 10pm) and Night (10pm to 6am) from one sensor station.</a:t>
            </a:r>
          </a:p>
          <a:p>
            <a:r>
              <a:rPr lang="en-US" sz="2800" dirty="0" smtClean="0"/>
              <a:t>Build a program to create a binary prediction (one week forward).</a:t>
            </a:r>
          </a:p>
          <a:p>
            <a:r>
              <a:rPr lang="en-US" sz="2800" dirty="0" smtClean="0"/>
              <a:t>Create a visualization that can be easy to understand to the general public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3854718"/>
            <a:ext cx="4116364" cy="2555651"/>
          </a:xfrm>
        </p:spPr>
      </p:pic>
      <p:sp>
        <p:nvSpPr>
          <p:cNvPr id="8" name="TextBox 7"/>
          <p:cNvSpPr txBox="1"/>
          <p:nvPr/>
        </p:nvSpPr>
        <p:spPr>
          <a:xfrm>
            <a:off x="1077937" y="1149179"/>
            <a:ext cx="4512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Dataset supplied by</a:t>
            </a:r>
            <a:r>
              <a:rPr lang="en-US" dirty="0"/>
              <a:t>: http://iot.ee.surrey.ac.uk:8080/datasets.html</a:t>
            </a:r>
            <a:endParaRPr lang="en-US" dirty="0" smtClean="0"/>
          </a:p>
          <a:p>
            <a:r>
              <a:rPr lang="en-US" u="sng" dirty="0" smtClean="0"/>
              <a:t>Variables</a:t>
            </a:r>
            <a:r>
              <a:rPr lang="en-US" dirty="0" smtClean="0"/>
              <a:t>: Carbon Monoxide, Particulate Matter, Sulfate Dioxide, Nitrogen Dioxide</a:t>
            </a:r>
          </a:p>
          <a:p>
            <a:r>
              <a:rPr lang="en-US" u="sng" dirty="0"/>
              <a:t>O</a:t>
            </a:r>
            <a:r>
              <a:rPr lang="en-US" u="sng" dirty="0" smtClean="0"/>
              <a:t>bservation points</a:t>
            </a:r>
            <a:r>
              <a:rPr lang="en-US" dirty="0" smtClean="0"/>
              <a:t>: ~449 </a:t>
            </a:r>
          </a:p>
          <a:p>
            <a:r>
              <a:rPr lang="en-US" u="sng" dirty="0" smtClean="0"/>
              <a:t>Location</a:t>
            </a:r>
            <a:r>
              <a:rPr lang="en-US" dirty="0" smtClean="0"/>
              <a:t>: </a:t>
            </a:r>
            <a:r>
              <a:rPr lang="en-US" dirty="0"/>
              <a:t>City of Brasov in Romania</a:t>
            </a:r>
            <a:endParaRPr lang="en-US" dirty="0" smtClean="0"/>
          </a:p>
          <a:p>
            <a:r>
              <a:rPr lang="en-US" u="sng" dirty="0" smtClean="0"/>
              <a:t>Date Range</a:t>
            </a:r>
            <a:r>
              <a:rPr lang="en-US" dirty="0" smtClean="0"/>
              <a:t>: </a:t>
            </a:r>
            <a:r>
              <a:rPr lang="en-US" dirty="0"/>
              <a:t>August 2014 - October 2014  </a:t>
            </a:r>
            <a:endParaRPr lang="en-US" dirty="0" smtClean="0"/>
          </a:p>
          <a:p>
            <a:r>
              <a:rPr lang="en-US" u="sng" dirty="0" smtClean="0"/>
              <a:t>Time cycles</a:t>
            </a:r>
            <a:r>
              <a:rPr lang="en-US" dirty="0" smtClean="0"/>
              <a:t>: 24hrs periods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893" y="1152955"/>
            <a:ext cx="29409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u="sng" dirty="0"/>
              <a:t>Carbon Monoxide </a:t>
            </a:r>
            <a:r>
              <a:rPr lang="en-US" altLang="en-US" b="1" u="sng" dirty="0" smtClean="0"/>
              <a:t>– CO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  Primary </a:t>
            </a:r>
            <a:r>
              <a:rPr lang="en-US" altLang="en-US" sz="1200" b="1" dirty="0"/>
              <a:t>pollutant, emitted by incomplete combustion of biomass or fossil fuels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Emissions </a:t>
            </a:r>
            <a:r>
              <a:rPr lang="en-US" altLang="en-US" sz="1200" b="1" dirty="0"/>
              <a:t>reduction by higher temperature combustion and use of catalytic converters on motor </a:t>
            </a:r>
            <a:r>
              <a:rPr lang="en-US" altLang="en-US" sz="1200" b="1" dirty="0" smtClean="0"/>
              <a:t>vehicles</a:t>
            </a:r>
          </a:p>
          <a:p>
            <a:endParaRPr lang="en-US" altLang="en-US" sz="1200" b="1" dirty="0"/>
          </a:p>
          <a:p>
            <a:pPr algn="ctr"/>
            <a:r>
              <a:rPr lang="en-US" altLang="en-US" b="1" u="sng" dirty="0" smtClean="0"/>
              <a:t>Nitrogen Dioxide – NO</a:t>
            </a:r>
            <a:r>
              <a:rPr lang="en-US" altLang="en-US" b="1" u="sng" baseline="-25000" dirty="0" smtClean="0"/>
              <a:t>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  Formed </a:t>
            </a:r>
            <a:r>
              <a:rPr lang="en-US" altLang="en-US" sz="1200" b="1" dirty="0"/>
              <a:t>by oxidation of NO, which is produced with high temperature combustion (NO</a:t>
            </a:r>
            <a:r>
              <a:rPr lang="en-US" altLang="en-US" sz="1200" b="1" baseline="-25000" dirty="0"/>
              <a:t>2</a:t>
            </a:r>
            <a:r>
              <a:rPr lang="en-US" altLang="en-US" sz="1200" b="1" dirty="0"/>
              <a:t> is a secondary pollutant</a:t>
            </a:r>
            <a:r>
              <a:rPr lang="en-US" altLang="en-US" sz="1200" b="1" dirty="0" smtClean="0"/>
              <a:t>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altLang="en-US" sz="1200" b="1" dirty="0" smtClean="0"/>
          </a:p>
          <a:p>
            <a:pPr algn="ctr"/>
            <a:r>
              <a:rPr lang="en-US" altLang="en-US" b="1" u="sng" dirty="0"/>
              <a:t>Sulfur Dioxide – </a:t>
            </a:r>
            <a:r>
              <a:rPr lang="en-US" altLang="en-US" b="1" u="sng" dirty="0" smtClean="0"/>
              <a:t>SO</a:t>
            </a:r>
            <a:r>
              <a:rPr lang="en-US" altLang="en-US" b="1" u="sng" baseline="-25000" dirty="0" smtClean="0"/>
              <a:t>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  Primary </a:t>
            </a:r>
            <a:r>
              <a:rPr lang="en-US" altLang="en-US" sz="1200" b="1" dirty="0"/>
              <a:t>pollutant, emitted by combustion of fuels containing sulfur; also metal </a:t>
            </a:r>
            <a:r>
              <a:rPr lang="en-US" altLang="en-US" sz="1200" b="1" dirty="0" smtClean="0"/>
              <a:t>smelting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altLang="en-US" sz="1200" b="1" dirty="0" smtClean="0"/>
          </a:p>
          <a:p>
            <a:pPr algn="ctr"/>
            <a:r>
              <a:rPr lang="en-US" altLang="en-US" b="1" u="sng" dirty="0"/>
              <a:t>Particulate Matter - </a:t>
            </a:r>
            <a:r>
              <a:rPr lang="en-US" altLang="en-US" b="1" u="sng" dirty="0" smtClean="0"/>
              <a:t>PM</a:t>
            </a:r>
            <a:endParaRPr lang="en-US" altLang="en-US" b="1" u="sng" baseline="-25000" dirty="0" smtClean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/>
              <a:t>Products of combustion, atmospheric reactions, and mechanical processes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Wide </a:t>
            </a:r>
            <a:r>
              <a:rPr lang="en-US" altLang="en-US" sz="1200" b="1" dirty="0"/>
              <a:t>range of particle sizes</a:t>
            </a:r>
          </a:p>
          <a:p>
            <a:endParaRPr lang="en-US" altLang="en-US" sz="1200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4457700"/>
            <a:ext cx="4025405" cy="220997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4457700"/>
            <a:ext cx="2936669" cy="2248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7936" y="1400176"/>
            <a:ext cx="6867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Upload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Normalize it (scale it)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Analysis (training, testing and exploring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Predict (LM and Time Series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ARIMA:  </a:t>
            </a:r>
            <a:r>
              <a:rPr lang="en-US" sz="2000" dirty="0" err="1" smtClean="0"/>
              <a:t>AutoRegressive</a:t>
            </a:r>
            <a:r>
              <a:rPr lang="en-US" sz="2000" dirty="0" smtClean="0"/>
              <a:t> </a:t>
            </a:r>
            <a:r>
              <a:rPr lang="en-US" sz="2000" dirty="0"/>
              <a:t>Integrated Moving Average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Conclusion and Visualization (Make sense of the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Future research: Incorporate other data sets to the project (Traffic)</a:t>
            </a:r>
          </a:p>
        </p:txBody>
      </p:sp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3513138"/>
            <a:ext cx="2777372" cy="276774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03" y="1106374"/>
            <a:ext cx="3717205" cy="21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308" y="3513138"/>
            <a:ext cx="459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zeppelin and R to normalize data and get some statistical data. Used describe() function to get my results.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Linear Regression model LM function  in R, using Carbon as my Y variable and Ozone, PM, Nitrogen and Sulfate as my independent variables.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Then used Times series analysis to see if the following week I could make a prediction.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9800" y="1244600"/>
            <a:ext cx="334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many iterations  in exploring the data, decided to slice up the data set into weeks and break them up to 3 equal parts: Morning, Midday and Night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0" y="3225801"/>
            <a:ext cx="3750089" cy="152299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230207"/>
            <a:ext cx="4130753" cy="1995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4748798"/>
            <a:ext cx="6986564" cy="1807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5800" y="33401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positive correlation with the first 10-to-12 lags that is perhaps significant for the first 5 lags</a:t>
            </a:r>
            <a:r>
              <a:rPr lang="en-US" dirty="0" smtClean="0"/>
              <a:t>. A good </a:t>
            </a:r>
            <a:r>
              <a:rPr lang="en-US" dirty="0"/>
              <a:t>starting point for the AR parameter of the model may be 5.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9000" y="1417638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the data and plotted both training and test data. Wanted to see how all variables compared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350809"/>
            <a:ext cx="2687947" cy="177535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2174875"/>
            <a:ext cx="383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historical senor data able to produce a prediction for the following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my competitor focused on mortality rate using pollution, my focus was mainly time of day predications using times series analysis.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4483199"/>
            <a:ext cx="4156848" cy="1777901"/>
          </a:xfrm>
        </p:spPr>
      </p:pic>
      <p:sp>
        <p:nvSpPr>
          <p:cNvPr id="12" name="TextBox 11"/>
          <p:cNvSpPr txBox="1"/>
          <p:nvPr/>
        </p:nvSpPr>
        <p:spPr>
          <a:xfrm>
            <a:off x="647700" y="2349500"/>
            <a:ext cx="3111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Calculations based on these observations suggest that a</a:t>
            </a:r>
          </a:p>
          <a:p>
            <a:r>
              <a:rPr lang="en-US" dirty="0"/>
              <a:t>diesel bus with a low exhaust emits 50 times more PM2 5</a:t>
            </a:r>
          </a:p>
          <a:p>
            <a:r>
              <a:rPr lang="en-US" dirty="0"/>
              <a:t>than an automobile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Spike in difference between a car and a bus going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Uploading data time manually (each csv ~22 sec X ~449 station= too long)</a:t>
            </a:r>
          </a:p>
          <a:p>
            <a:r>
              <a:rPr lang="en-US" sz="2200" dirty="0" smtClean="0"/>
              <a:t>Using Zeppelin, to upload the csv. (3 seconds)  </a:t>
            </a:r>
          </a:p>
          <a:p>
            <a:r>
              <a:rPr lang="en-US" sz="2200" dirty="0" smtClean="0"/>
              <a:t>Cleaning dataset (2 mins); data was very clean, no NAs.</a:t>
            </a:r>
          </a:p>
          <a:p>
            <a:r>
              <a:rPr lang="en-US" sz="2200" dirty="0" smtClean="0"/>
              <a:t>*Exploratory data analysis (many hours)</a:t>
            </a:r>
          </a:p>
          <a:p>
            <a:r>
              <a:rPr lang="en-US" sz="2200" dirty="0" smtClean="0"/>
              <a:t>Using R to run analysis on data sections (&lt;15 secs each)</a:t>
            </a:r>
          </a:p>
          <a:p>
            <a:r>
              <a:rPr lang="en-US" sz="2200" dirty="0" smtClean="0"/>
              <a:t>Visualization time when data is uploaded to Zeppelin (1 sec)</a:t>
            </a:r>
          </a:p>
          <a:p>
            <a:r>
              <a:rPr lang="en-US" sz="2200" dirty="0"/>
              <a:t>Visualization </a:t>
            </a:r>
            <a:r>
              <a:rPr lang="en-US" sz="2200" dirty="0" smtClean="0"/>
              <a:t>time when </a:t>
            </a:r>
            <a:r>
              <a:rPr lang="en-US" sz="2200" dirty="0"/>
              <a:t>data is uploaded to </a:t>
            </a:r>
            <a:r>
              <a:rPr lang="en-US" sz="2200" dirty="0" smtClean="0"/>
              <a:t>Tableau (25 secs)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927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Office Theme</vt:lpstr>
      <vt:lpstr>Capstone of Geoffrey Leigh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FirstName LastName</dc:title>
  <dc:subject/>
  <dc:creator>Geoffrey Leigh</dc:creator>
  <cp:keywords/>
  <dc:description/>
  <cp:lastModifiedBy>gleigh</cp:lastModifiedBy>
  <cp:revision>68</cp:revision>
  <dcterms:created xsi:type="dcterms:W3CDTF">2017-04-16T22:38:03Z</dcterms:created>
  <dcterms:modified xsi:type="dcterms:W3CDTF">2017-04-27T02:31:56Z</dcterms:modified>
  <cp:category/>
</cp:coreProperties>
</file>