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9144000"/>
  <p:notesSz cx="6858000" cy="9144000"/>
  <p:embeddedFontLst>
    <p:embeddedFont>
      <p:font typeface="Constantia"/>
      <p:regular r:id="rId20"/>
      <p:bold r:id="rId21"/>
      <p:italic r:id="rId22"/>
      <p:boldItalic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375610-7600-4973-BF82-191DA6F836F1}">
  <a:tblStyle styleId="{25375610-7600-4973-BF82-191DA6F836F1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0D7D541-CF8F-4543-9F64-9DD65BD08CB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regular.fntdata"/><Relationship Id="rId22" Type="http://schemas.openxmlformats.org/officeDocument/2006/relationships/font" Target="fonts/Constantia-italic.fntdata"/><Relationship Id="rId21" Type="http://schemas.openxmlformats.org/officeDocument/2006/relationships/font" Target="fonts/Constantia-bold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Constanti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" name="Google Shape;68;p10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" name="Google Shape;76;p1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98" name="Google Shape;98;p1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Guide 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When you complete to write this doc, please </a:t>
            </a:r>
            <a:r>
              <a:rPr lang="en-US">
                <a:solidFill>
                  <a:srgbClr val="FF0000"/>
                </a:solidFill>
              </a:rPr>
              <a:t>delete this page.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All green and Italic font(e.g., </a:t>
            </a:r>
            <a:r>
              <a:rPr i="1" lang="en-US">
                <a:solidFill>
                  <a:srgbClr val="54A838"/>
                </a:solidFill>
              </a:rPr>
              <a:t>like this</a:t>
            </a:r>
            <a:r>
              <a:rPr lang="en-US"/>
              <a:t>) are for guidance. When you write your own contents, </a:t>
            </a:r>
            <a:r>
              <a:rPr lang="en-US">
                <a:solidFill>
                  <a:srgbClr val="FF0000"/>
                </a:solidFill>
              </a:rPr>
              <a:t>please delete </a:t>
            </a:r>
            <a:r>
              <a:rPr lang="en-US"/>
              <a:t>the guide comments.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All required item should be filled</a:t>
            </a:r>
            <a:r>
              <a:rPr lang="en-US"/>
              <a:t>. If not, the app testing will be rejected.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If your app has “</a:t>
            </a:r>
            <a:r>
              <a:rPr lang="en-US">
                <a:solidFill>
                  <a:srgbClr val="FF0000"/>
                </a:solidFill>
              </a:rPr>
              <a:t>Quiz</a:t>
            </a:r>
            <a:r>
              <a:rPr lang="en-US"/>
              <a:t>” part, please provide ‘</a:t>
            </a:r>
            <a:r>
              <a:rPr lang="en-US">
                <a:solidFill>
                  <a:srgbClr val="FF0000"/>
                </a:solidFill>
              </a:rPr>
              <a:t>answer sheet’</a:t>
            </a:r>
            <a:r>
              <a:rPr lang="en-US"/>
              <a:t>. Your app will be tested much easier and faster.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Menu &amp; function description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i="1" lang="en-US">
                <a:solidFill>
                  <a:srgbClr val="54A838"/>
                </a:solidFill>
              </a:rPr>
              <a:t>Menu&amp; function description with screen shot(sample)</a:t>
            </a:r>
            <a:endParaRPr i="1">
              <a:solidFill>
                <a:srgbClr val="54A838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471236"/>
            <a:ext cx="8064896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Key Policy</a:t>
            </a:r>
            <a:r>
              <a:rPr i="1" lang="en-US">
                <a:solidFill>
                  <a:srgbClr val="54A838"/>
                </a:solidFill>
              </a:rPr>
              <a:t> - sample</a:t>
            </a:r>
            <a:endParaRPr i="1">
              <a:solidFill>
                <a:srgbClr val="54A838"/>
              </a:solidFill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i="1" lang="en-US" sz="2200">
                <a:solidFill>
                  <a:srgbClr val="54A838"/>
                </a:solidFill>
              </a:rPr>
              <a:t>If you have your own key policy on your app, please describe it.</a:t>
            </a:r>
            <a:endParaRPr i="1" sz="2200">
              <a:solidFill>
                <a:srgbClr val="54A838"/>
              </a:solidFill>
            </a:endParaRPr>
          </a:p>
        </p:txBody>
      </p:sp>
      <p:graphicFrame>
        <p:nvGraphicFramePr>
          <p:cNvPr id="202" name="Google Shape;202;p25"/>
          <p:cNvGraphicFramePr/>
          <p:nvPr/>
        </p:nvGraphicFramePr>
        <p:xfrm>
          <a:off x="539552" y="2492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{F0D7D541-CF8F-4543-9F64-9DD65BD08CB1}</a:tableStyleId>
              </a:tblPr>
              <a:tblGrid>
                <a:gridCol w="1391750"/>
                <a:gridCol w="4728925"/>
                <a:gridCol w="1800200"/>
              </a:tblGrid>
              <a:tr h="36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F3F3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72000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onstantia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F3F3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onstantia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Font typeface="Century Gothic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3F3F3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Button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Font typeface="Century Gothic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3F3F3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Action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500"/>
                        <a:buFont typeface="Century Gothic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3F3F3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Remarks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ENTER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Change window screen to full screen or full screen to window screen.</a:t>
                      </a:r>
                      <a:endParaRPr b="0" i="1" sz="1100" u="none" cap="none" strike="noStrike">
                        <a:solidFill>
                          <a:srgbClr val="54A83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Ch. Up/Down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N/R</a:t>
                      </a:r>
                      <a:endParaRPr b="0" i="1" sz="1100" u="none" cap="none" strike="noStrike">
                        <a:solidFill>
                          <a:srgbClr val="54A83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UP/DOWN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N/R</a:t>
                      </a:r>
                      <a:endParaRPr b="0" i="1" sz="1100" u="none" cap="none" strike="noStrike">
                        <a:solidFill>
                          <a:srgbClr val="54A83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LEFT/RIGHT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Move highlight to left or right</a:t>
                      </a:r>
                      <a:endParaRPr b="0" i="1" sz="1100" u="none" cap="none" strike="noStrike">
                        <a:solidFill>
                          <a:srgbClr val="54A83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YELLOW</a:t>
                      </a:r>
                      <a:endParaRPr b="0" i="1" sz="1100" u="none" cap="none" strike="noStrike">
                        <a:solidFill>
                          <a:srgbClr val="54A83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100"/>
                        <a:buFont typeface="Century Gothic"/>
                        <a:buNone/>
                      </a:pPr>
                      <a:r>
                        <a:rPr b="0" i="1" lang="en-US" sz="1100" u="none" cap="none" strike="noStrike">
                          <a:solidFill>
                            <a:srgbClr val="54A838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View information</a:t>
                      </a:r>
                      <a:endParaRPr b="0" i="1" sz="1100" u="none" cap="none" strike="noStrike">
                        <a:solidFill>
                          <a:srgbClr val="54A838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RETURN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Move to previous page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Samsung Mandatory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EXIT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Close the app and show broadcasting channel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Samsung Mandatory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RETURN/EXIT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 case of Game App, if game is terminated, the exit popup should be displayed.</a:t>
                      </a:r>
                      <a:endParaRPr b="1" i="0" sz="1100" u="none" cap="none" strike="noStrik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Century Gothic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Samsung Mandatory</a:t>
                      </a:r>
                      <a:endParaRPr/>
                    </a:p>
                  </a:txBody>
                  <a:tcPr marT="36000" marB="36000" marR="36000" marL="3600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How to change languages</a:t>
            </a:r>
            <a:endParaRPr/>
          </a:p>
        </p:txBody>
      </p:sp>
      <p:graphicFrame>
        <p:nvGraphicFramePr>
          <p:cNvPr id="208" name="Google Shape;208;p26"/>
          <p:cNvGraphicFramePr/>
          <p:nvPr/>
        </p:nvGraphicFramePr>
        <p:xfrm>
          <a:off x="467544" y="1935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{25375610-7600-4973-BF82-191DA6F836F1}</a:tableStyleId>
              </a:tblPr>
              <a:tblGrid>
                <a:gridCol w="1952100"/>
                <a:gridCol w="6267150"/>
              </a:tblGrid>
              <a:tr h="57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Contents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How to</a:t>
                      </a:r>
                      <a:r>
                        <a:rPr lang="en-US" sz="1400"/>
                        <a:t> change languages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400">
                          <a:solidFill>
                            <a:srgbClr val="54A838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If multi languages are supported, describe how to check multi languages on the App.  If not,</a:t>
                      </a:r>
                      <a:r>
                        <a:rPr i="1" lang="en-US" sz="1400">
                          <a:solidFill>
                            <a:srgbClr val="54A838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 ignore this box.</a:t>
                      </a:r>
                      <a:endParaRPr i="1" sz="1400">
                        <a:solidFill>
                          <a:srgbClr val="54A838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rgbClr val="54A838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(e.g.) change country setting to Spain on SMART HUB </a:t>
                      </a:r>
                      <a:endParaRPr i="1" sz="1200">
                        <a:solidFill>
                          <a:srgbClr val="54A838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>
                          <a:solidFill>
                            <a:srgbClr val="54A838"/>
                          </a:solidFill>
                          <a:latin typeface="Constantia"/>
                          <a:ea typeface="Constantia"/>
                          <a:cs typeface="Constantia"/>
                          <a:sym typeface="Constantia"/>
                        </a:rPr>
                        <a:t>(e.g.) change OSD Language setting to German etc..</a:t>
                      </a:r>
                      <a:endParaRPr i="1" sz="1200">
                        <a:solidFill>
                          <a:srgbClr val="54A838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i="1" lang="en-US"/>
              <a:t>(App_name) </a:t>
            </a:r>
            <a:r>
              <a:rPr lang="en-US"/>
              <a:t>Description</a:t>
            </a:r>
            <a:endParaRPr/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(CP_name)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Revision History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457200" y="1935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{25375610-7600-4973-BF82-191DA6F836F1}</a:tableStyleId>
              </a:tblPr>
              <a:tblGrid>
                <a:gridCol w="1090475"/>
                <a:gridCol w="1152125"/>
                <a:gridCol w="39296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Version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Author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54A838"/>
                          </a:solidFill>
                        </a:rPr>
                        <a:t>1.0</a:t>
                      </a:r>
                      <a:endParaRPr i="1" sz="1800" u="none" cap="none" strike="noStrike">
                        <a:solidFill>
                          <a:srgbClr val="54A83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54A838"/>
                          </a:solidFill>
                        </a:rPr>
                        <a:t>2012.01.01</a:t>
                      </a:r>
                      <a:endParaRPr i="1" sz="1800" u="none" cap="none" strike="noStrike">
                        <a:solidFill>
                          <a:srgbClr val="54A83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800"/>
                        <a:buFont typeface="Arial"/>
                        <a:buChar char="•"/>
                      </a:pPr>
                      <a:r>
                        <a:rPr i="1" lang="en-US" sz="1800" u="none" cap="none" strike="noStrike">
                          <a:solidFill>
                            <a:srgbClr val="54A838"/>
                          </a:solidFill>
                        </a:rPr>
                        <a:t>Description for Document</a:t>
                      </a:r>
                      <a:endParaRPr/>
                    </a:p>
                    <a:p>
                      <a:pPr indent="-1143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4A838"/>
                        </a:buClr>
                        <a:buSzPts val="1800"/>
                        <a:buFont typeface="Arial"/>
                        <a:buChar char="•"/>
                      </a:pPr>
                      <a:r>
                        <a:rPr i="1" lang="en-US" sz="1800" u="none" cap="none" strike="noStrike">
                          <a:solidFill>
                            <a:srgbClr val="54A838"/>
                          </a:solidFill>
                        </a:rPr>
                        <a:t>Reason for changes</a:t>
                      </a:r>
                      <a:endParaRPr i="1" sz="1800" u="none" cap="none" strike="noStrike">
                        <a:solidFill>
                          <a:srgbClr val="54A83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54A838"/>
                          </a:solidFill>
                        </a:rPr>
                        <a:t>Author_name</a:t>
                      </a:r>
                      <a:endParaRPr i="1" sz="1800" u="none" cap="none" strike="noStrike">
                        <a:solidFill>
                          <a:srgbClr val="54A838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UI Structure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Usage Scenario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Menu &amp; function description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Key policy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How to change languages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UI Structure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Whole UI Structure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solidFill>
                  <a:srgbClr val="54A838"/>
                </a:solidFill>
              </a:rPr>
              <a:t>Please draw or display your whole UI structure here.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i="1" lang="en-US">
                <a:solidFill>
                  <a:srgbClr val="54A838"/>
                </a:solidFill>
              </a:rPr>
              <a:t>Next 2 slides are samples. You can choose anyone.</a:t>
            </a:r>
            <a:endParaRPr/>
          </a:p>
          <a:p>
            <a:pPr indent="-246887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i="1" lang="en-US">
                <a:solidFill>
                  <a:srgbClr val="54A838"/>
                </a:solidFill>
              </a:rPr>
              <a:t>Tree structure, flow graph, or depth navigation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UI structure </a:t>
            </a:r>
            <a:r>
              <a:rPr i="1" lang="en-US">
                <a:solidFill>
                  <a:srgbClr val="54A838"/>
                </a:solidFill>
              </a:rPr>
              <a:t>– sample1(flow graph)</a:t>
            </a:r>
            <a:endParaRPr i="1">
              <a:solidFill>
                <a:srgbClr val="54A838"/>
              </a:solidFill>
            </a:endParaRPr>
          </a:p>
        </p:txBody>
      </p:sp>
      <p:pic>
        <p:nvPicPr>
          <p:cNvPr id="141" name="Google Shape;14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988840"/>
            <a:ext cx="6365374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UI Structure </a:t>
            </a:r>
            <a:r>
              <a:rPr i="1" lang="en-US">
                <a:solidFill>
                  <a:srgbClr val="54A838"/>
                </a:solidFill>
              </a:rPr>
              <a:t>– sample2(depth navi.)</a:t>
            </a:r>
            <a:endParaRPr i="1">
              <a:solidFill>
                <a:srgbClr val="54A838"/>
              </a:solidFill>
            </a:endParaRPr>
          </a:p>
        </p:txBody>
      </p:sp>
      <p:grpSp>
        <p:nvGrpSpPr>
          <p:cNvPr id="147" name="Google Shape;147;p21"/>
          <p:cNvGrpSpPr/>
          <p:nvPr/>
        </p:nvGrpSpPr>
        <p:grpSpPr>
          <a:xfrm>
            <a:off x="395536" y="2117576"/>
            <a:ext cx="8435280" cy="4479776"/>
            <a:chOff x="71406" y="357166"/>
            <a:chExt cx="9001188" cy="4857785"/>
          </a:xfrm>
        </p:grpSpPr>
        <p:sp>
          <p:nvSpPr>
            <p:cNvPr id="148" name="Google Shape;148;p21"/>
            <p:cNvSpPr/>
            <p:nvPr/>
          </p:nvSpPr>
          <p:spPr>
            <a:xfrm>
              <a:off x="71406" y="1357298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Picture list</a:t>
              </a:r>
              <a:endPara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5786446" y="3214686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Slideshow</a:t>
              </a:r>
              <a:endPara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786446" y="2285992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45"/>
                <a:buFont typeface="Noto Sans Symbols"/>
                <a:buChar char="⚫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View selected pictures and replies</a:t>
              </a:r>
              <a:endParaRPr b="0" i="0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928794" y="2285992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Album list by pictures owner</a:t>
              </a:r>
              <a:endPara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572396" y="2285992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Slideshow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857620" y="2285992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Picture list by pictures owner</a:t>
              </a:r>
              <a:endPara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857620" y="1357298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Slideshow</a:t>
              </a:r>
              <a:endPara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1928794" y="1357298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45"/>
                <a:buFont typeface="Noto Sans Symbols"/>
                <a:buChar char="⚫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View selected pictures and replies</a:t>
              </a:r>
              <a:endParaRPr b="0" i="0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857620" y="3214686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045"/>
                <a:buFont typeface="Noto Sans Symbols"/>
                <a:buChar char="⚫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View selected pictures and replies</a:t>
              </a:r>
              <a:endParaRPr b="0" i="0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1928794" y="3214686"/>
              <a:ext cx="1500198" cy="500066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40"/>
                <a:buFont typeface="Noto Sans Symbols"/>
                <a:buChar char="⚫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Searched pictures list</a:t>
              </a:r>
              <a:endPara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158" name="Google Shape;158;p21"/>
            <p:cNvCxnSpPr>
              <a:stCxn id="148" idx="3"/>
              <a:endCxn id="155" idx="1"/>
            </p:cNvCxnSpPr>
            <p:nvPr/>
          </p:nvCxnSpPr>
          <p:spPr>
            <a:xfrm>
              <a:off x="1571604" y="1607331"/>
              <a:ext cx="357300" cy="0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9" name="Google Shape;159;p21"/>
            <p:cNvCxnSpPr>
              <a:stCxn id="155" idx="3"/>
              <a:endCxn id="154" idx="1"/>
            </p:cNvCxnSpPr>
            <p:nvPr/>
          </p:nvCxnSpPr>
          <p:spPr>
            <a:xfrm>
              <a:off x="3428992" y="1607331"/>
              <a:ext cx="428700" cy="0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0" name="Google Shape;160;p21"/>
            <p:cNvCxnSpPr/>
            <p:nvPr/>
          </p:nvCxnSpPr>
          <p:spPr>
            <a:xfrm flipH="1" rot="-5400000">
              <a:off x="1339431" y="1914387"/>
              <a:ext cx="892975" cy="285752"/>
            </a:xfrm>
            <a:prstGeom prst="bentConnector2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1" name="Google Shape;161;p21"/>
            <p:cNvCxnSpPr>
              <a:stCxn id="148" idx="3"/>
              <a:endCxn id="157" idx="1"/>
            </p:cNvCxnSpPr>
            <p:nvPr/>
          </p:nvCxnSpPr>
          <p:spPr>
            <a:xfrm>
              <a:off x="1571604" y="1607331"/>
              <a:ext cx="357300" cy="1857300"/>
            </a:xfrm>
            <a:prstGeom prst="bentConnector3">
              <a:avLst>
                <a:gd fmla="val -47439" name="adj1"/>
              </a:avLst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2" name="Google Shape;162;p21"/>
            <p:cNvCxnSpPr/>
            <p:nvPr/>
          </p:nvCxnSpPr>
          <p:spPr>
            <a:xfrm>
              <a:off x="3428992" y="2511064"/>
              <a:ext cx="428628" cy="1588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3" name="Google Shape;163;p21"/>
            <p:cNvCxnSpPr/>
            <p:nvPr/>
          </p:nvCxnSpPr>
          <p:spPr>
            <a:xfrm>
              <a:off x="3428992" y="3466576"/>
              <a:ext cx="428628" cy="1588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4" name="Google Shape;164;p21"/>
            <p:cNvCxnSpPr>
              <a:stCxn id="150" idx="3"/>
              <a:endCxn id="152" idx="1"/>
            </p:cNvCxnSpPr>
            <p:nvPr/>
          </p:nvCxnSpPr>
          <p:spPr>
            <a:xfrm>
              <a:off x="7286644" y="2536025"/>
              <a:ext cx="285900" cy="0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5357818" y="2511064"/>
              <a:ext cx="428628" cy="1588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5357818" y="3466576"/>
              <a:ext cx="428628" cy="1588"/>
            </a:xfrm>
            <a:prstGeom prst="straightConnector1">
              <a:avLst/>
            </a:prstGeom>
            <a:noFill/>
            <a:ln cap="flat" cmpd="sng" w="9525">
              <a:solidFill>
                <a:srgbClr val="1ECAF8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67" name="Google Shape;167;p21"/>
            <p:cNvCxnSpPr/>
            <p:nvPr/>
          </p:nvCxnSpPr>
          <p:spPr>
            <a:xfrm rot="5400000">
              <a:off x="-642974" y="2786058"/>
              <a:ext cx="4857784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1"/>
            <p:cNvCxnSpPr/>
            <p:nvPr/>
          </p:nvCxnSpPr>
          <p:spPr>
            <a:xfrm rot="5400000">
              <a:off x="1214413" y="2786059"/>
              <a:ext cx="4857784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1"/>
            <p:cNvCxnSpPr/>
            <p:nvPr/>
          </p:nvCxnSpPr>
          <p:spPr>
            <a:xfrm rot="5400000">
              <a:off x="3143240" y="2786059"/>
              <a:ext cx="4857784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1"/>
            <p:cNvCxnSpPr/>
            <p:nvPr/>
          </p:nvCxnSpPr>
          <p:spPr>
            <a:xfrm rot="5400000">
              <a:off x="5000628" y="2786058"/>
              <a:ext cx="4857784" cy="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1"/>
            <p:cNvSpPr txBox="1"/>
            <p:nvPr/>
          </p:nvSpPr>
          <p:spPr>
            <a:xfrm>
              <a:off x="428596" y="642918"/>
              <a:ext cx="968535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25"/>
                <a:buFont typeface="Noto Sans Symbols"/>
                <a:buChar char="⚫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  <a:r>
                <a:rPr b="0" baseline="3000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depth</a:t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2246143" y="642918"/>
              <a:ext cx="1018227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25"/>
                <a:buFont typeface="Noto Sans Symbols"/>
                <a:buChar char="⚫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  <a:r>
                <a:rPr b="0" baseline="3000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depth</a:t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4174969" y="642918"/>
              <a:ext cx="987578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25"/>
                <a:buFont typeface="Noto Sans Symbols"/>
                <a:buChar char="⚫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  <a:r>
                <a:rPr b="0" baseline="3000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depth</a:t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6072198" y="642918"/>
              <a:ext cx="986167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25"/>
                <a:buFont typeface="Noto Sans Symbols"/>
                <a:buChar char="⚫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  <a:r>
                <a:rPr b="0" baseline="3000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th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depth</a:t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7858148" y="642918"/>
              <a:ext cx="986167" cy="323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25"/>
                <a:buFont typeface="Noto Sans Symbols"/>
                <a:buChar char="⚫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</a:t>
              </a:r>
              <a:r>
                <a:rPr b="0" baseline="3000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th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depth</a:t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Usage Scenario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i="1" lang="en-US">
                <a:solidFill>
                  <a:srgbClr val="54A838"/>
                </a:solidFill>
              </a:rPr>
              <a:t>All steps for using app should be described.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i="1" lang="en-US">
                <a:solidFill>
                  <a:srgbClr val="54A838"/>
                </a:solidFill>
              </a:rPr>
              <a:t>Especially, </a:t>
            </a:r>
            <a:r>
              <a:rPr i="1" lang="en-US">
                <a:solidFill>
                  <a:srgbClr val="FF0000"/>
                </a:solidFill>
              </a:rPr>
              <a:t>if you have log-in/Activation or payment system on your app</a:t>
            </a:r>
            <a:r>
              <a:rPr i="1" lang="en-US">
                <a:solidFill>
                  <a:srgbClr val="54A838"/>
                </a:solidFill>
              </a:rPr>
              <a:t>, it should be handled on usage scenario. </a:t>
            </a:r>
            <a:r>
              <a:rPr i="1" lang="en-US">
                <a:solidFill>
                  <a:srgbClr val="FF0000"/>
                </a:solidFill>
              </a:rPr>
              <a:t>Testers will refer the scenario </a:t>
            </a:r>
            <a:r>
              <a:rPr i="1" lang="en-US">
                <a:solidFill>
                  <a:srgbClr val="54A838"/>
                </a:solidFill>
              </a:rPr>
              <a:t>and it will be very helpful to test.</a:t>
            </a:r>
            <a:endParaRPr i="1">
              <a:solidFill>
                <a:srgbClr val="54A8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Usage Scenario</a:t>
            </a:r>
            <a:r>
              <a:rPr i="1" lang="en-US">
                <a:solidFill>
                  <a:srgbClr val="54A838"/>
                </a:solidFill>
              </a:rPr>
              <a:t> – sample</a:t>
            </a:r>
            <a:endParaRPr i="1">
              <a:solidFill>
                <a:srgbClr val="54A838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i="1" lang="en-US" sz="2400">
                <a:solidFill>
                  <a:srgbClr val="54A838"/>
                </a:solidFill>
              </a:rPr>
              <a:t>It’s a sample of log-in function. Make your usage scenario refer to below sample.(It’s only example)</a:t>
            </a:r>
            <a:endParaRPr i="1" sz="2400">
              <a:solidFill>
                <a:srgbClr val="54A838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427" y="2928934"/>
            <a:ext cx="6873159" cy="3929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흐름">
  <a:themeElements>
    <a:clrScheme name="흐름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흐름">
  <a:themeElements>
    <a:clrScheme name="흐름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