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5"/>
  </p:notesMasterIdLst>
  <p:sldIdLst>
    <p:sldId id="792" r:id="rId5"/>
    <p:sldId id="793" r:id="rId6"/>
    <p:sldId id="799" r:id="rId7"/>
    <p:sldId id="800" r:id="rId8"/>
    <p:sldId id="801" r:id="rId9"/>
    <p:sldId id="810" r:id="rId10"/>
    <p:sldId id="815" r:id="rId11"/>
    <p:sldId id="811" r:id="rId12"/>
    <p:sldId id="817" r:id="rId13"/>
    <p:sldId id="604" r:id="rId14"/>
  </p:sldIdLst>
  <p:sldSz cx="146304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F3D"/>
    <a:srgbClr val="C0A523"/>
    <a:srgbClr val="246B1B"/>
    <a:srgbClr val="660033"/>
    <a:srgbClr val="660066"/>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2"/>
    <p:restoredTop sz="94772"/>
  </p:normalViewPr>
  <p:slideViewPr>
    <p:cSldViewPr snapToGrid="0" snapToObjects="1">
      <p:cViewPr varScale="1">
        <p:scale>
          <a:sx n="53" d="100"/>
          <a:sy n="53" d="100"/>
        </p:scale>
        <p:origin x="448" y="3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92B7C-7B94-48F3-AD53-1D9389467956}" type="datetimeFigureOut">
              <a:rPr lang="en-US" smtClean="0"/>
              <a:t>12/14/2022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8FE51-5DD6-4BF3-9495-81C4A5D2F89C}" type="slidenum">
              <a:rPr lang="en-US" smtClean="0"/>
              <a:t>‹#›</a:t>
            </a:fld>
            <a:endParaRPr lang="en-US"/>
          </a:p>
        </p:txBody>
      </p:sp>
    </p:spTree>
    <p:extLst>
      <p:ext uri="{BB962C8B-B14F-4D97-AF65-F5344CB8AC3E}">
        <p14:creationId xmlns:p14="http://schemas.microsoft.com/office/powerpoint/2010/main" val="4069219790"/>
      </p:ext>
    </p:extLst>
  </p:cSld>
  <p:clrMap bg1="lt1" tx1="dk1" bg2="lt2" tx2="dk2" accent1="accent1" accent2="accent2" accent3="accent3" accent4="accent4" accent5="accent5" accent6="accent6" hlink="hlink" folHlink="folHlink"/>
  <p:notesStyle>
    <a:lvl1pPr marL="0" algn="l" defTabSz="1097280" rtl="0" eaLnBrk="1" latinLnBrk="0" hangingPunct="1">
      <a:defRPr sz="1400" kern="1200">
        <a:solidFill>
          <a:schemeClr val="tx1"/>
        </a:solidFill>
        <a:latin typeface="+mn-lt"/>
        <a:ea typeface="+mn-ea"/>
        <a:cs typeface="+mn-cs"/>
      </a:defRPr>
    </a:lvl1pPr>
    <a:lvl2pPr marL="548640" algn="l" defTabSz="1097280" rtl="0" eaLnBrk="1" latinLnBrk="0" hangingPunct="1">
      <a:defRPr sz="1400" kern="1200">
        <a:solidFill>
          <a:schemeClr val="tx1"/>
        </a:solidFill>
        <a:latin typeface="+mn-lt"/>
        <a:ea typeface="+mn-ea"/>
        <a:cs typeface="+mn-cs"/>
      </a:defRPr>
    </a:lvl2pPr>
    <a:lvl3pPr marL="1097280" algn="l" defTabSz="1097280" rtl="0" eaLnBrk="1" latinLnBrk="0" hangingPunct="1">
      <a:defRPr sz="1400" kern="1200">
        <a:solidFill>
          <a:schemeClr val="tx1"/>
        </a:solidFill>
        <a:latin typeface="+mn-lt"/>
        <a:ea typeface="+mn-ea"/>
        <a:cs typeface="+mn-cs"/>
      </a:defRPr>
    </a:lvl3pPr>
    <a:lvl4pPr marL="1645920" algn="l" defTabSz="1097280" rtl="0" eaLnBrk="1" latinLnBrk="0" hangingPunct="1">
      <a:defRPr sz="1400" kern="1200">
        <a:solidFill>
          <a:schemeClr val="tx1"/>
        </a:solidFill>
        <a:latin typeface="+mn-lt"/>
        <a:ea typeface="+mn-ea"/>
        <a:cs typeface="+mn-cs"/>
      </a:defRPr>
    </a:lvl4pPr>
    <a:lvl5pPr marL="2194560" algn="l" defTabSz="1097280" rtl="0" eaLnBrk="1" latinLnBrk="0" hangingPunct="1">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9</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smtClean="0"/>
              <a:t>Click to edit Master title style</a:t>
            </a:r>
            <a:endParaRPr lang="en-US"/>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4B87B4-4406-4844-976C-74D0B2B2DF76}"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3DF2B-8F21-4CF5-9BA4-795E91D83EF9}" type="slidenum">
              <a:rPr lang="en-US" smtClean="0"/>
              <a:t>‹#›</a:t>
            </a:fld>
            <a:endParaRPr lang="en-US"/>
          </a:p>
        </p:txBody>
      </p:sp>
      <p:sp>
        <p:nvSpPr>
          <p:cNvPr id="7" name="Rectangle 6"/>
          <p:cNvSpPr/>
          <p:nvPr userDrawn="1"/>
        </p:nvSpPr>
        <p:spPr>
          <a:xfrm>
            <a:off x="0" y="3911273"/>
            <a:ext cx="14630400" cy="43183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dirty="0"/>
          </a:p>
        </p:txBody>
      </p:sp>
    </p:spTree>
    <p:extLst>
      <p:ext uri="{BB962C8B-B14F-4D97-AF65-F5344CB8AC3E}">
        <p14:creationId xmlns:p14="http://schemas.microsoft.com/office/powerpoint/2010/main" val="261406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B87B4-4406-4844-976C-74D0B2B2DF76}" type="datetimeFigureOut">
              <a:rPr lang="en-US" smtClean="0"/>
              <a:t>12/14/2022</a:t>
            </a:fld>
            <a:endParaRPr lang="en-US"/>
          </a:p>
        </p:txBody>
      </p:sp>
      <p:sp>
        <p:nvSpPr>
          <p:cNvPr id="5" name="Footer Placeholder 4"/>
          <p:cNvSpPr>
            <a:spLocks noGrp="1"/>
          </p:cNvSpPr>
          <p:nvPr>
            <p:ph type="ftr" sz="quarter" idx="11"/>
          </p:nvPr>
        </p:nvSpPr>
        <p:spPr/>
        <p:txBody>
          <a:bodyPr/>
          <a:lstStyle/>
          <a:p>
            <a:pPr algn="l"/>
            <a:r>
              <a:rPr lang="en-US" smtClean="0"/>
              <a:t>Kalyan Reddy Daida</a:t>
            </a:r>
            <a:endParaRPr lang="en-GB" dirty="0"/>
          </a:p>
        </p:txBody>
      </p:sp>
      <p:sp>
        <p:nvSpPr>
          <p:cNvPr id="6" name="Slide Number Placeholder 5"/>
          <p:cNvSpPr>
            <a:spLocks noGrp="1"/>
          </p:cNvSpPr>
          <p:nvPr>
            <p:ph type="sldNum" sz="quarter" idx="12"/>
          </p:nvPr>
        </p:nvSpPr>
        <p:spPr/>
        <p:txBody>
          <a:bodyPr/>
          <a:lstStyle/>
          <a:p>
            <a:fld id="{2023DF2B-8F21-4CF5-9BA4-795E91D83EF9}" type="slidenum">
              <a:rPr lang="en-US" smtClean="0"/>
              <a:t>‹#›</a:t>
            </a:fld>
            <a:endParaRPr lang="en-US"/>
          </a:p>
        </p:txBody>
      </p:sp>
    </p:spTree>
    <p:extLst>
      <p:ext uri="{BB962C8B-B14F-4D97-AF65-F5344CB8AC3E}">
        <p14:creationId xmlns:p14="http://schemas.microsoft.com/office/powerpoint/2010/main" val="38005919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B87B4-4406-4844-976C-74D0B2B2DF76}" type="datetimeFigureOut">
              <a:rPr lang="en-US" smtClean="0"/>
              <a:t>12/14/2022</a:t>
            </a:fld>
            <a:endParaRPr lang="en-US"/>
          </a:p>
        </p:txBody>
      </p:sp>
      <p:sp>
        <p:nvSpPr>
          <p:cNvPr id="5" name="Footer Placeholder 4"/>
          <p:cNvSpPr>
            <a:spLocks noGrp="1"/>
          </p:cNvSpPr>
          <p:nvPr>
            <p:ph type="ftr" sz="quarter" idx="11"/>
          </p:nvPr>
        </p:nvSpPr>
        <p:spPr/>
        <p:txBody>
          <a:bodyPr/>
          <a:lstStyle/>
          <a:p>
            <a:pPr algn="l"/>
            <a:r>
              <a:rPr lang="en-US" smtClean="0"/>
              <a:t>Kalyan Reddy Daida</a:t>
            </a:r>
            <a:endParaRPr lang="en-GB" dirty="0"/>
          </a:p>
        </p:txBody>
      </p:sp>
      <p:sp>
        <p:nvSpPr>
          <p:cNvPr id="6" name="Slide Number Placeholder 5"/>
          <p:cNvSpPr>
            <a:spLocks noGrp="1"/>
          </p:cNvSpPr>
          <p:nvPr>
            <p:ph type="sldNum" sz="quarter" idx="12"/>
          </p:nvPr>
        </p:nvSpPr>
        <p:spPr/>
        <p:txBody>
          <a:bodyPr/>
          <a:lstStyle/>
          <a:p>
            <a:fld id="{2023DF2B-8F21-4CF5-9BA4-795E91D83EF9}" type="slidenum">
              <a:rPr lang="en-US" smtClean="0"/>
              <a:t>‹#›</a:t>
            </a:fld>
            <a:endParaRPr lang="en-US"/>
          </a:p>
        </p:txBody>
      </p:sp>
    </p:spTree>
    <p:extLst>
      <p:ext uri="{BB962C8B-B14F-4D97-AF65-F5344CB8AC3E}">
        <p14:creationId xmlns:p14="http://schemas.microsoft.com/office/powerpoint/2010/main" val="39449216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41207"/>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821433"/>
            <a:ext cx="12618720" cy="55909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272807"/>
            <a:ext cx="12618720" cy="1188851"/>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400" dirty="0"/>
              <a:t>Sub heading</a:t>
            </a:r>
            <a:endParaRPr lang="en-GB" dirty="0"/>
          </a:p>
        </p:txBody>
      </p:sp>
    </p:spTree>
    <p:extLst>
      <p:ext uri="{BB962C8B-B14F-4D97-AF65-F5344CB8AC3E}">
        <p14:creationId xmlns:p14="http://schemas.microsoft.com/office/powerpoint/2010/main" val="202703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4D94-AC54-F344-B51A-76FE094D900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p:cNvSpPr>
            <a:spLocks noGrp="1"/>
          </p:cNvSpPr>
          <p:nvPr>
            <p:ph type="ftr" sz="quarter" idx="10"/>
          </p:nvPr>
        </p:nvSpPr>
        <p:spPr>
          <a:xfrm>
            <a:off x="0" y="7741207"/>
            <a:ext cx="4937760" cy="438150"/>
          </a:xfrm>
        </p:spPr>
        <p:txBody>
          <a:bodyPr/>
          <a:lstStyle/>
          <a:p>
            <a:pPr algn="l"/>
            <a:r>
              <a:rPr lang="en-GB" smtClean="0"/>
              <a:t>Kalyan Reddy Daida</a:t>
            </a:r>
            <a:endParaRPr lang="en-GB" dirty="0"/>
          </a:p>
        </p:txBody>
      </p:sp>
      <p:sp>
        <p:nvSpPr>
          <p:cNvPr id="4" name="Title 3">
            <a:extLst>
              <a:ext uri="{FF2B5EF4-FFF2-40B4-BE49-F238E27FC236}">
                <a16:creationId xmlns:a16="http://schemas.microsoft.com/office/drawing/2014/main" id="{7C995CC4-5E34-0E41-A7F9-D8A93939036A}"/>
              </a:ext>
            </a:extLst>
          </p:cNvPr>
          <p:cNvSpPr>
            <a:spLocks noGrp="1"/>
          </p:cNvSpPr>
          <p:nvPr>
            <p:ph type="title"/>
          </p:nvPr>
        </p:nvSpPr>
        <p:spPr>
          <a:xfrm>
            <a:off x="1005840" y="438151"/>
            <a:ext cx="12618720" cy="120777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90868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4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lyan-without-Hea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26175"/>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112311"/>
            <a:ext cx="12618720" cy="63000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5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B87B4-4406-4844-976C-74D0B2B2DF76}" type="datetimeFigureOut">
              <a:rPr lang="en-US" smtClean="0"/>
              <a:t>12/14/2022</a:t>
            </a:fld>
            <a:endParaRPr lang="en-US"/>
          </a:p>
        </p:txBody>
      </p:sp>
      <p:sp>
        <p:nvSpPr>
          <p:cNvPr id="5" name="Footer Placeholder 4"/>
          <p:cNvSpPr>
            <a:spLocks noGrp="1"/>
          </p:cNvSpPr>
          <p:nvPr>
            <p:ph type="ftr" sz="quarter" idx="11"/>
          </p:nvPr>
        </p:nvSpPr>
        <p:spPr/>
        <p:txBody>
          <a:bodyPr/>
          <a:lstStyle/>
          <a:p>
            <a:pPr algn="l"/>
            <a:r>
              <a:rPr lang="en-GB" smtClean="0"/>
              <a:t>Kalyan Reddy Daida</a:t>
            </a:r>
            <a:endParaRPr lang="en-GB" dirty="0"/>
          </a:p>
        </p:txBody>
      </p:sp>
      <p:sp>
        <p:nvSpPr>
          <p:cNvPr id="6" name="Slide Number Placeholder 5"/>
          <p:cNvSpPr>
            <a:spLocks noGrp="1"/>
          </p:cNvSpPr>
          <p:nvPr>
            <p:ph type="sldNum" sz="quarter" idx="12"/>
          </p:nvPr>
        </p:nvSpPr>
        <p:spPr/>
        <p:txBody>
          <a:bodyPr/>
          <a:lstStyle/>
          <a:p>
            <a:fld id="{2023DF2B-8F21-4CF5-9BA4-795E91D83EF9}" type="slidenum">
              <a:rPr lang="en-US" smtClean="0"/>
              <a:t>‹#›</a:t>
            </a:fld>
            <a:endParaRPr lang="en-US"/>
          </a:p>
        </p:txBody>
      </p:sp>
    </p:spTree>
    <p:extLst>
      <p:ext uri="{BB962C8B-B14F-4D97-AF65-F5344CB8AC3E}">
        <p14:creationId xmlns:p14="http://schemas.microsoft.com/office/powerpoint/2010/main" val="68201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smtClean="0"/>
              <a:t>Click to edit Master title style</a:t>
            </a:r>
            <a:endParaRPr lang="en-US"/>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4B87B4-4406-4844-976C-74D0B2B2DF76}"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3DF2B-8F21-4CF5-9BA4-795E91D83EF9}" type="slidenum">
              <a:rPr lang="en-US" smtClean="0"/>
              <a:t>‹#›</a:t>
            </a:fld>
            <a:endParaRPr lang="en-US"/>
          </a:p>
        </p:txBody>
      </p:sp>
    </p:spTree>
    <p:extLst>
      <p:ext uri="{BB962C8B-B14F-4D97-AF65-F5344CB8AC3E}">
        <p14:creationId xmlns:p14="http://schemas.microsoft.com/office/powerpoint/2010/main" val="405701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05840" y="2190750"/>
            <a:ext cx="6217920" cy="52216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06640" y="2190750"/>
            <a:ext cx="6217920" cy="52216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4B87B4-4406-4844-976C-74D0B2B2DF76}"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3DF2B-8F21-4CF5-9BA4-795E91D83EF9}" type="slidenum">
              <a:rPr lang="en-US" smtClean="0"/>
              <a:t>‹#›</a:t>
            </a:fld>
            <a:endParaRPr lang="en-US"/>
          </a:p>
        </p:txBody>
      </p:sp>
    </p:spTree>
    <p:extLst>
      <p:ext uri="{BB962C8B-B14F-4D97-AF65-F5344CB8AC3E}">
        <p14:creationId xmlns:p14="http://schemas.microsoft.com/office/powerpoint/2010/main" val="427913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4B87B4-4406-4844-976C-74D0B2B2DF76}"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3DF2B-8F21-4CF5-9BA4-795E91D83EF9}" type="slidenum">
              <a:rPr lang="en-US" smtClean="0"/>
              <a:t>‹#›</a:t>
            </a:fld>
            <a:endParaRPr lang="en-US"/>
          </a:p>
        </p:txBody>
      </p:sp>
    </p:spTree>
    <p:extLst>
      <p:ext uri="{BB962C8B-B14F-4D97-AF65-F5344CB8AC3E}">
        <p14:creationId xmlns:p14="http://schemas.microsoft.com/office/powerpoint/2010/main" val="86514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4B87B4-4406-4844-976C-74D0B2B2DF76}"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3DF2B-8F21-4CF5-9BA4-795E91D83EF9}" type="slidenum">
              <a:rPr lang="en-US" smtClean="0"/>
              <a:t>‹#›</a:t>
            </a:fld>
            <a:endParaRPr lang="en-US"/>
          </a:p>
        </p:txBody>
      </p:sp>
    </p:spTree>
    <p:extLst>
      <p:ext uri="{BB962C8B-B14F-4D97-AF65-F5344CB8AC3E}">
        <p14:creationId xmlns:p14="http://schemas.microsoft.com/office/powerpoint/2010/main" val="257311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B87B4-4406-4844-976C-74D0B2B2DF76}"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23DF2B-8F21-4CF5-9BA4-795E91D83EF9}" type="slidenum">
              <a:rPr lang="en-US" smtClean="0"/>
              <a:t>‹#›</a:t>
            </a:fld>
            <a:endParaRPr lang="en-US"/>
          </a:p>
        </p:txBody>
      </p:sp>
    </p:spTree>
    <p:extLst>
      <p:ext uri="{BB962C8B-B14F-4D97-AF65-F5344CB8AC3E}">
        <p14:creationId xmlns:p14="http://schemas.microsoft.com/office/powerpoint/2010/main" val="96616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EE4B87B4-4406-4844-976C-74D0B2B2DF76}"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3DF2B-8F21-4CF5-9BA4-795E91D83EF9}" type="slidenum">
              <a:rPr lang="en-US" smtClean="0"/>
              <a:t>‹#›</a:t>
            </a:fld>
            <a:endParaRPr lang="en-US"/>
          </a:p>
        </p:txBody>
      </p:sp>
    </p:spTree>
    <p:extLst>
      <p:ext uri="{BB962C8B-B14F-4D97-AF65-F5344CB8AC3E}">
        <p14:creationId xmlns:p14="http://schemas.microsoft.com/office/powerpoint/2010/main" val="68963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a:p>
        </p:txBody>
      </p:sp>
      <p:sp>
        <p:nvSpPr>
          <p:cNvPr id="3" name="Picture Placeholder 2"/>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US" smtClean="0"/>
              <a:t>Kalyan Reddy Daida</a:t>
            </a:r>
            <a:endParaRPr lang="en-GB"/>
          </a:p>
        </p:txBody>
      </p:sp>
      <p:sp>
        <p:nvSpPr>
          <p:cNvPr id="7" name="Slide Number Placeholder 6"/>
          <p:cNvSpPr>
            <a:spLocks noGrp="1"/>
          </p:cNvSpPr>
          <p:nvPr>
            <p:ph type="sldNum" sz="quarter" idx="12"/>
          </p:nvPr>
        </p:nvSpPr>
        <p:spPr/>
        <p:txBody>
          <a:bodyPr/>
          <a:lstStyle/>
          <a:p>
            <a:fld id="{18A65C51-7344-6544-8116-303C127F5139}" type="slidenum">
              <a:rPr lang="en-GB" smtClean="0"/>
              <a:t>‹#›</a:t>
            </a:fld>
            <a:endParaRPr lang="en-GB"/>
          </a:p>
        </p:txBody>
      </p:sp>
    </p:spTree>
    <p:extLst>
      <p:ext uri="{BB962C8B-B14F-4D97-AF65-F5344CB8AC3E}">
        <p14:creationId xmlns:p14="http://schemas.microsoft.com/office/powerpoint/2010/main" val="382487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EE4B87B4-4406-4844-976C-74D0B2B2DF76}" type="datetimeFigureOut">
              <a:rPr lang="en-US" smtClean="0"/>
              <a:t>12/14/2022</a:t>
            </a:fld>
            <a:endParaRPr lang="en-US"/>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pPr algn="l"/>
            <a:r>
              <a:rPr lang="en-US" smtClean="0"/>
              <a:t>Kalyan Reddy Daida</a:t>
            </a:r>
            <a:endParaRPr lang="en-GB"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2023DF2B-8F21-4CF5-9BA4-795E91D83EF9}" type="slidenum">
              <a:rPr lang="en-US" smtClean="0"/>
              <a:t>‹#›</a:t>
            </a:fld>
            <a:endParaRPr lang="en-US"/>
          </a:p>
        </p:txBody>
      </p:sp>
    </p:spTree>
    <p:extLst>
      <p:ext uri="{BB962C8B-B14F-4D97-AF65-F5344CB8AC3E}">
        <p14:creationId xmlns:p14="http://schemas.microsoft.com/office/powerpoint/2010/main" val="28781626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50" r:id="rId13"/>
    <p:sldLayoutId id="2147483658" r:id="rId14"/>
    <p:sldLayoutId id="2147483660" r:id="rId15"/>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4.tiff"/><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4.tiff"/><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2.xml"/><Relationship Id="rId5" Type="http://schemas.openxmlformats.org/officeDocument/2006/relationships/image" Target="../media/image3.tiff"/><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2.xml"/><Relationship Id="rId5" Type="http://schemas.openxmlformats.org/officeDocument/2006/relationships/image" Target="../media/image3.tif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Introduction</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240880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37ED85-E2CA-FB4D-B515-ECACD66C5F1D}"/>
              </a:ext>
            </a:extLst>
          </p:cNvPr>
          <p:cNvSpPr>
            <a:spLocks noGrp="1"/>
          </p:cNvSpPr>
          <p:nvPr>
            <p:ph type="title"/>
          </p:nvPr>
        </p:nvSpPr>
        <p:spPr>
          <a:xfrm>
            <a:off x="779808" y="3313958"/>
            <a:ext cx="12618720" cy="1188851"/>
          </a:xfrm>
        </p:spPr>
        <p:txBody>
          <a:bodyPr/>
          <a:lstStyle/>
          <a:p>
            <a:r>
              <a:rPr lang="en-US" b="1" dirty="0"/>
              <a:t>Thank You</a:t>
            </a:r>
          </a:p>
        </p:txBody>
      </p:sp>
    </p:spTree>
    <p:extLst>
      <p:ext uri="{BB962C8B-B14F-4D97-AF65-F5344CB8AC3E}">
        <p14:creationId xmlns:p14="http://schemas.microsoft.com/office/powerpoint/2010/main" val="25219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44EB53E-4A30-D144-852C-3C401783B904}"/>
              </a:ext>
            </a:extLst>
          </p:cNvPr>
          <p:cNvSpPr>
            <a:spLocks noGrp="1"/>
          </p:cNvSpPr>
          <p:nvPr>
            <p:ph idx="1"/>
          </p:nvPr>
        </p:nvSpPr>
        <p:spPr>
          <a:xfrm>
            <a:off x="287383" y="1821433"/>
            <a:ext cx="7123611" cy="5590922"/>
          </a:xfrm>
        </p:spPr>
        <p:txBody>
          <a:bodyPr>
            <a:normAutofit fontScale="62500" lnSpcReduction="20000"/>
          </a:bodyPr>
          <a:lstStyle/>
          <a:p>
            <a:r>
              <a:rPr lang="en-US" dirty="0">
                <a:solidFill>
                  <a:schemeClr val="accent6">
                    <a:lumMod val="75000"/>
                  </a:schemeClr>
                </a:solidFill>
              </a:rPr>
              <a:t>Traditional Approach</a:t>
            </a:r>
          </a:p>
          <a:p>
            <a:r>
              <a:rPr lang="en-US" dirty="0">
                <a:solidFill>
                  <a:schemeClr val="accent6">
                    <a:lumMod val="75000"/>
                  </a:schemeClr>
                </a:solidFill>
              </a:rPr>
              <a:t>Installation &amp; Configuration</a:t>
            </a:r>
          </a:p>
          <a:p>
            <a:pPr lvl="1"/>
            <a:r>
              <a:rPr lang="en-US" dirty="0"/>
              <a:t>Time consuming</a:t>
            </a:r>
          </a:p>
          <a:p>
            <a:pPr lvl="1"/>
            <a:r>
              <a:rPr lang="en-US" dirty="0"/>
              <a:t>Need to perform install/configs on every server and every environment (dev, </a:t>
            </a:r>
            <a:r>
              <a:rPr lang="en-US" dirty="0" err="1"/>
              <a:t>qa</a:t>
            </a:r>
            <a:r>
              <a:rPr lang="en-US" dirty="0"/>
              <a:t>, staging, production)</a:t>
            </a:r>
          </a:p>
          <a:p>
            <a:r>
              <a:rPr lang="en-US" dirty="0">
                <a:solidFill>
                  <a:schemeClr val="accent6">
                    <a:lumMod val="75000"/>
                  </a:schemeClr>
                </a:solidFill>
              </a:rPr>
              <a:t>Compatibility &amp; Dependency </a:t>
            </a:r>
          </a:p>
          <a:p>
            <a:pPr lvl="1"/>
            <a:r>
              <a:rPr lang="en-US" dirty="0"/>
              <a:t>Need to keep resolving issues related to libraries and dependencies</a:t>
            </a:r>
          </a:p>
          <a:p>
            <a:r>
              <a:rPr lang="en-US" dirty="0">
                <a:solidFill>
                  <a:schemeClr val="accent6">
                    <a:lumMod val="75000"/>
                  </a:schemeClr>
                </a:solidFill>
              </a:rPr>
              <a:t>Inconsistencies across Environments</a:t>
            </a:r>
          </a:p>
          <a:p>
            <a:pPr lvl="1"/>
            <a:r>
              <a:rPr lang="en-US" dirty="0"/>
              <a:t>Very hard to track changes across Dev/QA/Staging and Prod environments and they end up with inconsistencies</a:t>
            </a:r>
          </a:p>
          <a:p>
            <a:r>
              <a:rPr lang="en-US" dirty="0">
                <a:solidFill>
                  <a:schemeClr val="accent6">
                    <a:lumMod val="75000"/>
                  </a:schemeClr>
                </a:solidFill>
              </a:rPr>
              <a:t>Operational Support</a:t>
            </a:r>
          </a:p>
          <a:p>
            <a:pPr lvl="1"/>
            <a:r>
              <a:rPr lang="en-US" dirty="0"/>
              <a:t>Need more resources to handle operational issues on day to day basis </a:t>
            </a:r>
          </a:p>
          <a:p>
            <a:pPr lvl="2"/>
            <a:r>
              <a:rPr lang="en-US" dirty="0"/>
              <a:t>Server Support (hardware, software)</a:t>
            </a:r>
          </a:p>
          <a:p>
            <a:pPr lvl="2"/>
            <a:r>
              <a:rPr lang="en-US" dirty="0"/>
              <a:t>Patching releases</a:t>
            </a:r>
          </a:p>
          <a:p>
            <a:r>
              <a:rPr lang="en-US" dirty="0">
                <a:solidFill>
                  <a:schemeClr val="accent6">
                    <a:lumMod val="75000"/>
                  </a:schemeClr>
                </a:solidFill>
              </a:rPr>
              <a:t>Developer Environments</a:t>
            </a:r>
          </a:p>
          <a:p>
            <a:pPr lvl="1"/>
            <a:r>
              <a:rPr lang="en-US" dirty="0"/>
              <a:t>When a new developer joins the team, time it takes to provision his development environment in traditional approach is time taking.</a:t>
            </a:r>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p:txBody>
          <a:bodyPr>
            <a:normAutofit fontScale="90000"/>
          </a:bodyPr>
          <a:lstStyle/>
          <a:p>
            <a:r>
              <a:rPr lang="en-US" dirty="0"/>
              <a:t>What problems we have with Traditional Infra?</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6" name="Rectangle 5">
            <a:extLst>
              <a:ext uri="{FF2B5EF4-FFF2-40B4-BE49-F238E27FC236}">
                <a16:creationId xmlns:a16="http://schemas.microsoft.com/office/drawing/2014/main" id="{285EFBD5-C78D-F841-B19E-8F49D8B3B719}"/>
              </a:ext>
            </a:extLst>
          </p:cNvPr>
          <p:cNvSpPr/>
          <p:nvPr/>
        </p:nvSpPr>
        <p:spPr>
          <a:xfrm>
            <a:off x="7707086" y="5717177"/>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 name="Rectangle 6">
            <a:extLst>
              <a:ext uri="{FF2B5EF4-FFF2-40B4-BE49-F238E27FC236}">
                <a16:creationId xmlns:a16="http://schemas.microsoft.com/office/drawing/2014/main" id="{E2303D16-CCC2-1943-BE64-259DE60DA07B}"/>
              </a:ext>
            </a:extLst>
          </p:cNvPr>
          <p:cNvSpPr/>
          <p:nvPr/>
        </p:nvSpPr>
        <p:spPr>
          <a:xfrm>
            <a:off x="7707086" y="4850674"/>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8" name="Rectangle 7">
            <a:extLst>
              <a:ext uri="{FF2B5EF4-FFF2-40B4-BE49-F238E27FC236}">
                <a16:creationId xmlns:a16="http://schemas.microsoft.com/office/drawing/2014/main" id="{9A2711E5-E135-C941-96A1-31AFEBDDC0BA}"/>
              </a:ext>
            </a:extLst>
          </p:cNvPr>
          <p:cNvSpPr/>
          <p:nvPr/>
        </p:nvSpPr>
        <p:spPr>
          <a:xfrm>
            <a:off x="11072949" y="4850674"/>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9" name="Picture 2">
            <a:extLst>
              <a:ext uri="{FF2B5EF4-FFF2-40B4-BE49-F238E27FC236}">
                <a16:creationId xmlns:a16="http://schemas.microsoft.com/office/drawing/2014/main" id="{924D2A63-37DF-D248-8BDA-CC44B66F4586}"/>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335464" y="2794331"/>
            <a:ext cx="1285059" cy="1203349"/>
          </a:xfrm>
          <a:prstGeom prst="rect">
            <a:avLst/>
          </a:prstGeom>
          <a:noFill/>
          <a:effectLst>
            <a:softEdge rad="0"/>
          </a:effectLst>
        </p:spPr>
      </p:pic>
      <p:pic>
        <p:nvPicPr>
          <p:cNvPr id="10" name="Picture 9">
            <a:extLst>
              <a:ext uri="{FF2B5EF4-FFF2-40B4-BE49-F238E27FC236}">
                <a16:creationId xmlns:a16="http://schemas.microsoft.com/office/drawing/2014/main" id="{716548D5-D1BA-5448-B1B9-FB725E5FC1AE}"/>
              </a:ext>
            </a:extLst>
          </p:cNvPr>
          <p:cNvPicPr>
            <a:picLocks noChangeAspect="1"/>
          </p:cNvPicPr>
          <p:nvPr/>
        </p:nvPicPr>
        <p:blipFill>
          <a:blip r:embed="rId4"/>
          <a:stretch>
            <a:fillRect/>
          </a:stretch>
        </p:blipFill>
        <p:spPr>
          <a:xfrm>
            <a:off x="12731387" y="2712621"/>
            <a:ext cx="1285059" cy="1285059"/>
          </a:xfrm>
          <a:prstGeom prst="rect">
            <a:avLst/>
          </a:prstGeom>
        </p:spPr>
      </p:pic>
      <p:pic>
        <p:nvPicPr>
          <p:cNvPr id="11" name="Picture 10">
            <a:extLst>
              <a:ext uri="{FF2B5EF4-FFF2-40B4-BE49-F238E27FC236}">
                <a16:creationId xmlns:a16="http://schemas.microsoft.com/office/drawing/2014/main" id="{4B8F5F30-5586-3D45-ACED-BA5ADFDBD432}"/>
              </a:ext>
            </a:extLst>
          </p:cNvPr>
          <p:cNvPicPr>
            <a:picLocks noChangeAspect="1"/>
          </p:cNvPicPr>
          <p:nvPr/>
        </p:nvPicPr>
        <p:blipFill>
          <a:blip r:embed="rId5"/>
          <a:stretch>
            <a:fillRect/>
          </a:stretch>
        </p:blipFill>
        <p:spPr>
          <a:xfrm>
            <a:off x="7707172" y="2808829"/>
            <a:ext cx="1517428" cy="1188851"/>
          </a:xfrm>
          <a:prstGeom prst="rect">
            <a:avLst/>
          </a:prstGeom>
        </p:spPr>
      </p:pic>
      <p:sp>
        <p:nvSpPr>
          <p:cNvPr id="13" name="TextBox 12">
            <a:extLst>
              <a:ext uri="{FF2B5EF4-FFF2-40B4-BE49-F238E27FC236}">
                <a16:creationId xmlns:a16="http://schemas.microsoft.com/office/drawing/2014/main" id="{B702AB95-AA6B-0746-A4BB-F3FD2547AF98}"/>
              </a:ext>
            </a:extLst>
          </p:cNvPr>
          <p:cNvSpPr txBox="1"/>
          <p:nvPr/>
        </p:nvSpPr>
        <p:spPr>
          <a:xfrm>
            <a:off x="7707086" y="2390503"/>
            <a:ext cx="1533818" cy="430887"/>
          </a:xfrm>
          <a:prstGeom prst="rect">
            <a:avLst/>
          </a:prstGeom>
          <a:noFill/>
        </p:spPr>
        <p:txBody>
          <a:bodyPr wrap="none" rtlCol="0">
            <a:spAutoFit/>
          </a:bodyPr>
          <a:lstStyle/>
          <a:p>
            <a:r>
              <a:rPr lang="en-US" dirty="0"/>
              <a:t>Webservers</a:t>
            </a:r>
          </a:p>
        </p:txBody>
      </p:sp>
      <p:sp>
        <p:nvSpPr>
          <p:cNvPr id="14" name="TextBox 13">
            <a:extLst>
              <a:ext uri="{FF2B5EF4-FFF2-40B4-BE49-F238E27FC236}">
                <a16:creationId xmlns:a16="http://schemas.microsoft.com/office/drawing/2014/main" id="{62B4B058-8A57-2C43-A97C-25D04223511F}"/>
              </a:ext>
            </a:extLst>
          </p:cNvPr>
          <p:cNvSpPr txBox="1"/>
          <p:nvPr/>
        </p:nvSpPr>
        <p:spPr>
          <a:xfrm>
            <a:off x="10216640" y="2340778"/>
            <a:ext cx="1482970" cy="430887"/>
          </a:xfrm>
          <a:prstGeom prst="rect">
            <a:avLst/>
          </a:prstGeom>
          <a:noFill/>
        </p:spPr>
        <p:txBody>
          <a:bodyPr wrap="none" rtlCol="0">
            <a:spAutoFit/>
          </a:bodyPr>
          <a:lstStyle/>
          <a:p>
            <a:r>
              <a:rPr lang="en-US" dirty="0" err="1"/>
              <a:t>AppServers</a:t>
            </a:r>
            <a:endParaRPr lang="en-US" dirty="0"/>
          </a:p>
        </p:txBody>
      </p:sp>
      <p:sp>
        <p:nvSpPr>
          <p:cNvPr id="15" name="TextBox 14">
            <a:extLst>
              <a:ext uri="{FF2B5EF4-FFF2-40B4-BE49-F238E27FC236}">
                <a16:creationId xmlns:a16="http://schemas.microsoft.com/office/drawing/2014/main" id="{345CEA7F-A255-3D4F-AEEE-F0B3E30CDB00}"/>
              </a:ext>
            </a:extLst>
          </p:cNvPr>
          <p:cNvSpPr txBox="1"/>
          <p:nvPr/>
        </p:nvSpPr>
        <p:spPr>
          <a:xfrm>
            <a:off x="12600018" y="2314652"/>
            <a:ext cx="1359988" cy="430887"/>
          </a:xfrm>
          <a:prstGeom prst="rect">
            <a:avLst/>
          </a:prstGeom>
          <a:noFill/>
        </p:spPr>
        <p:txBody>
          <a:bodyPr wrap="none" rtlCol="0">
            <a:spAutoFit/>
          </a:bodyPr>
          <a:lstStyle/>
          <a:p>
            <a:r>
              <a:rPr lang="en-US" dirty="0"/>
              <a:t>Databases</a:t>
            </a:r>
          </a:p>
        </p:txBody>
      </p:sp>
    </p:spTree>
    <p:extLst>
      <p:ext uri="{BB962C8B-B14F-4D97-AF65-F5344CB8AC3E}">
        <p14:creationId xmlns:p14="http://schemas.microsoft.com/office/powerpoint/2010/main" val="34141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00"/>
                                        <p:tgtEl>
                                          <p:spTgt spid="12">
                                            <p:txEl>
                                              <p:pRg st="0" end="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xEl>
                                              <p:pRg st="1" end="1"/>
                                            </p:txEl>
                                          </p:spTgt>
                                        </p:tgtEl>
                                        <p:attrNameLst>
                                          <p:attrName>style.visibility</p:attrName>
                                        </p:attrNameLst>
                                      </p:cBhvr>
                                      <p:to>
                                        <p:strVal val="visible"/>
                                      </p:to>
                                    </p:set>
                                    <p:animEffect transition="in" filter="wipe(down)">
                                      <p:cBhvr>
                                        <p:cTn id="48" dur="500"/>
                                        <p:tgtEl>
                                          <p:spTgt spid="12">
                                            <p:txEl>
                                              <p:pRg st="1" end="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Effect transition="in" filter="wipe(down)">
                                      <p:cBhvr>
                                        <p:cTn id="51" dur="500"/>
                                        <p:tgtEl>
                                          <p:spTgt spid="12">
                                            <p:txEl>
                                              <p:pRg st="2" end="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2">
                                            <p:txEl>
                                              <p:pRg st="3" end="3"/>
                                            </p:txEl>
                                          </p:spTgt>
                                        </p:tgtEl>
                                        <p:attrNameLst>
                                          <p:attrName>style.visibility</p:attrName>
                                        </p:attrNameLst>
                                      </p:cBhvr>
                                      <p:to>
                                        <p:strVal val="visible"/>
                                      </p:to>
                                    </p:set>
                                    <p:animEffect transition="in" filter="wipe(down)">
                                      <p:cBhvr>
                                        <p:cTn id="54" dur="500"/>
                                        <p:tgtEl>
                                          <p:spTgt spid="12">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wipe(down)">
                                      <p:cBhvr>
                                        <p:cTn id="59" dur="500"/>
                                        <p:tgtEl>
                                          <p:spTgt spid="12">
                                            <p:txEl>
                                              <p:pRg st="4" end="4"/>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wipe(down)">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wipe(down)">
                                      <p:cBhvr>
                                        <p:cTn id="67" dur="500"/>
                                        <p:tgtEl>
                                          <p:spTgt spid="12">
                                            <p:txEl>
                                              <p:pRg st="6" end="6"/>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12">
                                            <p:txEl>
                                              <p:pRg st="7" end="7"/>
                                            </p:txEl>
                                          </p:spTgt>
                                        </p:tgtEl>
                                        <p:attrNameLst>
                                          <p:attrName>style.visibility</p:attrName>
                                        </p:attrNameLst>
                                      </p:cBhvr>
                                      <p:to>
                                        <p:strVal val="visible"/>
                                      </p:to>
                                    </p:set>
                                    <p:animEffect transition="in" filter="wipe(down)">
                                      <p:cBhvr>
                                        <p:cTn id="70" dur="500"/>
                                        <p:tgtEl>
                                          <p:spTgt spid="12">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
                                            <p:txEl>
                                              <p:pRg st="8" end="8"/>
                                            </p:txEl>
                                          </p:spTgt>
                                        </p:tgtEl>
                                        <p:attrNameLst>
                                          <p:attrName>style.visibility</p:attrName>
                                        </p:attrNameLst>
                                      </p:cBhvr>
                                      <p:to>
                                        <p:strVal val="visible"/>
                                      </p:to>
                                    </p:set>
                                    <p:animEffect transition="in" filter="wipe(down)">
                                      <p:cBhvr>
                                        <p:cTn id="75" dur="500"/>
                                        <p:tgtEl>
                                          <p:spTgt spid="12">
                                            <p:txEl>
                                              <p:pRg st="8" end="8"/>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xEl>
                                              <p:pRg st="9" end="9"/>
                                            </p:txEl>
                                          </p:spTgt>
                                        </p:tgtEl>
                                        <p:attrNameLst>
                                          <p:attrName>style.visibility</p:attrName>
                                        </p:attrNameLst>
                                      </p:cBhvr>
                                      <p:to>
                                        <p:strVal val="visible"/>
                                      </p:to>
                                    </p:set>
                                    <p:animEffect transition="in" filter="wipe(down)">
                                      <p:cBhvr>
                                        <p:cTn id="78" dur="500"/>
                                        <p:tgtEl>
                                          <p:spTgt spid="12">
                                            <p:txEl>
                                              <p:pRg st="9" end="9"/>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2">
                                            <p:txEl>
                                              <p:pRg st="10" end="10"/>
                                            </p:txEl>
                                          </p:spTgt>
                                        </p:tgtEl>
                                        <p:attrNameLst>
                                          <p:attrName>style.visibility</p:attrName>
                                        </p:attrNameLst>
                                      </p:cBhvr>
                                      <p:to>
                                        <p:strVal val="visible"/>
                                      </p:to>
                                    </p:set>
                                    <p:animEffect transition="in" filter="wipe(down)">
                                      <p:cBhvr>
                                        <p:cTn id="81" dur="500"/>
                                        <p:tgtEl>
                                          <p:spTgt spid="12">
                                            <p:txEl>
                                              <p:pRg st="10" end="10"/>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2">
                                            <p:txEl>
                                              <p:pRg st="11" end="11"/>
                                            </p:txEl>
                                          </p:spTgt>
                                        </p:tgtEl>
                                        <p:attrNameLst>
                                          <p:attrName>style.visibility</p:attrName>
                                        </p:attrNameLst>
                                      </p:cBhvr>
                                      <p:to>
                                        <p:strVal val="visible"/>
                                      </p:to>
                                    </p:set>
                                    <p:animEffect transition="in" filter="wipe(down)">
                                      <p:cBhvr>
                                        <p:cTn id="84" dur="500"/>
                                        <p:tgtEl>
                                          <p:spTgt spid="12">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2">
                                            <p:txEl>
                                              <p:pRg st="12" end="12"/>
                                            </p:txEl>
                                          </p:spTgt>
                                        </p:tgtEl>
                                        <p:attrNameLst>
                                          <p:attrName>style.visibility</p:attrName>
                                        </p:attrNameLst>
                                      </p:cBhvr>
                                      <p:to>
                                        <p:strVal val="visible"/>
                                      </p:to>
                                    </p:set>
                                    <p:animEffect transition="in" filter="wipe(down)">
                                      <p:cBhvr>
                                        <p:cTn id="89" dur="500"/>
                                        <p:tgtEl>
                                          <p:spTgt spid="12">
                                            <p:txEl>
                                              <p:pRg st="12" end="12"/>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12">
                                            <p:txEl>
                                              <p:pRg st="13" end="13"/>
                                            </p:txEl>
                                          </p:spTgt>
                                        </p:tgtEl>
                                        <p:attrNameLst>
                                          <p:attrName>style.visibility</p:attrName>
                                        </p:attrNameLst>
                                      </p:cBhvr>
                                      <p:to>
                                        <p:strVal val="visible"/>
                                      </p:to>
                                    </p:set>
                                    <p:animEffect transition="in" filter="wipe(down)">
                                      <p:cBhvr>
                                        <p:cTn id="92"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571443" y="50243"/>
            <a:ext cx="6008914" cy="1188851"/>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421220" y="6609806"/>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421220" y="5743303"/>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421220" y="4876800"/>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787083" y="4876800"/>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3049598" y="2820457"/>
            <a:ext cx="1285059" cy="1203349"/>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5445521" y="2738747"/>
            <a:ext cx="1285059" cy="1285059"/>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421306" y="2834955"/>
            <a:ext cx="1517428" cy="1188851"/>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421220" y="2416629"/>
            <a:ext cx="1533818" cy="430887"/>
          </a:xfrm>
          <a:prstGeom prst="rect">
            <a:avLst/>
          </a:prstGeom>
          <a:noFill/>
        </p:spPr>
        <p:txBody>
          <a:bodyPr wrap="none" rtlCol="0">
            <a:spAutoFit/>
          </a:bodyPr>
          <a:lstStyle/>
          <a:p>
            <a:r>
              <a:rPr lang="en-US"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930774" y="2366904"/>
            <a:ext cx="1482970" cy="430887"/>
          </a:xfrm>
          <a:prstGeom prst="rect">
            <a:avLst/>
          </a:prstGeom>
          <a:noFill/>
        </p:spPr>
        <p:txBody>
          <a:bodyPr wrap="none" rtlCol="0">
            <a:spAutoFit/>
          </a:bodyPr>
          <a:lstStyle/>
          <a:p>
            <a:r>
              <a:rPr lang="en-US" dirty="0" err="1"/>
              <a:t>AppServers</a:t>
            </a:r>
            <a:endParaRPr lang="en-US"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5314152" y="2340778"/>
            <a:ext cx="1359988" cy="430887"/>
          </a:xfrm>
          <a:prstGeom prst="rect">
            <a:avLst/>
          </a:prstGeom>
          <a:noFill/>
        </p:spPr>
        <p:txBody>
          <a:bodyPr wrap="none" rtlCol="0">
            <a:spAutoFit/>
          </a:bodyPr>
          <a:lstStyle/>
          <a:p>
            <a:r>
              <a:rPr lang="en-US"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857309" y="111159"/>
            <a:ext cx="6008914"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7707086" y="4876799"/>
            <a:ext cx="6309360" cy="13233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7707086" y="2126645"/>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41087-CA99-EE4D-938D-184F40B1A8DC}"/>
              </a:ext>
            </a:extLst>
          </p:cNvPr>
          <p:cNvSpPr/>
          <p:nvPr/>
        </p:nvSpPr>
        <p:spPr>
          <a:xfrm>
            <a:off x="7775420" y="3881845"/>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7775420" y="3186217"/>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9397719" y="3200715"/>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7818121" y="2454597"/>
            <a:ext cx="758714" cy="594426"/>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939420" y="2466186"/>
            <a:ext cx="581996" cy="544990"/>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9915490" y="2466186"/>
            <a:ext cx="590840" cy="590840"/>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7712345" y="2126645"/>
            <a:ext cx="1046056" cy="307777"/>
          </a:xfrm>
          <a:prstGeom prst="rect">
            <a:avLst/>
          </a:prstGeom>
          <a:noFill/>
        </p:spPr>
        <p:txBody>
          <a:bodyPr wrap="none" rtlCol="0">
            <a:spAutoFit/>
          </a:bodyPr>
          <a:lstStyle/>
          <a:p>
            <a:r>
              <a:rPr lang="en-US" sz="1400"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8759471" y="2140618"/>
            <a:ext cx="1013483" cy="307777"/>
          </a:xfrm>
          <a:prstGeom prst="rect">
            <a:avLst/>
          </a:prstGeom>
          <a:noFill/>
        </p:spPr>
        <p:txBody>
          <a:bodyPr wrap="none" rtlCol="0">
            <a:spAutoFit/>
          </a:bodyPr>
          <a:lstStyle/>
          <a:p>
            <a:r>
              <a:rPr lang="en-US" sz="1400" dirty="0" err="1"/>
              <a:t>AppServers</a:t>
            </a:r>
            <a:endParaRPr lang="en-US" sz="1400"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9734907" y="2140617"/>
            <a:ext cx="937436" cy="307777"/>
          </a:xfrm>
          <a:prstGeom prst="rect">
            <a:avLst/>
          </a:prstGeom>
          <a:noFill/>
        </p:spPr>
        <p:txBody>
          <a:bodyPr wrap="none" rtlCol="0">
            <a:spAutoFit/>
          </a:bodyPr>
          <a:lstStyle/>
          <a:p>
            <a:r>
              <a:rPr lang="en-US" sz="1400"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10898471" y="2141143"/>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55713E-4236-7344-B02C-6B63E639459B}"/>
              </a:ext>
            </a:extLst>
          </p:cNvPr>
          <p:cNvSpPr/>
          <p:nvPr/>
        </p:nvSpPr>
        <p:spPr>
          <a:xfrm>
            <a:off x="10966805" y="3896343"/>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10966805" y="3200715"/>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2589104" y="3215213"/>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11009506" y="2469095"/>
            <a:ext cx="758714" cy="594426"/>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2130805" y="2480684"/>
            <a:ext cx="581996" cy="544990"/>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3106875" y="2480684"/>
            <a:ext cx="590840" cy="590840"/>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10903730" y="2141143"/>
            <a:ext cx="1046056" cy="307777"/>
          </a:xfrm>
          <a:prstGeom prst="rect">
            <a:avLst/>
          </a:prstGeom>
          <a:noFill/>
        </p:spPr>
        <p:txBody>
          <a:bodyPr wrap="none" rtlCol="0">
            <a:spAutoFit/>
          </a:bodyPr>
          <a:lstStyle/>
          <a:p>
            <a:r>
              <a:rPr lang="en-US" sz="1400"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11950856" y="2155116"/>
            <a:ext cx="1013483" cy="307777"/>
          </a:xfrm>
          <a:prstGeom prst="rect">
            <a:avLst/>
          </a:prstGeom>
          <a:noFill/>
        </p:spPr>
        <p:txBody>
          <a:bodyPr wrap="none" rtlCol="0">
            <a:spAutoFit/>
          </a:bodyPr>
          <a:lstStyle/>
          <a:p>
            <a:r>
              <a:rPr lang="en-US" sz="1400" dirty="0" err="1"/>
              <a:t>AppServers</a:t>
            </a:r>
            <a:endParaRPr lang="en-US" sz="1400"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2926292" y="2155115"/>
            <a:ext cx="937436" cy="307777"/>
          </a:xfrm>
          <a:prstGeom prst="rect">
            <a:avLst/>
          </a:prstGeom>
          <a:noFill/>
        </p:spPr>
        <p:txBody>
          <a:bodyPr wrap="none" rtlCol="0">
            <a:spAutoFit/>
          </a:bodyPr>
          <a:lstStyle/>
          <a:p>
            <a:r>
              <a:rPr lang="en-US" sz="1400"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8381672" y="1614960"/>
            <a:ext cx="2005677" cy="430887"/>
          </a:xfrm>
          <a:prstGeom prst="rect">
            <a:avLst/>
          </a:prstGeom>
          <a:noFill/>
        </p:spPr>
        <p:txBody>
          <a:bodyPr wrap="none" rtlCol="0">
            <a:spAutoFit/>
          </a:bodyPr>
          <a:lstStyle/>
          <a:p>
            <a:r>
              <a:rPr lang="en-US"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11367763" y="1610015"/>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721665" y="204541"/>
            <a:ext cx="13007397" cy="1188851"/>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788229" y="6505306"/>
            <a:ext cx="65134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788229" y="5638803"/>
            <a:ext cx="6513412"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788229" y="4711336"/>
            <a:ext cx="6513412"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915580" y="200012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4014291" y="2387994"/>
            <a:ext cx="1517428" cy="1188851"/>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4014205" y="1969668"/>
            <a:ext cx="1533818" cy="430887"/>
          </a:xfrm>
          <a:prstGeom prst="rect">
            <a:avLst/>
          </a:prstGeom>
          <a:noFill/>
        </p:spPr>
        <p:txBody>
          <a:bodyPr wrap="none" rtlCol="0">
            <a:spAutoFit/>
          </a:bodyPr>
          <a:lstStyle/>
          <a:p>
            <a:r>
              <a:rPr lang="en-US"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4010532" y="392696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800423" y="392278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6119555" y="1994884"/>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A0E4B44-3E05-0E49-8A89-59E0DA650E63}"/>
              </a:ext>
            </a:extLst>
          </p:cNvPr>
          <p:cNvSpPr/>
          <p:nvPr/>
        </p:nvSpPr>
        <p:spPr>
          <a:xfrm>
            <a:off x="6214507" y="3921725"/>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7004398" y="3917544"/>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6310028" y="2425066"/>
            <a:ext cx="1285059" cy="1203349"/>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6191204" y="1971513"/>
            <a:ext cx="1482970" cy="430887"/>
          </a:xfrm>
          <a:prstGeom prst="rect">
            <a:avLst/>
          </a:prstGeom>
          <a:noFill/>
        </p:spPr>
        <p:txBody>
          <a:bodyPr wrap="none" rtlCol="0">
            <a:spAutoFit/>
          </a:bodyPr>
          <a:lstStyle/>
          <a:p>
            <a:r>
              <a:rPr lang="en-US" dirty="0" err="1"/>
              <a:t>AppServers</a:t>
            </a:r>
            <a:endParaRPr lang="en-US" dirty="0"/>
          </a:p>
        </p:txBody>
      </p:sp>
      <p:sp>
        <p:nvSpPr>
          <p:cNvPr id="62" name="Rectangle 61">
            <a:extLst>
              <a:ext uri="{FF2B5EF4-FFF2-40B4-BE49-F238E27FC236}">
                <a16:creationId xmlns:a16="http://schemas.microsoft.com/office/drawing/2014/main" id="{D4D1DF4C-3435-3C40-82EC-3C50DCF5944D}"/>
              </a:ext>
            </a:extLst>
          </p:cNvPr>
          <p:cNvSpPr/>
          <p:nvPr/>
        </p:nvSpPr>
        <p:spPr>
          <a:xfrm>
            <a:off x="8425914" y="197696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D25642E-CE1B-F044-A6D0-3553D0B4D44B}"/>
              </a:ext>
            </a:extLst>
          </p:cNvPr>
          <p:cNvSpPr/>
          <p:nvPr/>
        </p:nvSpPr>
        <p:spPr>
          <a:xfrm>
            <a:off x="8520866" y="390380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9310757" y="389962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8616387" y="2387994"/>
            <a:ext cx="1285059" cy="1285059"/>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8485018" y="1990025"/>
            <a:ext cx="1359988" cy="430887"/>
          </a:xfrm>
          <a:prstGeom prst="rect">
            <a:avLst/>
          </a:prstGeom>
          <a:noFill/>
        </p:spPr>
        <p:txBody>
          <a:bodyPr wrap="none" rtlCol="0">
            <a:spAutoFit/>
          </a:bodyPr>
          <a:lstStyle/>
          <a:p>
            <a:r>
              <a:rPr lang="en-US"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4000794" y="1572267"/>
            <a:ext cx="1305486" cy="430887"/>
          </a:xfrm>
          <a:prstGeom prst="rect">
            <a:avLst/>
          </a:prstGeom>
          <a:noFill/>
        </p:spPr>
        <p:txBody>
          <a:bodyPr wrap="none" rtlCol="0">
            <a:spAutoFit/>
          </a:bodyPr>
          <a:lstStyle/>
          <a:p>
            <a:r>
              <a:rPr lang="en-US"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6181528" y="1552311"/>
            <a:ext cx="1305486" cy="430887"/>
          </a:xfrm>
          <a:prstGeom prst="rect">
            <a:avLst/>
          </a:prstGeom>
          <a:noFill/>
        </p:spPr>
        <p:txBody>
          <a:bodyPr wrap="none" rtlCol="0">
            <a:spAutoFit/>
          </a:bodyPr>
          <a:lstStyle/>
          <a:p>
            <a:r>
              <a:rPr lang="en-US"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8567740" y="1548658"/>
            <a:ext cx="1305486" cy="430887"/>
          </a:xfrm>
          <a:prstGeom prst="rect">
            <a:avLst/>
          </a:prstGeom>
          <a:noFill/>
        </p:spPr>
        <p:txBody>
          <a:bodyPr wrap="none" rtlCol="0">
            <a:spAutoFit/>
          </a:bodyPr>
          <a:lstStyle/>
          <a:p>
            <a:r>
              <a:rPr lang="en-US"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788229" y="1572267"/>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1A68AA5-C42F-F846-AE5E-E6803D0C915A}"/>
              </a:ext>
            </a:extLst>
          </p:cNvPr>
          <p:cNvSpPr/>
          <p:nvPr/>
        </p:nvSpPr>
        <p:spPr>
          <a:xfrm>
            <a:off x="5990382" y="1572266"/>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6C09111-E54A-5B4F-B167-F459306AFC4E}"/>
              </a:ext>
            </a:extLst>
          </p:cNvPr>
          <p:cNvSpPr/>
          <p:nvPr/>
        </p:nvSpPr>
        <p:spPr>
          <a:xfrm>
            <a:off x="8289961" y="1559530"/>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E67ACB-4ECE-4344-A97C-4FB1EE1F4B20}"/>
              </a:ext>
            </a:extLst>
          </p:cNvPr>
          <p:cNvSpPr/>
          <p:nvPr/>
        </p:nvSpPr>
        <p:spPr>
          <a:xfrm>
            <a:off x="339634" y="7014758"/>
            <a:ext cx="136768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901337" y="-189285"/>
            <a:ext cx="12964886"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339634" y="5679888"/>
            <a:ext cx="13676812" cy="12244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7553349" y="154832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7652060" y="1936197"/>
            <a:ext cx="1517428" cy="1188851"/>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7651974" y="1517871"/>
            <a:ext cx="1533818" cy="430887"/>
          </a:xfrm>
          <a:prstGeom prst="rect">
            <a:avLst/>
          </a:prstGeom>
          <a:noFill/>
        </p:spPr>
        <p:txBody>
          <a:bodyPr wrap="none" rtlCol="0">
            <a:spAutoFit/>
          </a:bodyPr>
          <a:lstStyle/>
          <a:p>
            <a:r>
              <a:rPr lang="en-US"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7648301" y="347516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8438192" y="347098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9757324" y="154308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3AD2089-1A07-424B-AA25-B7C99B78C9E5}"/>
              </a:ext>
            </a:extLst>
          </p:cNvPr>
          <p:cNvSpPr/>
          <p:nvPr/>
        </p:nvSpPr>
        <p:spPr>
          <a:xfrm>
            <a:off x="9852276" y="346992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10642167" y="346574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9947797" y="1973269"/>
            <a:ext cx="1285059" cy="1203349"/>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9828973" y="1519716"/>
            <a:ext cx="1482970" cy="430887"/>
          </a:xfrm>
          <a:prstGeom prst="rect">
            <a:avLst/>
          </a:prstGeom>
          <a:noFill/>
        </p:spPr>
        <p:txBody>
          <a:bodyPr wrap="none" rtlCol="0">
            <a:spAutoFit/>
          </a:bodyPr>
          <a:lstStyle/>
          <a:p>
            <a:r>
              <a:rPr lang="en-US" dirty="0" err="1"/>
              <a:t>AppServers</a:t>
            </a:r>
            <a:endParaRPr lang="en-US" dirty="0"/>
          </a:p>
        </p:txBody>
      </p:sp>
      <p:sp>
        <p:nvSpPr>
          <p:cNvPr id="43" name="Rectangle 42">
            <a:extLst>
              <a:ext uri="{FF2B5EF4-FFF2-40B4-BE49-F238E27FC236}">
                <a16:creationId xmlns:a16="http://schemas.microsoft.com/office/drawing/2014/main" id="{2936B670-F5D3-814A-A244-57B4BB42700C}"/>
              </a:ext>
            </a:extLst>
          </p:cNvPr>
          <p:cNvSpPr/>
          <p:nvPr/>
        </p:nvSpPr>
        <p:spPr>
          <a:xfrm>
            <a:off x="12063683" y="152516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76EB95C-7E0C-804A-9317-B0C7435C077E}"/>
              </a:ext>
            </a:extLst>
          </p:cNvPr>
          <p:cNvSpPr/>
          <p:nvPr/>
        </p:nvSpPr>
        <p:spPr>
          <a:xfrm>
            <a:off x="12158635" y="345200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2948526" y="344782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2254156" y="1936197"/>
            <a:ext cx="1285059" cy="1285059"/>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2122787" y="1538228"/>
            <a:ext cx="1359988" cy="430887"/>
          </a:xfrm>
          <a:prstGeom prst="rect">
            <a:avLst/>
          </a:prstGeom>
          <a:noFill/>
        </p:spPr>
        <p:txBody>
          <a:bodyPr wrap="none" rtlCol="0">
            <a:spAutoFit/>
          </a:bodyPr>
          <a:lstStyle/>
          <a:p>
            <a:r>
              <a:rPr lang="en-US"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7638563" y="1120470"/>
            <a:ext cx="1305486" cy="430887"/>
          </a:xfrm>
          <a:prstGeom prst="rect">
            <a:avLst/>
          </a:prstGeom>
          <a:noFill/>
        </p:spPr>
        <p:txBody>
          <a:bodyPr wrap="none" rtlCol="0">
            <a:spAutoFit/>
          </a:bodyPr>
          <a:lstStyle/>
          <a:p>
            <a:r>
              <a:rPr lang="en-US"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9819297" y="1100514"/>
            <a:ext cx="1305486" cy="430887"/>
          </a:xfrm>
          <a:prstGeom prst="rect">
            <a:avLst/>
          </a:prstGeom>
          <a:noFill/>
        </p:spPr>
        <p:txBody>
          <a:bodyPr wrap="none" rtlCol="0">
            <a:spAutoFit/>
          </a:bodyPr>
          <a:lstStyle/>
          <a:p>
            <a:r>
              <a:rPr lang="en-US"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2205509" y="1096861"/>
            <a:ext cx="1305486" cy="430887"/>
          </a:xfrm>
          <a:prstGeom prst="rect">
            <a:avLst/>
          </a:prstGeom>
          <a:noFill/>
        </p:spPr>
        <p:txBody>
          <a:bodyPr wrap="none" rtlCol="0">
            <a:spAutoFit/>
          </a:bodyPr>
          <a:lstStyle/>
          <a:p>
            <a:r>
              <a:rPr lang="en-US"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7380512" y="1123409"/>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DFDF79-4DBF-2A41-A931-6B6E0E7C1EB1}"/>
              </a:ext>
            </a:extLst>
          </p:cNvPr>
          <p:cNvSpPr/>
          <p:nvPr/>
        </p:nvSpPr>
        <p:spPr>
          <a:xfrm>
            <a:off x="7553349" y="4918395"/>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7569940" y="4156538"/>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599774" y="152177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698485" y="1909649"/>
            <a:ext cx="1517428" cy="1188851"/>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698399" y="1491323"/>
            <a:ext cx="1533818" cy="430887"/>
          </a:xfrm>
          <a:prstGeom prst="rect">
            <a:avLst/>
          </a:prstGeom>
          <a:noFill/>
        </p:spPr>
        <p:txBody>
          <a:bodyPr wrap="none" rtlCol="0">
            <a:spAutoFit/>
          </a:bodyPr>
          <a:lstStyle/>
          <a:p>
            <a:r>
              <a:rPr lang="en-US"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694726" y="344861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484617" y="344443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803749" y="1516539"/>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B9D94EC-ABAD-894A-85F9-7EA00A16EEFC}"/>
              </a:ext>
            </a:extLst>
          </p:cNvPr>
          <p:cNvSpPr/>
          <p:nvPr/>
        </p:nvSpPr>
        <p:spPr>
          <a:xfrm>
            <a:off x="2898701" y="3443380"/>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688592" y="3439199"/>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994222" y="1946721"/>
            <a:ext cx="1285059" cy="1203349"/>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875398" y="1493168"/>
            <a:ext cx="1482970" cy="430887"/>
          </a:xfrm>
          <a:prstGeom prst="rect">
            <a:avLst/>
          </a:prstGeom>
          <a:noFill/>
        </p:spPr>
        <p:txBody>
          <a:bodyPr wrap="none" rtlCol="0">
            <a:spAutoFit/>
          </a:bodyPr>
          <a:lstStyle/>
          <a:p>
            <a:r>
              <a:rPr lang="en-US" dirty="0" err="1"/>
              <a:t>AppServers</a:t>
            </a:r>
            <a:endParaRPr lang="en-US" dirty="0"/>
          </a:p>
        </p:txBody>
      </p:sp>
      <p:sp>
        <p:nvSpPr>
          <p:cNvPr id="83" name="Rectangle 82">
            <a:extLst>
              <a:ext uri="{FF2B5EF4-FFF2-40B4-BE49-F238E27FC236}">
                <a16:creationId xmlns:a16="http://schemas.microsoft.com/office/drawing/2014/main" id="{4183E386-BF95-DE4D-B42B-4A88A667E981}"/>
              </a:ext>
            </a:extLst>
          </p:cNvPr>
          <p:cNvSpPr/>
          <p:nvPr/>
        </p:nvSpPr>
        <p:spPr>
          <a:xfrm>
            <a:off x="5110108" y="149861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7CC8D84-17C0-1943-B6D4-3926F55EF81E}"/>
              </a:ext>
            </a:extLst>
          </p:cNvPr>
          <p:cNvSpPr/>
          <p:nvPr/>
        </p:nvSpPr>
        <p:spPr>
          <a:xfrm>
            <a:off x="5205060" y="342545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5994951" y="342127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5300581" y="1909649"/>
            <a:ext cx="1285059" cy="1285059"/>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5169212" y="1511680"/>
            <a:ext cx="1359988" cy="430887"/>
          </a:xfrm>
          <a:prstGeom prst="rect">
            <a:avLst/>
          </a:prstGeom>
          <a:noFill/>
        </p:spPr>
        <p:txBody>
          <a:bodyPr wrap="none" rtlCol="0">
            <a:spAutoFit/>
          </a:bodyPr>
          <a:lstStyle/>
          <a:p>
            <a:r>
              <a:rPr lang="en-US"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684988" y="1093922"/>
            <a:ext cx="1305486" cy="430887"/>
          </a:xfrm>
          <a:prstGeom prst="rect">
            <a:avLst/>
          </a:prstGeom>
          <a:noFill/>
        </p:spPr>
        <p:txBody>
          <a:bodyPr wrap="none" rtlCol="0">
            <a:spAutoFit/>
          </a:bodyPr>
          <a:lstStyle/>
          <a:p>
            <a:r>
              <a:rPr lang="en-US"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865722" y="1073966"/>
            <a:ext cx="1305486" cy="430887"/>
          </a:xfrm>
          <a:prstGeom prst="rect">
            <a:avLst/>
          </a:prstGeom>
          <a:noFill/>
        </p:spPr>
        <p:txBody>
          <a:bodyPr wrap="none" rtlCol="0">
            <a:spAutoFit/>
          </a:bodyPr>
          <a:lstStyle/>
          <a:p>
            <a:r>
              <a:rPr lang="en-US"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5251934" y="1070313"/>
            <a:ext cx="1305486" cy="430887"/>
          </a:xfrm>
          <a:prstGeom prst="rect">
            <a:avLst/>
          </a:prstGeom>
          <a:noFill/>
        </p:spPr>
        <p:txBody>
          <a:bodyPr wrap="none" rtlCol="0">
            <a:spAutoFit/>
          </a:bodyPr>
          <a:lstStyle/>
          <a:p>
            <a:r>
              <a:rPr lang="en-US"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426937" y="1096861"/>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C6F2AD6-BDA3-424B-A439-6E4D9B79B75E}"/>
              </a:ext>
            </a:extLst>
          </p:cNvPr>
          <p:cNvSpPr/>
          <p:nvPr/>
        </p:nvSpPr>
        <p:spPr>
          <a:xfrm>
            <a:off x="599774" y="4891847"/>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616365" y="4129990"/>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994222" y="705394"/>
            <a:ext cx="2005677" cy="430887"/>
          </a:xfrm>
          <a:prstGeom prst="rect">
            <a:avLst/>
          </a:prstGeom>
          <a:noFill/>
        </p:spPr>
        <p:txBody>
          <a:bodyPr wrap="none" rtlCol="0">
            <a:spAutoFit/>
          </a:bodyPr>
          <a:lstStyle/>
          <a:p>
            <a:r>
              <a:rPr lang="en-US"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9567619" y="713243"/>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60D819-337C-0D49-9D17-8BFB184B50AF}"/>
              </a:ext>
            </a:extLst>
          </p:cNvPr>
          <p:cNvSpPr/>
          <p:nvPr/>
        </p:nvSpPr>
        <p:spPr>
          <a:xfrm>
            <a:off x="104504" y="3631476"/>
            <a:ext cx="2599508" cy="705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5255629" y="518160"/>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9374772" y="518160"/>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Even the most complex applications can be containerized.</a:t>
            </a:r>
            <a:endParaRPr lang="en-US" dirty="0"/>
          </a:p>
        </p:txBody>
      </p:sp>
      <p:sp>
        <p:nvSpPr>
          <p:cNvPr id="10" name="Rectangle 9">
            <a:extLst>
              <a:ext uri="{FF2B5EF4-FFF2-40B4-BE49-F238E27FC236}">
                <a16:creationId xmlns:a16="http://schemas.microsoft.com/office/drawing/2014/main" id="{9E8506FB-EA1C-664F-8EB0-FFB61C43348D}"/>
              </a:ext>
            </a:extLst>
          </p:cNvPr>
          <p:cNvSpPr/>
          <p:nvPr/>
        </p:nvSpPr>
        <p:spPr>
          <a:xfrm>
            <a:off x="5255629" y="179396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9374772" y="179396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leverage and share the host kernel, making them much more efficient in terms of system resources than virtual machines.</a:t>
            </a:r>
            <a:endParaRPr lang="en-US" sz="1600" dirty="0"/>
          </a:p>
        </p:txBody>
      </p:sp>
      <p:sp>
        <p:nvSpPr>
          <p:cNvPr id="12" name="Rectangle 11">
            <a:extLst>
              <a:ext uri="{FF2B5EF4-FFF2-40B4-BE49-F238E27FC236}">
                <a16:creationId xmlns:a16="http://schemas.microsoft.com/office/drawing/2014/main" id="{7FCD65DF-7376-C44F-B236-6A943F8FAFFF}"/>
              </a:ext>
            </a:extLst>
          </p:cNvPr>
          <p:cNvSpPr/>
          <p:nvPr/>
        </p:nvSpPr>
        <p:spPr>
          <a:xfrm>
            <a:off x="5255629" y="306977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9374772" y="306977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You can build locally, deploy to the cloud, and run anywhere.</a:t>
            </a:r>
            <a:endParaRPr lang="en-US" dirty="0"/>
          </a:p>
        </p:txBody>
      </p:sp>
      <p:sp>
        <p:nvSpPr>
          <p:cNvPr id="14" name="Rectangle 13">
            <a:extLst>
              <a:ext uri="{FF2B5EF4-FFF2-40B4-BE49-F238E27FC236}">
                <a16:creationId xmlns:a16="http://schemas.microsoft.com/office/drawing/2014/main" id="{D10B6E47-36A1-7A4B-857E-E6C5AC106506}"/>
              </a:ext>
            </a:extLst>
          </p:cNvPr>
          <p:cNvSpPr/>
          <p:nvPr/>
        </p:nvSpPr>
        <p:spPr>
          <a:xfrm>
            <a:off x="5255629" y="432380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9374772" y="432380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dirty="0"/>
              <a:t>Containers are highly self sufficient and encapsulated, allowing you to replace or upgrade one without disrupting others.</a:t>
            </a:r>
            <a:endParaRPr lang="en-US" sz="1700" dirty="0"/>
          </a:p>
        </p:txBody>
      </p:sp>
      <p:sp>
        <p:nvSpPr>
          <p:cNvPr id="16" name="Rectangle 15">
            <a:extLst>
              <a:ext uri="{FF2B5EF4-FFF2-40B4-BE49-F238E27FC236}">
                <a16:creationId xmlns:a16="http://schemas.microsoft.com/office/drawing/2014/main" id="{42EC02AE-487D-ED4E-9B64-65336A260067}"/>
              </a:ext>
            </a:extLst>
          </p:cNvPr>
          <p:cNvSpPr/>
          <p:nvPr/>
        </p:nvSpPr>
        <p:spPr>
          <a:xfrm>
            <a:off x="5255629" y="559961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9374772" y="559961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t>You can increase and automatically distribute container replicas across a </a:t>
            </a:r>
            <a:r>
              <a:rPr lang="en-IN" sz="1800" dirty="0" err="1"/>
              <a:t>datacenter</a:t>
            </a:r>
            <a:r>
              <a:rPr lang="en-IN" sz="1800" dirty="0"/>
              <a:t>.</a:t>
            </a:r>
            <a:endParaRPr lang="en-US" sz="1800" dirty="0"/>
          </a:p>
        </p:txBody>
      </p:sp>
      <p:sp>
        <p:nvSpPr>
          <p:cNvPr id="18" name="Rectangle 17">
            <a:extLst>
              <a:ext uri="{FF2B5EF4-FFF2-40B4-BE49-F238E27FC236}">
                <a16:creationId xmlns:a16="http://schemas.microsoft.com/office/drawing/2014/main" id="{02415467-D0CB-0A42-ABBF-FB7EA86781F6}"/>
              </a:ext>
            </a:extLst>
          </p:cNvPr>
          <p:cNvSpPr/>
          <p:nvPr/>
        </p:nvSpPr>
        <p:spPr>
          <a:xfrm>
            <a:off x="5255629" y="6875418"/>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9374772" y="6875418"/>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apply aggressive constraints and isolations to processes without any configuration required on the part of the user.</a:t>
            </a:r>
            <a:endParaRPr lang="en-US" sz="1600"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704012" y="870857"/>
            <a:ext cx="2551617" cy="3113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704012" y="2146663"/>
            <a:ext cx="2551617" cy="183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704012" y="3422469"/>
            <a:ext cx="2551617" cy="561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704012" y="3984173"/>
            <a:ext cx="2551617" cy="69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704012" y="3984173"/>
            <a:ext cx="2551617" cy="19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704012" y="3984173"/>
            <a:ext cx="2551617" cy="3374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7498080" y="87085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7498080" y="2124891"/>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7498080" y="340069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7498080" y="4676503"/>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7498080" y="5952309"/>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7498080" y="7215052"/>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87723" y="-289501"/>
            <a:ext cx="6331670"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000" b="1" dirty="0"/>
              <a:t>Advantages of using Docker</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141832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8A30AD-B593-7541-9C46-C827D850C798}"/>
              </a:ext>
            </a:extLst>
          </p:cNvPr>
          <p:cNvSpPr/>
          <p:nvPr/>
        </p:nvSpPr>
        <p:spPr>
          <a:xfrm>
            <a:off x="10202098" y="1737359"/>
            <a:ext cx="4206240" cy="46193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10424167" y="3455310"/>
            <a:ext cx="1410789" cy="24427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12705813" y="3455310"/>
            <a:ext cx="1410789" cy="24558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11570381" y="5925807"/>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10529212" y="5480237"/>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2705318" y="5480236"/>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10515607" y="383685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10515607" y="4670155"/>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2803784" y="382394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2820846" y="4665151"/>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11730453" y="4059073"/>
            <a:ext cx="1073331" cy="1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11730453" y="4900283"/>
            <a:ext cx="1090393" cy="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222062" y="1069769"/>
            <a:ext cx="9688300" cy="6513406"/>
          </a:xfrm>
        </p:spPr>
        <p:txBody>
          <a:bodyPr>
            <a:normAutofit fontScale="625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10476524" y="2707987"/>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58" name="Rectangle 57">
            <a:extLst>
              <a:ext uri="{FF2B5EF4-FFF2-40B4-BE49-F238E27FC236}">
                <a16:creationId xmlns:a16="http://schemas.microsoft.com/office/drawing/2014/main" id="{6AF234AC-D5AB-3C40-8D43-58B4B4E32AC0}"/>
              </a:ext>
            </a:extLst>
          </p:cNvPr>
          <p:cNvSpPr/>
          <p:nvPr/>
        </p:nvSpPr>
        <p:spPr>
          <a:xfrm>
            <a:off x="10459215" y="2012638"/>
            <a:ext cx="3657387" cy="5110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Client (Optional)</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8A30AD-B593-7541-9C46-C827D850C798}"/>
              </a:ext>
            </a:extLst>
          </p:cNvPr>
          <p:cNvSpPr/>
          <p:nvPr/>
        </p:nvSpPr>
        <p:spPr>
          <a:xfrm>
            <a:off x="3892029" y="1658979"/>
            <a:ext cx="4206240" cy="29783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4114098" y="2692893"/>
            <a:ext cx="1410789" cy="128631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6395744" y="2692893"/>
            <a:ext cx="1410789" cy="138033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5033141" y="4145304"/>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4282224" y="3642344"/>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6356621" y="3688844"/>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4205538" y="3074433"/>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28" name="Rectangle 27">
            <a:extLst>
              <a:ext uri="{FF2B5EF4-FFF2-40B4-BE49-F238E27FC236}">
                <a16:creationId xmlns:a16="http://schemas.microsoft.com/office/drawing/2014/main" id="{FB8F9173-2712-964B-9CD7-6664DA46303C}"/>
              </a:ext>
            </a:extLst>
          </p:cNvPr>
          <p:cNvSpPr/>
          <p:nvPr/>
        </p:nvSpPr>
        <p:spPr>
          <a:xfrm>
            <a:off x="6510777" y="3089859"/>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118786" y="4892380"/>
            <a:ext cx="7900055" cy="2720175"/>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4205538" y="1972634"/>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443801" y="1658979"/>
            <a:ext cx="2150992" cy="16505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293616F-ACE9-C841-9B34-1AFAF9A031E2}"/>
              </a:ext>
            </a:extLst>
          </p:cNvPr>
          <p:cNvSpPr/>
          <p:nvPr/>
        </p:nvSpPr>
        <p:spPr>
          <a:xfrm>
            <a:off x="809540" y="1870354"/>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504688" y="2463283"/>
            <a:ext cx="1964192" cy="707886"/>
          </a:xfrm>
          <a:prstGeom prst="rect">
            <a:avLst/>
          </a:prstGeom>
          <a:noFill/>
        </p:spPr>
        <p:txBody>
          <a:bodyPr wrap="none" rtlCol="0">
            <a:spAutoFit/>
          </a:bodyPr>
          <a:lstStyle/>
          <a:p>
            <a:r>
              <a:rPr lang="en-US" dirty="0">
                <a:solidFill>
                  <a:schemeClr val="bg1"/>
                </a:solidFill>
              </a:rPr>
              <a:t>Docker Registry</a:t>
            </a:r>
          </a:p>
          <a:p>
            <a:pPr algn="ctr"/>
            <a:r>
              <a:rPr lang="en-US" sz="18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9213567" y="4313561"/>
            <a:ext cx="5218619" cy="17970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9391220" y="5649995"/>
            <a:ext cx="5082545" cy="430887"/>
          </a:xfrm>
          <a:prstGeom prst="rect">
            <a:avLst/>
          </a:prstGeom>
          <a:noFill/>
        </p:spPr>
        <p:txBody>
          <a:bodyPr wrap="none" rtlCol="0">
            <a:spAutoFit/>
          </a:bodyPr>
          <a:lstStyle/>
          <a:p>
            <a:r>
              <a:rPr lang="en-US"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9391220" y="4495414"/>
            <a:ext cx="3563604" cy="430887"/>
          </a:xfrm>
          <a:prstGeom prst="rect">
            <a:avLst/>
          </a:prstGeom>
          <a:solidFill>
            <a:schemeClr val="bg1"/>
          </a:solidFill>
        </p:spPr>
        <p:txBody>
          <a:bodyPr wrap="none" rtlCol="0">
            <a:spAutoFit/>
          </a:bodyPr>
          <a:lstStyle/>
          <a:p>
            <a:r>
              <a:rPr lang="en-US" dirty="0"/>
              <a:t>docker pull </a:t>
            </a:r>
            <a:r>
              <a:rPr lang="en-US" dirty="0" err="1"/>
              <a:t>nginxdemos</a:t>
            </a:r>
            <a:r>
              <a:rPr lang="en-US"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9360824" y="5037255"/>
            <a:ext cx="4839595" cy="430887"/>
          </a:xfrm>
          <a:prstGeom prst="rect">
            <a:avLst/>
          </a:prstGeom>
          <a:solidFill>
            <a:schemeClr val="bg1"/>
          </a:solidFill>
        </p:spPr>
        <p:txBody>
          <a:bodyPr wrap="none" rtlCol="0">
            <a:spAutoFit/>
          </a:bodyPr>
          <a:lstStyle/>
          <a:p>
            <a:r>
              <a:rPr lang="en-IN" dirty="0"/>
              <a:t>docker run -p 82:80 -d </a:t>
            </a:r>
            <a:r>
              <a:rPr lang="en-IN" dirty="0" err="1"/>
              <a:t>nginxdemos</a:t>
            </a:r>
            <a:r>
              <a:rPr lang="en-IN" dirty="0"/>
              <a:t>/hello</a:t>
            </a:r>
            <a:endParaRPr lang="en-US"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7862925" y="2228151"/>
            <a:ext cx="3310097" cy="226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2024386" y="2105486"/>
            <a:ext cx="2181152" cy="122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2024386" y="2105486"/>
            <a:ext cx="2089712" cy="123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5485024" y="2156342"/>
            <a:ext cx="3867982" cy="3107985"/>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8" grpId="0" animBg="1"/>
      <p:bldP spid="64" grpId="0" build="p"/>
      <p:bldP spid="53" grpId="0" animBg="1"/>
      <p:bldP spid="34" grpId="0" animBg="1"/>
      <p:bldP spid="38" grpId="0" animBg="1"/>
      <p:bldP spid="41" grpId="0"/>
      <p:bldP spid="43" grpId="0" animBg="1"/>
      <p:bldP spid="47" grpId="0"/>
      <p:bldP spid="5" grpId="0" animBg="1"/>
      <p:bldP spid="49" grpId="0" animBg="1"/>
      <p:bldP spid="6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0FBA762A8B4A4AB2389BE0BCE3C83F" ma:contentTypeVersion="10" ma:contentTypeDescription="Create a new document." ma:contentTypeScope="" ma:versionID="0f3e2685ea47f4ebc3624ed417f13537">
  <xsd:schema xmlns:xsd="http://www.w3.org/2001/XMLSchema" xmlns:xs="http://www.w3.org/2001/XMLSchema" xmlns:p="http://schemas.microsoft.com/office/2006/metadata/properties" xmlns:ns2="9a51ea1a-1b1e-41ef-b441-1ee4f2fd8669" xmlns:ns3="1715a332-6e4d-4cad-94c4-6bada4eb9966" targetNamespace="http://schemas.microsoft.com/office/2006/metadata/properties" ma:root="true" ma:fieldsID="c0969c2d596e33b812740b722f5f53ca" ns2:_="" ns3:_="">
    <xsd:import namespace="9a51ea1a-1b1e-41ef-b441-1ee4f2fd8669"/>
    <xsd:import namespace="1715a332-6e4d-4cad-94c4-6bada4eb996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1ea1a-1b1e-41ef-b441-1ee4f2fd86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715a332-6e4d-4cad-94c4-6bada4eb996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EC2339-1C1C-416D-9A21-94E8CFA5CBF4}">
  <ds:schemaRefs>
    <ds:schemaRef ds:uri="http://schemas.microsoft.com/office/2006/metadata/properties"/>
    <ds:schemaRef ds:uri="http://purl.org/dc/terms/"/>
    <ds:schemaRef ds:uri="http://schemas.microsoft.com/office/2006/documentManagement/types"/>
    <ds:schemaRef ds:uri="http://purl.org/dc/elements/1.1/"/>
    <ds:schemaRef ds:uri="9a51ea1a-1b1e-41ef-b441-1ee4f2fd8669"/>
    <ds:schemaRef ds:uri="http://purl.org/dc/dcmitype/"/>
    <ds:schemaRef ds:uri="http://schemas.microsoft.com/office/infopath/2007/PartnerControls"/>
    <ds:schemaRef ds:uri="http://schemas.openxmlformats.org/package/2006/metadata/core-properties"/>
    <ds:schemaRef ds:uri="1715a332-6e4d-4cad-94c4-6bada4eb9966"/>
    <ds:schemaRef ds:uri="http://www.w3.org/XML/1998/namespace"/>
  </ds:schemaRefs>
</ds:datastoreItem>
</file>

<file path=customXml/itemProps2.xml><?xml version="1.0" encoding="utf-8"?>
<ds:datastoreItem xmlns:ds="http://schemas.openxmlformats.org/officeDocument/2006/customXml" ds:itemID="{92F2D375-1062-4EE6-861C-05377A63E419}">
  <ds:schemaRefs>
    <ds:schemaRef ds:uri="http://schemas.microsoft.com/sharepoint/v3/contenttype/forms"/>
  </ds:schemaRefs>
</ds:datastoreItem>
</file>

<file path=customXml/itemProps3.xml><?xml version="1.0" encoding="utf-8"?>
<ds:datastoreItem xmlns:ds="http://schemas.openxmlformats.org/officeDocument/2006/customXml" ds:itemID="{39179B27-CBA1-4175-8B64-42FE0F85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1ea1a-1b1e-41ef-b441-1ee4f2fd8669"/>
    <ds:schemaRef ds:uri="1715a332-6e4d-4cad-94c4-6bada4eb9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752</Words>
  <Application>Microsoft Office PowerPoint</Application>
  <PresentationFormat>Custom</PresentationFormat>
  <Paragraphs>162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What problems we have with Traditional Infra?</vt:lpstr>
      <vt:lpstr>Physical Machines</vt:lpstr>
      <vt:lpstr>Physical Machines with Docker</vt:lpstr>
      <vt:lpstr>PowerPoint Presentation</vt:lpstr>
      <vt:lpstr>PowerPoint Presentation</vt:lpstr>
      <vt:lpstr>PowerPoint Presentation</vt:lpstr>
      <vt:lpstr>Docker - Terminology</vt:lpstr>
      <vt:lpstr>Docker - Terminology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Elastic Beanstalk </dc:title>
  <dc:creator>Stack Simplify</dc:creator>
  <cp:lastModifiedBy>HITHI, GLEJN</cp:lastModifiedBy>
  <cp:revision>175</cp:revision>
  <dcterms:created xsi:type="dcterms:W3CDTF">2019-11-12T03:20:49Z</dcterms:created>
  <dcterms:modified xsi:type="dcterms:W3CDTF">2022-12-14T10:13:32Z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d1c7476-f302-47ca-97a0-972f32671471_Enabled">
    <vt:lpwstr>true</vt:lpwstr>
  </property>
  <property fmtid="{D5CDD505-2E9C-101B-9397-08002B2CF9AE}" pid="3" name="MSIP_Label_2d1c7476-f302-47ca-97a0-972f32671471_SetDate">
    <vt:lpwstr>2022-12-14T10:06:08Z</vt:lpwstr>
  </property>
  <property fmtid="{D5CDD505-2E9C-101B-9397-08002B2CF9AE}" pid="4" name="MSIP_Label_2d1c7476-f302-47ca-97a0-972f32671471_Method">
    <vt:lpwstr>Standard</vt:lpwstr>
  </property>
  <property fmtid="{D5CDD505-2E9C-101B-9397-08002B2CF9AE}" pid="5" name="MSIP_Label_2d1c7476-f302-47ca-97a0-972f32671471_Name">
    <vt:lpwstr>Internal</vt:lpwstr>
  </property>
  <property fmtid="{D5CDD505-2E9C-101B-9397-08002B2CF9AE}" pid="6" name="MSIP_Label_2d1c7476-f302-47ca-97a0-972f32671471_SiteId">
    <vt:lpwstr>72e15514-5be9-46a8-8b0b-af9b1b77b3b8</vt:lpwstr>
  </property>
  <property fmtid="{D5CDD505-2E9C-101B-9397-08002B2CF9AE}" pid="7" name="MSIP_Label_2d1c7476-f302-47ca-97a0-972f32671471_ActionId">
    <vt:lpwstr>780cc9c7-cae8-4b82-ad4a-21b1226f6f2b</vt:lpwstr>
  </property>
  <property fmtid="{D5CDD505-2E9C-101B-9397-08002B2CF9AE}" pid="8" name="MSIP_Label_2d1c7476-f302-47ca-97a0-972f32671471_ContentBits">
    <vt:lpwstr>0</vt:lpwstr>
  </property>
</Properties>
</file>