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  <p:sldId id="276" r:id="rId9"/>
    <p:sldId id="282" r:id="rId10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älkommen" id="{E75E278A-FF0E-49A4-B170-79828D63BBAD}">
          <p14:sldIdLst>
            <p14:sldId id="256"/>
          </p14:sldIdLst>
        </p14:section>
        <p14:section name="Design, Morfning, Kommentera, Arbeta tillsammans, Berätta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Mer informatio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1" autoAdjust="0"/>
  </p:normalViewPr>
  <p:slideViewPr>
    <p:cSldViewPr snapToGrid="0">
      <p:cViewPr varScale="1">
        <p:scale>
          <a:sx n="88" d="100"/>
          <a:sy n="88" d="100"/>
        </p:scale>
        <p:origin x="90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15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42DEBB-D4C7-4E8F-A5CF-B9FB27E4F8AE}" type="datetime1">
              <a:rPr lang="sv-SE" smtClean="0"/>
              <a:t>2023-10-18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96DE0B-7927-4895-AC98-94682F43565E}" type="datetime1">
              <a:rPr lang="sv-SE" noProof="0" smtClean="0"/>
              <a:t>2023-10-18</a:t>
            </a:fld>
            <a:endParaRPr lang="sv-SE" noProof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12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743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1697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6440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236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2619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ulär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sz="1800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ulär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sv-SE" sz="1800" noProof="0"/>
          </a:p>
        </p:txBody>
      </p:sp>
      <p:cxnSp>
        <p:nvCxnSpPr>
          <p:cNvPr id="12" name="Rak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v-SE" noProof="0"/>
              <a:t>Redigera format för bakgrundstext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v-SE" noProof="0"/>
              <a:t>Nivå två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v-SE" noProof="0"/>
              <a:t>Nivå tre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v-SE" noProof="0"/>
              <a:t>Nivå fyra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v-SE" noProof="0"/>
              <a:t>Nivå fem</a:t>
            </a:r>
          </a:p>
        </p:txBody>
      </p:sp>
      <p:sp>
        <p:nvSpPr>
          <p:cNvPr id="6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15349C14-F119-4EC4-AE2E-2EA7AE1750D1}" type="datetime1">
              <a:rPr lang="sv-SE" noProof="0" smtClean="0"/>
              <a:t>2023-10-18</a:t>
            </a:fld>
            <a:endParaRPr lang="sv-SE" noProof="0"/>
          </a:p>
        </p:txBody>
      </p:sp>
      <p:sp>
        <p:nvSpPr>
          <p:cNvPr id="7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sv-SE" noProof="0"/>
          </a:p>
        </p:txBody>
      </p:sp>
      <p:sp>
        <p:nvSpPr>
          <p:cNvPr id="8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ulär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sz="1800" noProof="0"/>
          </a:p>
        </p:txBody>
      </p:sp>
      <p:sp>
        <p:nvSpPr>
          <p:cNvPr id="10" name="Rektangulär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sz="1800" noProof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7" name="Platshållare för innehåll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v-SE" noProof="0"/>
              <a:t>Redigera format för bakgrundstext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v-SE" noProof="0"/>
              <a:t>Nivå två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v-SE" noProof="0"/>
              <a:t>Nivå tre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v-SE" noProof="0"/>
              <a:t>Nivå fyra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v-SE" noProof="0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6">
              <a:lumMod val="40000"/>
              <a:lumOff val="60000"/>
            </a:schemeClr>
          </a:fgClr>
          <a:bgClr>
            <a:schemeClr val="accent6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ulär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sv-SE" sz="1800" noProof="0"/>
          </a:p>
        </p:txBody>
      </p:sp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42B5D0-3D3E-4F7B-AB5B-03F893AA6ED8}" type="datetime1">
              <a:rPr lang="sv-SE" noProof="0" smtClean="0"/>
              <a:t>2023-10-18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sv-SE" noProof="0" smtClean="0"/>
              <a:pPr rtl="0"/>
              <a:t>‹#›</a:t>
            </a:fld>
            <a:endParaRPr lang="sv-SE" noProof="0"/>
          </a:p>
        </p:txBody>
      </p:sp>
      <p:cxnSp>
        <p:nvCxnSpPr>
          <p:cNvPr id="8" name="Rak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sv-SE" sz="3600" b="1" i="0" dirty="0">
                <a:effectLst/>
                <a:latin typeface="Söhne"/>
              </a:rPr>
              <a:t>Projektpresentation: Biljettbokningssystem</a:t>
            </a:r>
            <a:endParaRPr lang="sv-SE" sz="4800" dirty="0">
              <a:solidFill>
                <a:schemeClr val="bg1"/>
              </a:solidFill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4294967295"/>
          </p:nvPr>
        </p:nvSpPr>
        <p:spPr>
          <a:xfrm>
            <a:off x="838200" y="2983599"/>
            <a:ext cx="9582150" cy="1136650"/>
          </a:xfrm>
        </p:spPr>
        <p:txBody>
          <a:bodyPr rtlCol="0">
            <a:normAutofit fontScale="55000" lnSpcReduction="20000"/>
          </a:bodyPr>
          <a:lstStyle/>
          <a:p>
            <a:pPr marL="0" indent="0" rtl="0">
              <a:buNone/>
            </a:pPr>
            <a:r>
              <a:rPr lang="sv-SE" sz="3600" b="1" i="1" dirty="0">
                <a:solidFill>
                  <a:srgbClr val="374151"/>
                </a:solidFill>
                <a:effectLst/>
                <a:latin typeface="Söhne"/>
              </a:rPr>
              <a:t>Projektnamn: Biljettbokningssystem  </a:t>
            </a:r>
            <a:r>
              <a:rPr lang="sv-SE" sz="36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marL="0" indent="0" rtl="0">
              <a:buNone/>
            </a:pPr>
            <a:r>
              <a:rPr lang="sv-SE" sz="3600" b="1" i="1" dirty="0">
                <a:solidFill>
                  <a:srgbClr val="374151"/>
                </a:solidFill>
                <a:effectLst/>
                <a:latin typeface="Söhne"/>
              </a:rPr>
              <a:t>Projektgrupp: Star Bahadin</a:t>
            </a:r>
            <a:endParaRPr lang="sv-SE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74" name="Picture 2" descr="ticket Symbol">
            <a:extLst>
              <a:ext uri="{FF2B5EF4-FFF2-40B4-BE49-F238E27FC236}">
                <a16:creationId xmlns:a16="http://schemas.microsoft.com/office/drawing/2014/main" id="{06CA3E18-6946-3ED9-3020-20DF6634B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44" y="124739"/>
            <a:ext cx="2079170" cy="207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1000">
              <a:schemeClr val="accent6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65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241918" cy="640080"/>
          </a:xfrm>
        </p:spPr>
        <p:txBody>
          <a:bodyPr rtlCol="0">
            <a:noAutofit/>
          </a:bodyPr>
          <a:lstStyle/>
          <a:p>
            <a:pPr rtl="0"/>
            <a:r>
              <a:rPr lang="sv-S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Beskrivning</a:t>
            </a:r>
          </a:p>
        </p:txBody>
      </p:sp>
      <p:sp>
        <p:nvSpPr>
          <p:cNvPr id="38" name="Platshållare för innehåll 17"/>
          <p:cNvSpPr txBox="1">
            <a:spLocks/>
          </p:cNvSpPr>
          <p:nvPr/>
        </p:nvSpPr>
        <p:spPr>
          <a:xfrm>
            <a:off x="541609" y="1524708"/>
            <a:ext cx="8645933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sv-SE" sz="2000" b="0" i="0" dirty="0">
                <a:solidFill>
                  <a:srgbClr val="374151"/>
                </a:solidFill>
                <a:effectLst/>
                <a:latin typeface="Söhne"/>
              </a:rPr>
              <a:t>Vårt </a:t>
            </a:r>
            <a:r>
              <a:rPr lang="sv-SE" sz="2000" i="0" dirty="0">
                <a:solidFill>
                  <a:srgbClr val="374151"/>
                </a:solidFill>
                <a:effectLst/>
                <a:latin typeface="Söhne"/>
              </a:rPr>
              <a:t>projekt</a:t>
            </a:r>
            <a:r>
              <a:rPr lang="sv-SE" sz="2000" b="0" i="0" dirty="0">
                <a:solidFill>
                  <a:srgbClr val="374151"/>
                </a:solidFill>
                <a:effectLst/>
                <a:latin typeface="Söhne"/>
              </a:rPr>
              <a:t> syftar till att utveckla ett Windows-baserat biljettbokningssystem för evenemang och platser.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2000" b="0" i="0" dirty="0">
                <a:solidFill>
                  <a:srgbClr val="374151"/>
                </a:solidFill>
                <a:effectLst/>
                <a:latin typeface="Söhne"/>
              </a:rPr>
              <a:t>Projekttid: 2 veckor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rgbClr val="374151"/>
                </a:solidFill>
                <a:latin typeface="Söhne"/>
              </a:rPr>
              <a:t>Teknisk: WPF, C</a:t>
            </a:r>
            <a:r>
              <a:rPr lang="de-DE" sz="2000" dirty="0">
                <a:solidFill>
                  <a:srgbClr val="374151"/>
                </a:solidFill>
                <a:latin typeface="Söhne"/>
              </a:rPr>
              <a:t>#, Database (Excel), </a:t>
            </a:r>
            <a:r>
              <a:rPr lang="de-DE" sz="2000" dirty="0" err="1">
                <a:solidFill>
                  <a:srgbClr val="374151"/>
                </a:solidFill>
                <a:latin typeface="Söhne"/>
              </a:rPr>
              <a:t>Utskrivare</a:t>
            </a:r>
            <a:r>
              <a:rPr lang="de-DE" sz="2000" dirty="0">
                <a:solidFill>
                  <a:srgbClr val="374151"/>
                </a:solidFill>
                <a:latin typeface="Söhne"/>
              </a:rPr>
              <a:t>.</a:t>
            </a:r>
            <a:endParaRPr lang="sv-SE" sz="20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098" name="Picture 2" descr="Explanation Icon #379416 - Free Icons Library">
            <a:extLst>
              <a:ext uri="{FF2B5EF4-FFF2-40B4-BE49-F238E27FC236}">
                <a16:creationId xmlns:a16="http://schemas.microsoft.com/office/drawing/2014/main" id="{21A5B910-4FAE-AEBE-2D6A-2AC5261C9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371" y="0"/>
            <a:ext cx="1492651" cy="149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1000">
              <a:schemeClr val="accent6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65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Mål</a:t>
            </a:r>
          </a:p>
        </p:txBody>
      </p:sp>
      <p:sp>
        <p:nvSpPr>
          <p:cNvPr id="25" name="Platshållare för innehåll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sv-SE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grpSp>
        <p:nvGrpSpPr>
          <p:cNvPr id="18" name="Grupp 17" descr="Liten cirkel med siffran 1 som anger steg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Ellips 18" descr="Liten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/>
            </a:p>
          </p:txBody>
        </p:sp>
        <p:sp>
          <p:nvSpPr>
            <p:cNvPr id="20" name="Textruta 19" descr="Siffran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sv-S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Platshållare för innehåll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sv-SE" sz="1800" b="1" i="0" dirty="0">
                <a:solidFill>
                  <a:srgbClr val="374151"/>
                </a:solidFill>
                <a:effectLst/>
                <a:latin typeface="Söhne"/>
              </a:rPr>
              <a:t>Skapa ett användarvänligt gränssnitt för biljettbokning.</a:t>
            </a:r>
            <a:r>
              <a:rPr lang="sv-SE" sz="18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3" name="Grupp 32" descr="Liten cirkel med siffran 2 som anger steg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Ellips 33" descr="Liten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/>
            </a:p>
          </p:txBody>
        </p:sp>
        <p:sp>
          <p:nvSpPr>
            <p:cNvPr id="35" name="Textruta 34" descr="Siffran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sv-S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Platshållare för innehåll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sv-SE" sz="1800" b="1" i="0" dirty="0">
                <a:solidFill>
                  <a:srgbClr val="374151"/>
                </a:solidFill>
                <a:effectLst/>
                <a:latin typeface="Söhne"/>
              </a:rPr>
              <a:t>Tillåt arrangörer att hantera evenemangsinfo och konton.</a:t>
            </a:r>
            <a:endParaRPr lang="sv-SE" sz="18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upp 21" descr="Liten cirkel med siffran 3 som anger steg 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Ellips 23" descr="Liten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/>
            </a:p>
          </p:txBody>
        </p:sp>
        <p:sp>
          <p:nvSpPr>
            <p:cNvPr id="30" name="Textruta 29" descr="Siffran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sv-S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Platshållare för innehåll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sv-SE" sz="1800" b="1" i="0" dirty="0">
                <a:solidFill>
                  <a:srgbClr val="374151"/>
                </a:solidFill>
                <a:effectLst/>
                <a:latin typeface="Söhne"/>
              </a:rPr>
              <a:t>Implementera autentiseringssystem.</a:t>
            </a:r>
            <a:endParaRPr lang="sv-SE" sz="1800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upp 36" descr="Liten cirkel med siffran 4 som anger steg 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Ellips 37" descr="Liten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/>
            </a:p>
          </p:txBody>
        </p:sp>
        <p:sp>
          <p:nvSpPr>
            <p:cNvPr id="39" name="Textruta 38" descr="Siffran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sv-S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Platshållare för innehåll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sv-SE" sz="1800" b="1" i="0" dirty="0">
                <a:solidFill>
                  <a:srgbClr val="374151"/>
                </a:solidFill>
                <a:effectLst/>
                <a:latin typeface="Söhne"/>
              </a:rPr>
              <a:t>Integrera en databas för användardata, evenemang och bokningar.</a:t>
            </a:r>
          </a:p>
          <a:p>
            <a:pPr marL="0" indent="0">
              <a:buNone/>
            </a:pPr>
            <a:br>
              <a:rPr lang="sv-SE" sz="1800" b="1" dirty="0"/>
            </a:br>
            <a:endParaRPr lang="sv-SE" sz="18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Explanation Icon #379416 - Free Icons Library">
            <a:extLst>
              <a:ext uri="{FF2B5EF4-FFF2-40B4-BE49-F238E27FC236}">
                <a16:creationId xmlns:a16="http://schemas.microsoft.com/office/drawing/2014/main" id="{9EEA5F83-DD26-F328-B75F-61CAC083B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257" y="0"/>
            <a:ext cx="1487192" cy="148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1000">
              <a:schemeClr val="accent6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65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sv-SE" b="1" dirty="0"/>
              <a:t>Vem använder programmet och vad det är tänkt att göra.</a:t>
            </a:r>
            <a:endParaRPr lang="sv-SE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Platshållare för innehåll 4"/>
          <p:cNvSpPr>
            <a:spLocks noGrp="1"/>
          </p:cNvSpPr>
          <p:nvPr>
            <p:ph sz="half" idx="4294967295"/>
          </p:nvPr>
        </p:nvSpPr>
        <p:spPr>
          <a:xfrm>
            <a:off x="628695" y="1245953"/>
            <a:ext cx="8003677" cy="4790886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algn="l"/>
            <a:r>
              <a:rPr lang="sv-SE" sz="6400" b="1" i="0" dirty="0">
                <a:solidFill>
                  <a:srgbClr val="374151"/>
                </a:solidFill>
                <a:effectLst/>
                <a:latin typeface="Söhne"/>
              </a:rPr>
              <a:t>Programmet är utformat för två huvudkategorier av användare:</a:t>
            </a:r>
          </a:p>
          <a:p>
            <a:pPr algn="l">
              <a:buFont typeface="+mj-lt"/>
              <a:buAutoNum type="arabicPeriod"/>
            </a:pPr>
            <a:r>
              <a:rPr lang="sv-SE" sz="6400" b="1" i="0" dirty="0">
                <a:solidFill>
                  <a:srgbClr val="374151"/>
                </a:solidFill>
                <a:effectLst/>
                <a:latin typeface="Söhne"/>
              </a:rPr>
              <a:t>Kunder: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sv-SE" sz="6400" b="1" i="0" dirty="0">
                <a:solidFill>
                  <a:srgbClr val="374151"/>
                </a:solidFill>
                <a:effectLst/>
                <a:latin typeface="Söhne"/>
              </a:rPr>
              <a:t>Målgrupp: Alla som är intresserade av att boka biljetter till olika evenemang.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sv-SE" sz="6400" b="1" i="0" dirty="0">
                <a:solidFill>
                  <a:srgbClr val="374151"/>
                </a:solidFill>
                <a:effectLst/>
                <a:latin typeface="Söhne"/>
              </a:rPr>
              <a:t>Syfte: Kunder kommer att använda programmet för att söka, välja och boka biljetter till olika evenemang, såsom konserter, teatrar, sportevenemang och att hantera sina bokningar.</a:t>
            </a:r>
          </a:p>
          <a:p>
            <a:pPr algn="l">
              <a:buFont typeface="+mj-lt"/>
              <a:buAutoNum type="arabicPeriod"/>
            </a:pPr>
            <a:r>
              <a:rPr lang="sv-SE" sz="6400" b="1" i="0" dirty="0">
                <a:solidFill>
                  <a:srgbClr val="374151"/>
                </a:solidFill>
                <a:effectLst/>
                <a:latin typeface="Söhne"/>
              </a:rPr>
              <a:t>Evenemangsarrangörer: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sv-SE" sz="6400" b="1" i="0" dirty="0">
                <a:solidFill>
                  <a:srgbClr val="374151"/>
                </a:solidFill>
                <a:effectLst/>
                <a:latin typeface="Söhne"/>
              </a:rPr>
              <a:t>Målgrupp: Organisatörer av olika evenemang.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sv-SE" sz="6400" b="1" i="0" dirty="0">
                <a:solidFill>
                  <a:srgbClr val="374151"/>
                </a:solidFill>
                <a:effectLst/>
                <a:latin typeface="Söhne"/>
              </a:rPr>
              <a:t>Syfte: Arrangörer använder programmet för att skapa, redigera och hantera information om sina evenemang. De kan också övervaka biljettförsäljning, hantera kundkonton och få insikter om evenemangen.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sv-SE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46" name="Picture 2" descr="Explanation Icon #379416 - Free Icons Library">
            <a:extLst>
              <a:ext uri="{FF2B5EF4-FFF2-40B4-BE49-F238E27FC236}">
                <a16:creationId xmlns:a16="http://schemas.microsoft.com/office/drawing/2014/main" id="{0F276113-22FE-56CF-9C7E-05D2C78F8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0"/>
            <a:ext cx="1523999" cy="152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1000">
              <a:schemeClr val="accent6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65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Use</a:t>
            </a:r>
            <a:r>
              <a:rPr lang="sv-S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sv-SE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case</a:t>
            </a:r>
            <a:r>
              <a:rPr lang="sv-SE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diagram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30E5022-7255-D09F-D3DB-1E425726F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1152525"/>
            <a:ext cx="11696700" cy="4552950"/>
          </a:xfrm>
          <a:prstGeom prst="rect">
            <a:avLst/>
          </a:prstGeom>
        </p:spPr>
      </p:pic>
      <p:pic>
        <p:nvPicPr>
          <p:cNvPr id="7170" name="Picture 2" descr="Explanation Icon #379416 - Free Icons Library">
            <a:extLst>
              <a:ext uri="{FF2B5EF4-FFF2-40B4-BE49-F238E27FC236}">
                <a16:creationId xmlns:a16="http://schemas.microsoft.com/office/drawing/2014/main" id="{89425F77-F9D3-17A8-47E1-A73F0DBDE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657" y="-34018"/>
            <a:ext cx="1186543" cy="118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1000">
              <a:schemeClr val="accent6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65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321807" y="3185160"/>
            <a:ext cx="1710365" cy="640080"/>
          </a:xfrm>
        </p:spPr>
        <p:txBody>
          <a:bodyPr rtlCol="0">
            <a:noAutofit/>
          </a:bodyPr>
          <a:lstStyle/>
          <a:p>
            <a:pPr lvl="0" rtl="0"/>
            <a:r>
              <a:rPr lang="sv-SE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Video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44AC1874-967B-78C8-3AA6-AB8E22F72321}"/>
              </a:ext>
            </a:extLst>
          </p:cNvPr>
          <p:cNvSpPr txBox="1"/>
          <p:nvPr/>
        </p:nvSpPr>
        <p:spPr>
          <a:xfrm>
            <a:off x="631372" y="740228"/>
            <a:ext cx="849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Video uppspelning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9CE836-D382-B71A-40CA-265B8545F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32888"/>
            <a:ext cx="2420112" cy="242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1000">
              <a:schemeClr val="accent6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65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b="1" i="0" dirty="0">
                <a:effectLst/>
                <a:latin typeface="Söhne"/>
              </a:rPr>
              <a:t>Svårigheter och Utmaningar:</a:t>
            </a:r>
            <a:endParaRPr lang="sv-S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" name="Grupp 3" descr="Liten cirkel med siffran 1 som anger steg 1"/>
          <p:cNvGrpSpPr/>
          <p:nvPr/>
        </p:nvGrpSpPr>
        <p:grpSpPr bwMode="blackWhite">
          <a:xfrm>
            <a:off x="557320" y="1629832"/>
            <a:ext cx="558179" cy="409838"/>
            <a:chOff x="6953426" y="711274"/>
            <a:chExt cx="558179" cy="409838"/>
          </a:xfrm>
        </p:grpSpPr>
        <p:sp>
          <p:nvSpPr>
            <p:cNvPr id="2" name="Ellips 1" descr="Liten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/>
            </a:p>
          </p:txBody>
        </p:sp>
        <p:sp>
          <p:nvSpPr>
            <p:cNvPr id="3" name="Textruta 2" descr="Siffran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sv-S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Platshållare för innehåll 17"/>
          <p:cNvSpPr txBox="1">
            <a:spLocks/>
          </p:cNvSpPr>
          <p:nvPr/>
        </p:nvSpPr>
        <p:spPr>
          <a:xfrm>
            <a:off x="1064636" y="167002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sv-SE" sz="1600" b="1" i="0" dirty="0">
                <a:effectLst/>
                <a:latin typeface="Söhne"/>
              </a:rPr>
              <a:t>Autentisering </a:t>
            </a:r>
            <a:endParaRPr lang="sv-SE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upp 18" descr="Liten cirkel med siffran 2 som anger steg 2"/>
          <p:cNvGrpSpPr/>
          <p:nvPr/>
        </p:nvGrpSpPr>
        <p:grpSpPr bwMode="blackWhite">
          <a:xfrm>
            <a:off x="557320" y="2304323"/>
            <a:ext cx="558179" cy="409838"/>
            <a:chOff x="6953426" y="711274"/>
            <a:chExt cx="558179" cy="409838"/>
          </a:xfrm>
        </p:grpSpPr>
        <p:sp>
          <p:nvSpPr>
            <p:cNvPr id="20" name="Ellips 19" descr="Liten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/>
            </a:p>
          </p:txBody>
        </p:sp>
        <p:sp>
          <p:nvSpPr>
            <p:cNvPr id="21" name="Textruta 20" descr="Siffran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sv-S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Platshållare för innehåll 17"/>
          <p:cNvSpPr txBox="1">
            <a:spLocks/>
          </p:cNvSpPr>
          <p:nvPr/>
        </p:nvSpPr>
        <p:spPr>
          <a:xfrm>
            <a:off x="1064636" y="2344515"/>
            <a:ext cx="2963036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sv-SE" sz="1600" b="1" i="0" dirty="0">
                <a:effectLst/>
                <a:latin typeface="Söhne"/>
              </a:rPr>
              <a:t>Integration med Databas</a:t>
            </a:r>
            <a:endParaRPr lang="sv-SE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1" name="Grupp 30" descr="Liten cirkel med siffran 3 som anger steg 3"/>
          <p:cNvGrpSpPr/>
          <p:nvPr/>
        </p:nvGrpSpPr>
        <p:grpSpPr bwMode="blackWhite">
          <a:xfrm>
            <a:off x="555916" y="3254836"/>
            <a:ext cx="558179" cy="409838"/>
            <a:chOff x="6953426" y="711274"/>
            <a:chExt cx="558179" cy="409838"/>
          </a:xfrm>
        </p:grpSpPr>
        <p:sp>
          <p:nvSpPr>
            <p:cNvPr id="32" name="Ellips 31" descr="Liten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/>
            </a:p>
          </p:txBody>
        </p:sp>
        <p:sp>
          <p:nvSpPr>
            <p:cNvPr id="33" name="Textruta 32" descr="Siffran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sv-S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Platshållare för innehåll 17"/>
          <p:cNvSpPr txBox="1">
            <a:spLocks/>
          </p:cNvSpPr>
          <p:nvPr/>
        </p:nvSpPr>
        <p:spPr>
          <a:xfrm>
            <a:off x="1064636" y="3324986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r>
              <a:rPr lang="sv-SE" sz="1800" b="1" i="0" dirty="0">
                <a:effectLst/>
                <a:latin typeface="Söhne"/>
              </a:rPr>
              <a:t>Betalningshantering</a:t>
            </a:r>
            <a:endParaRPr lang="sv-SE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ruta 16" descr="Markera mig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0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sv-SE" sz="1600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Jag är Stark</a:t>
            </a:r>
            <a:endParaRPr lang="sv-SE" sz="1600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" name="Bild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Bild 22" descr="Robo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1000">
              <a:schemeClr val="accent6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65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b="1" i="0" dirty="0">
                <a:effectLst/>
                <a:latin typeface="Söhne"/>
              </a:rPr>
              <a:t>Erfarenheter:</a:t>
            </a:r>
            <a:endParaRPr lang="sv-S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3" name="Grupp 32" descr="Liten cirkel med siffran 1 som anger steg 1"/>
          <p:cNvGrpSpPr/>
          <p:nvPr/>
        </p:nvGrpSpPr>
        <p:grpSpPr bwMode="blackWhite">
          <a:xfrm>
            <a:off x="521207" y="1586667"/>
            <a:ext cx="558179" cy="409838"/>
            <a:chOff x="6953426" y="711274"/>
            <a:chExt cx="558179" cy="409838"/>
          </a:xfrm>
        </p:grpSpPr>
        <p:sp>
          <p:nvSpPr>
            <p:cNvPr id="34" name="Ellips 33" descr="Liten cirkel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/>
            </a:p>
          </p:txBody>
        </p:sp>
        <p:sp>
          <p:nvSpPr>
            <p:cNvPr id="35" name="Textruta 34" descr="Siffran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sv-S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Platshållare för innehåll 17"/>
          <p:cNvSpPr txBox="1">
            <a:spLocks/>
          </p:cNvSpPr>
          <p:nvPr/>
        </p:nvSpPr>
        <p:spPr>
          <a:xfrm>
            <a:off x="1151029" y="1602957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sv-SE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BF208BDB-A5EE-0FCC-4666-5EDDE4295652}"/>
              </a:ext>
            </a:extLst>
          </p:cNvPr>
          <p:cNvSpPr txBox="1"/>
          <p:nvPr/>
        </p:nvSpPr>
        <p:spPr>
          <a:xfrm>
            <a:off x="1074331" y="1602957"/>
            <a:ext cx="718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i="0" dirty="0" err="1">
                <a:effectLst/>
                <a:latin typeface="Söhne"/>
              </a:rPr>
              <a:t>Frontend</a:t>
            </a:r>
            <a:r>
              <a:rPr lang="sv-SE" b="1" i="0" dirty="0">
                <a:effectLst/>
                <a:latin typeface="Söhne"/>
              </a:rPr>
              <a:t> och </a:t>
            </a:r>
            <a:r>
              <a:rPr lang="sv-SE" b="1" i="0" dirty="0" err="1">
                <a:effectLst/>
                <a:latin typeface="Söhne"/>
              </a:rPr>
              <a:t>Backend</a:t>
            </a:r>
            <a:r>
              <a:rPr lang="sv-SE" b="1" i="0" dirty="0">
                <a:effectLst/>
                <a:latin typeface="Söhne"/>
              </a:rPr>
              <a:t>-utveckling:</a:t>
            </a:r>
            <a:r>
              <a:rPr lang="sv-SE" b="0" i="0" dirty="0">
                <a:solidFill>
                  <a:srgbClr val="374151"/>
                </a:solidFill>
                <a:effectLst/>
                <a:latin typeface="Söhne"/>
              </a:rPr>
              <a:t> Utvecklingen av programmet involverar både </a:t>
            </a:r>
            <a:r>
              <a:rPr lang="sv-SE" b="0" i="0" dirty="0" err="1">
                <a:solidFill>
                  <a:srgbClr val="374151"/>
                </a:solidFill>
                <a:effectLst/>
                <a:latin typeface="Söhne"/>
              </a:rPr>
              <a:t>frontend</a:t>
            </a:r>
            <a:r>
              <a:rPr lang="sv-SE" b="0" i="0" dirty="0">
                <a:solidFill>
                  <a:srgbClr val="374151"/>
                </a:solidFill>
                <a:effectLst/>
                <a:latin typeface="Söhne"/>
              </a:rPr>
              <a:t> och </a:t>
            </a:r>
            <a:r>
              <a:rPr lang="sv-SE" b="0" i="0" dirty="0" err="1">
                <a:solidFill>
                  <a:srgbClr val="374151"/>
                </a:solidFill>
                <a:effectLst/>
                <a:latin typeface="Söhne"/>
              </a:rPr>
              <a:t>backend</a:t>
            </a:r>
            <a:r>
              <a:rPr lang="sv-SE" b="0" i="0" dirty="0">
                <a:solidFill>
                  <a:srgbClr val="374151"/>
                </a:solidFill>
                <a:effectLst/>
                <a:latin typeface="Söhne"/>
              </a:rPr>
              <a:t>, vilket ger möjlighet att förbättra färdigheter </a:t>
            </a:r>
            <a:endParaRPr lang="sv-SE" dirty="0"/>
          </a:p>
        </p:txBody>
      </p:sp>
      <p:grpSp>
        <p:nvGrpSpPr>
          <p:cNvPr id="4" name="Grupp 3" descr="Liten cirkel med siffran 1 som anger steg 1">
            <a:extLst>
              <a:ext uri="{FF2B5EF4-FFF2-40B4-BE49-F238E27FC236}">
                <a16:creationId xmlns:a16="http://schemas.microsoft.com/office/drawing/2014/main" id="{FF754304-3D1B-876C-95FD-8E96786457B3}"/>
              </a:ext>
            </a:extLst>
          </p:cNvPr>
          <p:cNvGrpSpPr/>
          <p:nvPr/>
        </p:nvGrpSpPr>
        <p:grpSpPr bwMode="blackWhite">
          <a:xfrm>
            <a:off x="539624" y="2893226"/>
            <a:ext cx="558179" cy="409838"/>
            <a:chOff x="6953426" y="711274"/>
            <a:chExt cx="558179" cy="409838"/>
          </a:xfrm>
        </p:grpSpPr>
        <p:sp>
          <p:nvSpPr>
            <p:cNvPr id="5" name="Ellips 4" descr="Liten cirkel">
              <a:extLst>
                <a:ext uri="{FF2B5EF4-FFF2-40B4-BE49-F238E27FC236}">
                  <a16:creationId xmlns:a16="http://schemas.microsoft.com/office/drawing/2014/main" id="{868E1613-F63F-4517-6FE4-9B583CE0A099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/>
            </a:p>
          </p:txBody>
        </p:sp>
        <p:sp>
          <p:nvSpPr>
            <p:cNvPr id="6" name="Textruta 34" descr="Siffran 1">
              <a:extLst>
                <a:ext uri="{FF2B5EF4-FFF2-40B4-BE49-F238E27FC236}">
                  <a16:creationId xmlns:a16="http://schemas.microsoft.com/office/drawing/2014/main" id="{9652B0D9-8097-D457-CF76-8E46663A588E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sv-S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7" name="textruta 6">
            <a:extLst>
              <a:ext uri="{FF2B5EF4-FFF2-40B4-BE49-F238E27FC236}">
                <a16:creationId xmlns:a16="http://schemas.microsoft.com/office/drawing/2014/main" id="{005DF084-05B5-8EC0-9F47-4A418F8DE656}"/>
              </a:ext>
            </a:extLst>
          </p:cNvPr>
          <p:cNvSpPr txBox="1"/>
          <p:nvPr/>
        </p:nvSpPr>
        <p:spPr>
          <a:xfrm>
            <a:off x="1116168" y="2879889"/>
            <a:ext cx="7320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i="0" dirty="0">
                <a:effectLst/>
                <a:latin typeface="Söhne"/>
              </a:rPr>
              <a:t>Samarbete: </a:t>
            </a:r>
            <a:r>
              <a:rPr lang="sv-SE" dirty="0">
                <a:latin typeface="Söhne"/>
              </a:rPr>
              <a:t>Att programmera ensam är inte lätt.</a:t>
            </a:r>
            <a:r>
              <a:rPr lang="sv-SE" i="0" dirty="0">
                <a:solidFill>
                  <a:srgbClr val="374151"/>
                </a:solidFill>
                <a:effectLst/>
                <a:latin typeface="Söhne"/>
              </a:rPr>
              <a:t> Arbetet i ett projektteam ger erfarenhet av samarbete och kommunikation för att nå gemensamma mål.</a:t>
            </a:r>
            <a:endParaRPr lang="sv-SE" dirty="0"/>
          </a:p>
        </p:txBody>
      </p:sp>
      <p:grpSp>
        <p:nvGrpSpPr>
          <p:cNvPr id="9" name="Grupp 8" descr="Liten cirkel med siffran 1 som anger steg 1">
            <a:extLst>
              <a:ext uri="{FF2B5EF4-FFF2-40B4-BE49-F238E27FC236}">
                <a16:creationId xmlns:a16="http://schemas.microsoft.com/office/drawing/2014/main" id="{9882CDDA-D175-BC2A-C04B-4A2DCD081399}"/>
              </a:ext>
            </a:extLst>
          </p:cNvPr>
          <p:cNvGrpSpPr/>
          <p:nvPr/>
        </p:nvGrpSpPr>
        <p:grpSpPr bwMode="blackWhite">
          <a:xfrm>
            <a:off x="557989" y="3986940"/>
            <a:ext cx="558179" cy="409838"/>
            <a:chOff x="6953426" y="711274"/>
            <a:chExt cx="558179" cy="409838"/>
          </a:xfrm>
        </p:grpSpPr>
        <p:sp>
          <p:nvSpPr>
            <p:cNvPr id="10" name="Ellips 9" descr="Liten cirkel">
              <a:extLst>
                <a:ext uri="{FF2B5EF4-FFF2-40B4-BE49-F238E27FC236}">
                  <a16:creationId xmlns:a16="http://schemas.microsoft.com/office/drawing/2014/main" id="{685FBA8C-1C3E-467D-7BB5-BB6346EE8B5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sv-SE"/>
            </a:p>
          </p:txBody>
        </p:sp>
        <p:sp>
          <p:nvSpPr>
            <p:cNvPr id="11" name="Textruta 34" descr="Siffran 1">
              <a:extLst>
                <a:ext uri="{FF2B5EF4-FFF2-40B4-BE49-F238E27FC236}">
                  <a16:creationId xmlns:a16="http://schemas.microsoft.com/office/drawing/2014/main" id="{25B8C0BA-2EA2-27FC-EA36-97593C526FFE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sv-S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12" name="textruta 11">
            <a:extLst>
              <a:ext uri="{FF2B5EF4-FFF2-40B4-BE49-F238E27FC236}">
                <a16:creationId xmlns:a16="http://schemas.microsoft.com/office/drawing/2014/main" id="{02914E96-91BA-2DFE-E6DB-F1E6B6D0892B}"/>
              </a:ext>
            </a:extLst>
          </p:cNvPr>
          <p:cNvSpPr txBox="1"/>
          <p:nvPr/>
        </p:nvSpPr>
        <p:spPr>
          <a:xfrm>
            <a:off x="1151029" y="3956646"/>
            <a:ext cx="711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i="0" dirty="0">
                <a:effectLst/>
                <a:latin typeface="Söhne"/>
              </a:rPr>
              <a:t>Databasintegration:</a:t>
            </a:r>
            <a:r>
              <a:rPr lang="sv-SE" b="0" i="0" dirty="0">
                <a:solidFill>
                  <a:srgbClr val="374151"/>
                </a:solidFill>
                <a:effectLst/>
                <a:latin typeface="Söhne"/>
              </a:rPr>
              <a:t> Att integrera med en databas ger praktisk erfarenhet av att arbeta med datahantering och strukturer.</a:t>
            </a:r>
            <a:endParaRPr lang="sv-SE" dirty="0"/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937EF85F-4158-7B31-CDEB-17C758778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411" y="1898561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1000">
              <a:schemeClr val="accent6">
                <a:lumMod val="60000"/>
                <a:lumOff val="4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65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ubrik 9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>
            <a:normAutofit fontScale="90000"/>
          </a:bodyPr>
          <a:lstStyle/>
          <a:p>
            <a:pPr rtl="0"/>
            <a:r>
              <a:rPr lang="sv-SE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Har ni fler frågor om mitt </a:t>
            </a:r>
            <a:r>
              <a:rPr lang="sv-SE" b="1" dirty="0" err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progarm</a:t>
            </a:r>
            <a:r>
              <a:rPr lang="sv-SE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</a:p>
        </p:txBody>
      </p:sp>
      <p:pic>
        <p:nvPicPr>
          <p:cNvPr id="1028" name="Picture 4" descr="question mark transparent png 18134305 PNG">
            <a:extLst>
              <a:ext uri="{FF2B5EF4-FFF2-40B4-BE49-F238E27FC236}">
                <a16:creationId xmlns:a16="http://schemas.microsoft.com/office/drawing/2014/main" id="{136832DB-D5A5-2270-1C1B-56E33A2F7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685" y="2526357"/>
            <a:ext cx="4484914" cy="448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5_TF10001108_Win32" id="{24D35EAF-013B-456C-A1FC-4BC798D88951}" vid="{9AE28543-7CAD-4512-9CB0-E800DFBBCC85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{7849176B-9328-4F06-8AB3-ABBEFC356E7E}tf10001108_win32</Template>
  <TotalTime>973</TotalTime>
  <Words>288</Words>
  <Application>Microsoft Office PowerPoint</Application>
  <PresentationFormat>Bredbild</PresentationFormat>
  <Paragraphs>54</Paragraphs>
  <Slides>9</Slides>
  <Notes>9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Semibold</vt:lpstr>
      <vt:lpstr>Söhne</vt:lpstr>
      <vt:lpstr>WelcomeDoc</vt:lpstr>
      <vt:lpstr>Projektpresentation: Biljettbokningssystem</vt:lpstr>
      <vt:lpstr>Beskrivning</vt:lpstr>
      <vt:lpstr>Mål</vt:lpstr>
      <vt:lpstr>Vem använder programmet och vad det är tänkt att göra.</vt:lpstr>
      <vt:lpstr>Use case diagram</vt:lpstr>
      <vt:lpstr>Video</vt:lpstr>
      <vt:lpstr>Svårigheter och Utmaningar:</vt:lpstr>
      <vt:lpstr>Erfarenheter:</vt:lpstr>
      <vt:lpstr>Har ni fler frågor om mitt progarm?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Projektpresentation: Biljettbokningssystem</dc:title>
  <dc:creator>star Bahadin</dc:creator>
  <cp:keywords/>
  <cp:lastModifiedBy>star Bahadin</cp:lastModifiedBy>
  <cp:revision>3</cp:revision>
  <dcterms:created xsi:type="dcterms:W3CDTF">2023-10-13T07:50:49Z</dcterms:created>
  <dcterms:modified xsi:type="dcterms:W3CDTF">2023-10-18T19:36:21Z</dcterms:modified>
  <cp:version/>
</cp:coreProperties>
</file>