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279" r:id="rId14"/>
    <p:sldId id="328" r:id="rId15"/>
    <p:sldId id="329" r:id="rId16"/>
    <p:sldId id="330" r:id="rId17"/>
    <p:sldId id="331" r:id="rId18"/>
    <p:sldId id="332" r:id="rId19"/>
    <p:sldId id="312" r:id="rId20"/>
    <p:sldId id="335" r:id="rId21"/>
    <p:sldId id="336" r:id="rId22"/>
    <p:sldId id="337" r:id="rId23"/>
    <p:sldId id="338" r:id="rId24"/>
    <p:sldId id="339" r:id="rId25"/>
    <p:sldId id="318" r:id="rId26"/>
    <p:sldId id="313" r:id="rId27"/>
    <p:sldId id="319" r:id="rId28"/>
    <p:sldId id="321" r:id="rId29"/>
    <p:sldId id="315" r:id="rId30"/>
    <p:sldId id="320" r:id="rId31"/>
    <p:sldId id="316" r:id="rId32"/>
  </p:sldIdLst>
  <p:sldSz cx="9144000" cy="5143500" type="screen16x9"/>
  <p:notesSz cx="6858000" cy="9144000"/>
  <p:embeddedFontLs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Outfit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ur, Tim" userId="64a4c2a6-e834-4d4d-8b4d-dea56833ee72" providerId="ADAL" clId="{6D28BA15-6FBA-4D77-9377-0F592172A1F3}"/>
    <pc:docChg chg="undo custSel modSld">
      <pc:chgData name="Fleur, Tim" userId="64a4c2a6-e834-4d4d-8b4d-dea56833ee72" providerId="ADAL" clId="{6D28BA15-6FBA-4D77-9377-0F592172A1F3}" dt="2024-11-09T18:55:11.080" v="8" actId="21"/>
      <pc:docMkLst>
        <pc:docMk/>
      </pc:docMkLst>
      <pc:sldChg chg="modSp mod">
        <pc:chgData name="Fleur, Tim" userId="64a4c2a6-e834-4d4d-8b4d-dea56833ee72" providerId="ADAL" clId="{6D28BA15-6FBA-4D77-9377-0F592172A1F3}" dt="2024-11-09T18:51:43.967" v="0" actId="313"/>
        <pc:sldMkLst>
          <pc:docMk/>
          <pc:sldMk cId="0" sldId="268"/>
        </pc:sldMkLst>
        <pc:spChg chg="mod">
          <ac:chgData name="Fleur, Tim" userId="64a4c2a6-e834-4d4d-8b4d-dea56833ee72" providerId="ADAL" clId="{6D28BA15-6FBA-4D77-9377-0F592172A1F3}" dt="2024-11-09T18:51:43.967" v="0" actId="313"/>
          <ac:spMkLst>
            <pc:docMk/>
            <pc:sldMk cId="0" sldId="268"/>
            <ac:spMk id="3" creationId="{B39862EB-0BF8-C36B-5A2B-862DDC898ACA}"/>
          </ac:spMkLst>
        </pc:spChg>
      </pc:sldChg>
      <pc:sldChg chg="modSp mod">
        <pc:chgData name="Fleur, Tim" userId="64a4c2a6-e834-4d4d-8b4d-dea56833ee72" providerId="ADAL" clId="{6D28BA15-6FBA-4D77-9377-0F592172A1F3}" dt="2024-11-09T18:53:03.997" v="2" actId="20577"/>
        <pc:sldMkLst>
          <pc:docMk/>
          <pc:sldMk cId="2114265551" sldId="312"/>
        </pc:sldMkLst>
        <pc:spChg chg="mod">
          <ac:chgData name="Fleur, Tim" userId="64a4c2a6-e834-4d4d-8b4d-dea56833ee72" providerId="ADAL" clId="{6D28BA15-6FBA-4D77-9377-0F592172A1F3}" dt="2024-11-09T18:53:03.997" v="2" actId="20577"/>
          <ac:spMkLst>
            <pc:docMk/>
            <pc:sldMk cId="2114265551" sldId="312"/>
            <ac:spMk id="431" creationId="{00000000-0000-0000-0000-000000000000}"/>
          </ac:spMkLst>
        </pc:spChg>
      </pc:sldChg>
      <pc:sldChg chg="addSp delSp modSp mod">
        <pc:chgData name="Fleur, Tim" userId="64a4c2a6-e834-4d4d-8b4d-dea56833ee72" providerId="ADAL" clId="{6D28BA15-6FBA-4D77-9377-0F592172A1F3}" dt="2024-11-09T18:55:11.080" v="8" actId="21"/>
        <pc:sldMkLst>
          <pc:docMk/>
          <pc:sldMk cId="4265896588" sldId="314"/>
        </pc:sldMkLst>
        <pc:spChg chg="add del mod">
          <ac:chgData name="Fleur, Tim" userId="64a4c2a6-e834-4d4d-8b4d-dea56833ee72" providerId="ADAL" clId="{6D28BA15-6FBA-4D77-9377-0F592172A1F3}" dt="2024-11-09T18:55:11.080" v="8" actId="21"/>
          <ac:spMkLst>
            <pc:docMk/>
            <pc:sldMk cId="4265896588" sldId="314"/>
            <ac:spMk id="3" creationId="{632F4F6A-0BFB-7838-9288-C8937D96038A}"/>
          </ac:spMkLst>
        </pc:spChg>
        <pc:spChg chg="del">
          <ac:chgData name="Fleur, Tim" userId="64a4c2a6-e834-4d4d-8b4d-dea56833ee72" providerId="ADAL" clId="{6D28BA15-6FBA-4D77-9377-0F592172A1F3}" dt="2024-11-09T18:54:10.848" v="3" actId="21"/>
          <ac:spMkLst>
            <pc:docMk/>
            <pc:sldMk cId="4265896588" sldId="314"/>
            <ac:spMk id="43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 err="1"/>
            <a:t>Modeling</a:t>
          </a:r>
          <a:r>
            <a:rPr lang="en-ZA" b="1" i="0" dirty="0"/>
            <a:t>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</a:t>
          </a:r>
          <a:r>
            <a:rPr lang="en-ZA" b="0" i="0" dirty="0" err="1"/>
            <a:t>Modeling</a:t>
          </a:r>
          <a:r>
            <a:rPr lang="en-ZA" b="0" i="0" dirty="0"/>
            <a:t>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 err="1"/>
            <a:t>Modeling</a:t>
          </a:r>
          <a:r>
            <a:rPr lang="en-ZA" sz="1000" b="1" i="0" kern="1200" dirty="0"/>
            <a:t>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</a:t>
          </a:r>
          <a:r>
            <a:rPr lang="en-ZA" sz="1000" b="0" i="0" kern="1200" dirty="0" err="1"/>
            <a:t>Modeling</a:t>
          </a:r>
          <a:r>
            <a:rPr lang="en-ZA" sz="1000" b="0" i="0" kern="1200" dirty="0"/>
            <a:t>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826E72FD-C575-ED40-343F-129C67E9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721EE1B-E2B9-F1F2-F572-83C2A531C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049A1AC-57CD-5313-3A20-591F9070B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02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92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557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274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74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55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31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/>
              <a:t>Data Collection and Analysis</a:t>
            </a:r>
            <a:r>
              <a:rPr lang="en" b="1"/>
              <a:t> </a:t>
            </a:r>
            <a:br>
              <a:rPr lang="en" b="1"/>
            </a:br>
            <a:r>
              <a:rPr lang="en" sz="2200"/>
              <a:t>Agri-food sector</a:t>
            </a:r>
            <a:endParaRPr sz="480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 err="1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tasks</a:t>
            </a:r>
            <a:endParaRPr dirty="0"/>
          </a:p>
        </p:txBody>
      </p:sp>
      <p:graphicFrame>
        <p:nvGraphicFramePr>
          <p:cNvPr id="929" name="Google Shape;929;p59"/>
          <p:cNvGraphicFramePr/>
          <p:nvPr/>
        </p:nvGraphicFramePr>
        <p:xfrm>
          <a:off x="836250" y="1619250"/>
          <a:ext cx="7471500" cy="2389875"/>
        </p:xfrm>
        <a:graphic>
          <a:graphicData uri="http://schemas.openxmlformats.org/drawingml/2006/table">
            <a:tbl>
              <a:tblPr>
                <a:noFill/>
                <a:tableStyleId>{1D42C97D-1423-4725-9E2E-9457922EF200}</a:tableStyleId>
              </a:tblPr>
              <a:tblGrid>
                <a:gridCol w="21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Tasks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Descriptions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Timeline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A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 week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B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C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D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emissions from activities like pesticides manufacturing, food transport, and food processing.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negative emissions due to its role as a carbon </a:t>
            </a:r>
            <a:r>
              <a:rPr lang="en-ZA" sz="1200" dirty="0" err="1"/>
              <a:t>sink.And</a:t>
            </a:r>
            <a:r>
              <a:rPr lang="en-ZA" sz="1200" dirty="0"/>
              <a:t>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for which there is not enough data (more observations have zero values than not)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total_population_female</a:t>
            </a:r>
            <a:r>
              <a:rPr lang="en-ZA" sz="1200" dirty="0"/>
              <a:t> and </a:t>
            </a:r>
            <a:r>
              <a:rPr lang="en-ZA" sz="1200" dirty="0" err="1"/>
              <a:t>total_population_male</a:t>
            </a:r>
            <a:r>
              <a:rPr lang="en-ZA" sz="1200" dirty="0"/>
              <a:t> perfectly correlated, remove...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and </a:t>
            </a:r>
            <a:r>
              <a:rPr lang="en-ZA" sz="1200" dirty="0" err="1"/>
              <a:t>manure_applied_to_soils</a:t>
            </a:r>
            <a:r>
              <a:rPr lang="en-ZA" sz="1200" dirty="0"/>
              <a:t> highly correlated - remove...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DISCARD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Vizualisation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objectives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5782700" y="1801100"/>
            <a:ext cx="2977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Model</a:t>
            </a: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495750" y="3533775"/>
            <a:ext cx="275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Models</a:t>
            </a:r>
            <a:endParaRPr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937" name="Google Shape;937;p60">
            <a:extLst>
              <a:ext uri="{FF2B5EF4-FFF2-40B4-BE49-F238E27FC236}">
                <a16:creationId xmlns:a16="http://schemas.microsoft.com/office/drawing/2014/main" id="{348FC694-C02C-DFC7-F4A2-B078FC37F2F8}"/>
              </a:ext>
            </a:extLst>
          </p:cNvPr>
          <p:cNvSpPr txBox="1"/>
          <p:nvPr/>
        </p:nvSpPr>
        <p:spPr>
          <a:xfrm>
            <a:off x="888000" y="174562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Mercury is the closest planet to the Sun and the smallest of them all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8" name="Google Shape;938;p60">
            <a:extLst>
              <a:ext uri="{FF2B5EF4-FFF2-40B4-BE49-F238E27FC236}">
                <a16:creationId xmlns:a16="http://schemas.microsoft.com/office/drawing/2014/main" id="{F62EE621-52EB-E07D-C216-E737492A9D57}"/>
              </a:ext>
            </a:extLst>
          </p:cNvPr>
          <p:cNvSpPr txBox="1"/>
          <p:nvPr/>
        </p:nvSpPr>
        <p:spPr>
          <a:xfrm>
            <a:off x="888000" y="319777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9" name="Google Shape;939;p60">
            <a:extLst>
              <a:ext uri="{FF2B5EF4-FFF2-40B4-BE49-F238E27FC236}">
                <a16:creationId xmlns:a16="http://schemas.microsoft.com/office/drawing/2014/main" id="{E7F75B3A-E9E9-3C52-D665-0D93F4464683}"/>
              </a:ext>
            </a:extLst>
          </p:cNvPr>
          <p:cNvSpPr txBox="1"/>
          <p:nvPr/>
        </p:nvSpPr>
        <p:spPr>
          <a:xfrm>
            <a:off x="888000" y="1387197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Mercury</a:t>
            </a:r>
            <a:endParaRPr sz="2400"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0" name="Google Shape;940;p60">
            <a:extLst>
              <a:ext uri="{FF2B5EF4-FFF2-40B4-BE49-F238E27FC236}">
                <a16:creationId xmlns:a16="http://schemas.microsoft.com/office/drawing/2014/main" id="{C95BCD31-8D21-9E30-7125-8AF3E24DC92B}"/>
              </a:ext>
            </a:extLst>
          </p:cNvPr>
          <p:cNvSpPr txBox="1"/>
          <p:nvPr/>
        </p:nvSpPr>
        <p:spPr>
          <a:xfrm>
            <a:off x="888000" y="2839347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Venus</a:t>
            </a:r>
            <a:endParaRPr sz="2400"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1" name="Google Shape;941;p60">
            <a:extLst>
              <a:ext uri="{FF2B5EF4-FFF2-40B4-BE49-F238E27FC236}">
                <a16:creationId xmlns:a16="http://schemas.microsoft.com/office/drawing/2014/main" id="{DC7F7E55-8293-AABB-A3A0-D53AD6B258A9}"/>
              </a:ext>
            </a:extLst>
          </p:cNvPr>
          <p:cNvSpPr/>
          <p:nvPr/>
        </p:nvSpPr>
        <p:spPr>
          <a:xfrm>
            <a:off x="720000" y="1475450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2" name="Google Shape;942;p60">
            <a:extLst>
              <a:ext uri="{FF2B5EF4-FFF2-40B4-BE49-F238E27FC236}">
                <a16:creationId xmlns:a16="http://schemas.microsoft.com/office/drawing/2014/main" id="{4303C5F4-CE0B-0046-65BA-A87676F2FA19}"/>
              </a:ext>
            </a:extLst>
          </p:cNvPr>
          <p:cNvSpPr/>
          <p:nvPr/>
        </p:nvSpPr>
        <p:spPr>
          <a:xfrm>
            <a:off x="720000" y="2932225"/>
            <a:ext cx="168000" cy="16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F1D2D626-60F7-C7F5-C89B-AC655BD3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10" y="1256268"/>
            <a:ext cx="4701184" cy="3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 Plot Diagram</a:t>
            </a:r>
            <a:endParaRPr dirty="0"/>
          </a:p>
        </p:txBody>
      </p:sp>
      <p:sp>
        <p:nvSpPr>
          <p:cNvPr id="937" name="Google Shape;937;p60">
            <a:extLst>
              <a:ext uri="{FF2B5EF4-FFF2-40B4-BE49-F238E27FC236}">
                <a16:creationId xmlns:a16="http://schemas.microsoft.com/office/drawing/2014/main" id="{F983CED2-7BB9-F7F4-F36E-3494D6DC38EB}"/>
              </a:ext>
            </a:extLst>
          </p:cNvPr>
          <p:cNvSpPr txBox="1"/>
          <p:nvPr/>
        </p:nvSpPr>
        <p:spPr>
          <a:xfrm>
            <a:off x="888000" y="174562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eflects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that ???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9" name="Google Shape;939;p60">
            <a:extLst>
              <a:ext uri="{FF2B5EF4-FFF2-40B4-BE49-F238E27FC236}">
                <a16:creationId xmlns:a16="http://schemas.microsoft.com/office/drawing/2014/main" id="{F4083986-5954-15AC-C47F-05B6BFFF4524}"/>
              </a:ext>
            </a:extLst>
          </p:cNvPr>
          <p:cNvSpPr txBox="1"/>
          <p:nvPr/>
        </p:nvSpPr>
        <p:spPr>
          <a:xfrm>
            <a:off x="888000" y="1387197"/>
            <a:ext cx="227538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Average Temp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1" name="Google Shape;941;p60">
            <a:extLst>
              <a:ext uri="{FF2B5EF4-FFF2-40B4-BE49-F238E27FC236}">
                <a16:creationId xmlns:a16="http://schemas.microsoft.com/office/drawing/2014/main" id="{7D643342-308F-18EC-8559-A47B34A98E90}"/>
              </a:ext>
            </a:extLst>
          </p:cNvPr>
          <p:cNvSpPr/>
          <p:nvPr/>
        </p:nvSpPr>
        <p:spPr>
          <a:xfrm>
            <a:off x="720000" y="1475450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3E886B50-7A7C-7A2E-1C77-33D40A8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80" y="1131100"/>
            <a:ext cx="5092620" cy="34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  <p:pic>
        <p:nvPicPr>
          <p:cNvPr id="6" name="Picture 5" descr="A graph showing the growth of co2 emissions&#10;&#10;Description automatically generated">
            <a:extLst>
              <a:ext uri="{FF2B5EF4-FFF2-40B4-BE49-F238E27FC236}">
                <a16:creationId xmlns:a16="http://schemas.microsoft.com/office/drawing/2014/main" id="{577BBA3B-9CA9-6E85-0886-56212413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6" y="1097310"/>
            <a:ext cx="5988570" cy="33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8A200958-7BED-C4A4-0944-02AAFA3B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16" y="1152637"/>
            <a:ext cx="6145967" cy="3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970AE41-276B-13F3-3BF4-FEF4B60F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D1327423-ABDA-4A53-544D-ECA086603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Analysis </a:t>
            </a:r>
            <a:endParaRPr dirty="0"/>
          </a:p>
        </p:txBody>
      </p:sp>
      <p:pic>
        <p:nvPicPr>
          <p:cNvPr id="4" name="Picture 3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1C50864-E6D8-D576-4DA2-7CC6DC38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83040"/>
            <a:ext cx="4991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18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83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6405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18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0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32F4F6A-0BFB-7838-9288-C8937D960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327990"/>
            <a:ext cx="4344300" cy="37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444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/>
              <a:t>Analyse FAO and IPCC data on GHG emissions from the agri-food sector to understand its impact and develop climate change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407711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1098</Words>
  <Application>Microsoft Office PowerPoint</Application>
  <PresentationFormat>On-screen Show (16:9)</PresentationFormat>
  <Paragraphs>170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Outfit</vt:lpstr>
      <vt:lpstr>DM Sans</vt:lpstr>
      <vt:lpstr>Data Collection and Analysis - Master of Science in Community Health and Prevention Research by Slidesgo</vt:lpstr>
      <vt:lpstr>Data Collection and Analysis 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EDA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</vt:lpstr>
      <vt:lpstr>Scatter Plot Diagram</vt:lpstr>
      <vt:lpstr>Line Plot</vt:lpstr>
      <vt:lpstr>Combination Line Plot</vt:lpstr>
      <vt:lpstr>Regression Analysis </vt:lpstr>
      <vt:lpstr>PowerPoint Presentation</vt:lpstr>
      <vt:lpstr>Model Evaluation</vt:lpstr>
      <vt:lpstr>PowerPoint Presentation</vt:lpstr>
      <vt:lpstr>PowerPoint Presentation</vt:lpstr>
      <vt:lpstr>Model Comparison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Fleur, Tim</cp:lastModifiedBy>
  <cp:revision>3</cp:revision>
  <dcterms:modified xsi:type="dcterms:W3CDTF">2024-11-09T18:55:21Z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