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3"/>
  </p:notesMasterIdLst>
  <p:sldIdLst>
    <p:sldId id="256" r:id="rId2"/>
    <p:sldId id="258" r:id="rId3"/>
    <p:sldId id="314" r:id="rId4"/>
    <p:sldId id="268" r:id="rId5"/>
    <p:sldId id="322" r:id="rId6"/>
    <p:sldId id="323" r:id="rId7"/>
    <p:sldId id="324" r:id="rId8"/>
    <p:sldId id="325" r:id="rId9"/>
    <p:sldId id="326" r:id="rId10"/>
    <p:sldId id="327" r:id="rId11"/>
    <p:sldId id="260" r:id="rId12"/>
    <p:sldId id="317" r:id="rId13"/>
    <p:sldId id="279" r:id="rId14"/>
    <p:sldId id="328" r:id="rId15"/>
    <p:sldId id="329" r:id="rId16"/>
    <p:sldId id="330" r:id="rId17"/>
    <p:sldId id="331" r:id="rId18"/>
    <p:sldId id="332" r:id="rId19"/>
    <p:sldId id="312" r:id="rId20"/>
    <p:sldId id="335" r:id="rId21"/>
    <p:sldId id="336" r:id="rId22"/>
    <p:sldId id="337" r:id="rId23"/>
    <p:sldId id="338" r:id="rId24"/>
    <p:sldId id="339" r:id="rId25"/>
    <p:sldId id="318" r:id="rId26"/>
    <p:sldId id="313" r:id="rId27"/>
    <p:sldId id="319" r:id="rId28"/>
    <p:sldId id="321" r:id="rId29"/>
    <p:sldId id="315" r:id="rId30"/>
    <p:sldId id="320" r:id="rId31"/>
    <p:sldId id="316" r:id="rId32"/>
  </p:sldIdLst>
  <p:sldSz cx="9144000" cy="5143500" type="screen16x9"/>
  <p:notesSz cx="6858000" cy="9144000"/>
  <p:embeddedFontLst>
    <p:embeddedFont>
      <p:font typeface="DM Sans" pitchFamily="2" charset="77"/>
      <p:regular r:id="rId34"/>
      <p:bold r:id="rId35"/>
      <p:italic r:id="rId36"/>
      <p:boldItalic r:id="rId37"/>
    </p:embeddedFont>
    <p:embeddedFont>
      <p:font typeface="Outfit" pitchFamily="2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00EEF-3972-4A0D-AF1B-E7A78DA9C487}" v="13" dt="2024-11-08T15:42:27.979"/>
  </p1510:revLst>
</p1510:revInfo>
</file>

<file path=ppt/tableStyles.xml><?xml version="1.0" encoding="utf-8"?>
<a:tblStyleLst xmlns:a="http://schemas.openxmlformats.org/drawingml/2006/main" def="{1D42C97D-1423-4725-9E2E-9457922EF200}">
  <a:tblStyle styleId="{1D42C97D-1423-4725-9E2E-9457922EF2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703"/>
  </p:normalViewPr>
  <p:slideViewPr>
    <p:cSldViewPr snapToGrid="0">
      <p:cViewPr varScale="1">
        <p:scale>
          <a:sx n="170" d="100"/>
          <a:sy n="170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BC3E59-3CCB-F041-A8FB-84FB1B46B1B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437A5015-73C9-D845-ABB0-28C8FD1EC00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1" i="0" dirty="0"/>
            <a:t>Data Preparation</a:t>
          </a:r>
          <a:r>
            <a:rPr lang="en-ZA" b="0" i="0" dirty="0"/>
            <a:t>:</a:t>
          </a:r>
          <a:endParaRPr lang="en-GB" dirty="0"/>
        </a:p>
      </dgm:t>
    </dgm:pt>
    <dgm:pt modelId="{70732F20-8B65-B04F-995E-E98EB911A699}" type="parTrans" cxnId="{AA0D5562-AE17-1E4A-9A1F-3E600ACED9E3}">
      <dgm:prSet/>
      <dgm:spPr/>
      <dgm:t>
        <a:bodyPr/>
        <a:lstStyle/>
        <a:p>
          <a:endParaRPr lang="en-GB"/>
        </a:p>
      </dgm:t>
    </dgm:pt>
    <dgm:pt modelId="{80386781-6967-CD44-AC4E-EAFE4B6BB796}" type="sibTrans" cxnId="{AA0D5562-AE17-1E4A-9A1F-3E600ACED9E3}">
      <dgm:prSet/>
      <dgm:spPr/>
      <dgm:t>
        <a:bodyPr/>
        <a:lstStyle/>
        <a:p>
          <a:endParaRPr lang="en-GB"/>
        </a:p>
      </dgm:t>
    </dgm:pt>
    <dgm:pt modelId="{9351157C-4DB1-C949-8564-830E02ADCE8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1" i="0" dirty="0"/>
            <a:t>Exploratory Data Analysis (EDA)</a:t>
          </a:r>
          <a:r>
            <a:rPr lang="en-ZA" b="0" i="0" dirty="0"/>
            <a:t>:</a:t>
          </a:r>
        </a:p>
      </dgm:t>
    </dgm:pt>
    <dgm:pt modelId="{BA1F2D3C-E143-9A49-97A4-1B824FF728E0}" type="parTrans" cxnId="{0D4DCD4E-B850-F248-906B-E510C470FA39}">
      <dgm:prSet/>
      <dgm:spPr/>
      <dgm:t>
        <a:bodyPr/>
        <a:lstStyle/>
        <a:p>
          <a:endParaRPr lang="en-GB"/>
        </a:p>
      </dgm:t>
    </dgm:pt>
    <dgm:pt modelId="{94E412C7-C4A0-9C45-84D0-B58FD479AE5B}" type="sibTrans" cxnId="{0D4DCD4E-B850-F248-906B-E510C470FA39}">
      <dgm:prSet/>
      <dgm:spPr/>
      <dgm:t>
        <a:bodyPr/>
        <a:lstStyle/>
        <a:p>
          <a:endParaRPr lang="en-GB"/>
        </a:p>
      </dgm:t>
    </dgm:pt>
    <dgm:pt modelId="{ED146FC8-395E-954A-9B6C-6D2C892CF31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1" i="0" dirty="0" err="1"/>
            <a:t>Modeling</a:t>
          </a:r>
          <a:r>
            <a:rPr lang="en-ZA" b="1" i="0" dirty="0"/>
            <a:t> and Evaluation</a:t>
          </a:r>
          <a:r>
            <a:rPr lang="en-ZA" b="0" i="0" dirty="0"/>
            <a:t>: </a:t>
          </a:r>
          <a:br>
            <a:rPr lang="en-ZA" b="0" i="0" dirty="0"/>
          </a:br>
          <a:endParaRPr lang="en-ZA" b="0" i="0" dirty="0"/>
        </a:p>
      </dgm:t>
    </dgm:pt>
    <dgm:pt modelId="{23AA4B19-DADB-844F-AFDB-8649D1962651}" type="parTrans" cxnId="{87EA17CB-348A-B74E-BAFE-4E32556E57B5}">
      <dgm:prSet/>
      <dgm:spPr/>
      <dgm:t>
        <a:bodyPr/>
        <a:lstStyle/>
        <a:p>
          <a:endParaRPr lang="en-GB"/>
        </a:p>
      </dgm:t>
    </dgm:pt>
    <dgm:pt modelId="{578F313B-0A89-FF44-AB4A-CEE17B646418}" type="sibTrans" cxnId="{87EA17CB-348A-B74E-BAFE-4E32556E57B5}">
      <dgm:prSet/>
      <dgm:spPr/>
      <dgm:t>
        <a:bodyPr/>
        <a:lstStyle/>
        <a:p>
          <a:endParaRPr lang="en-GB"/>
        </a:p>
      </dgm:t>
    </dgm:pt>
    <dgm:pt modelId="{67B6364D-AA5B-904C-9AE9-32BA30AE9CE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1" i="0" dirty="0"/>
            <a:t>Conclusion and References</a:t>
          </a:r>
          <a:r>
            <a:rPr lang="en-ZA" b="0" i="0" dirty="0"/>
            <a:t>:</a:t>
          </a:r>
        </a:p>
      </dgm:t>
    </dgm:pt>
    <dgm:pt modelId="{49849A4B-0913-BB4A-B44C-9B84BD663B87}" type="parTrans" cxnId="{C784EE74-A6CD-3945-8C6F-4BA4F7A4D66F}">
      <dgm:prSet/>
      <dgm:spPr/>
      <dgm:t>
        <a:bodyPr/>
        <a:lstStyle/>
        <a:p>
          <a:endParaRPr lang="en-GB"/>
        </a:p>
      </dgm:t>
    </dgm:pt>
    <dgm:pt modelId="{5AB9BEA1-0492-8941-B36F-7359FF9F62D0}" type="sibTrans" cxnId="{C784EE74-A6CD-3945-8C6F-4BA4F7A4D66F}">
      <dgm:prSet/>
      <dgm:spPr/>
      <dgm:t>
        <a:bodyPr/>
        <a:lstStyle/>
        <a:p>
          <a:endParaRPr lang="en-GB"/>
        </a:p>
      </dgm:t>
    </dgm:pt>
    <dgm:pt modelId="{83A3FC17-0167-5C41-A127-5D11DC86477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Importing Packages, Loading Data, and Data Cleaning.</a:t>
          </a:r>
          <a:endParaRPr lang="en-GB" dirty="0"/>
        </a:p>
      </dgm:t>
    </dgm:pt>
    <dgm:pt modelId="{F0B2C800-DBC5-584E-B139-CB2D5D87C243}" type="parTrans" cxnId="{E4D8A36C-1247-F947-862B-A21EFE810F05}">
      <dgm:prSet/>
      <dgm:spPr/>
      <dgm:t>
        <a:bodyPr/>
        <a:lstStyle/>
        <a:p>
          <a:endParaRPr lang="en-GB"/>
        </a:p>
      </dgm:t>
    </dgm:pt>
    <dgm:pt modelId="{EB00F86E-F0E5-D440-A3B5-3666392E1FD1}" type="sibTrans" cxnId="{E4D8A36C-1247-F947-862B-A21EFE810F05}">
      <dgm:prSet/>
      <dgm:spPr/>
      <dgm:t>
        <a:bodyPr/>
        <a:lstStyle/>
        <a:p>
          <a:endParaRPr lang="en-GB"/>
        </a:p>
      </dgm:t>
    </dgm:pt>
    <dgm:pt modelId="{51960B64-805C-5C4A-9FF3-2E8DB9B0D11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Visualizations and summary statistics.</a:t>
          </a:r>
        </a:p>
      </dgm:t>
    </dgm:pt>
    <dgm:pt modelId="{F5C22858-52F6-3147-9137-7D67CC7DE4C7}" type="parTrans" cxnId="{D0195A40-59F4-8540-9C1A-6D2A715B6AB7}">
      <dgm:prSet/>
      <dgm:spPr/>
      <dgm:t>
        <a:bodyPr/>
        <a:lstStyle/>
        <a:p>
          <a:endParaRPr lang="en-GB"/>
        </a:p>
      </dgm:t>
    </dgm:pt>
    <dgm:pt modelId="{85574CB4-599B-0340-BB2F-ACAF5DAB6F22}" type="sibTrans" cxnId="{D0195A40-59F4-8540-9C1A-6D2A715B6AB7}">
      <dgm:prSet/>
      <dgm:spPr/>
      <dgm:t>
        <a:bodyPr/>
        <a:lstStyle/>
        <a:p>
          <a:endParaRPr lang="en-GB"/>
        </a:p>
      </dgm:t>
    </dgm:pt>
    <dgm:pt modelId="{C75F4185-B9FE-8940-8340-BA823D732A4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Feature Engineering, </a:t>
          </a:r>
          <a:r>
            <a:rPr lang="en-ZA" b="0" i="0" dirty="0" err="1"/>
            <a:t>Modeling</a:t>
          </a:r>
          <a:r>
            <a:rPr lang="en-ZA" b="0" i="0" dirty="0"/>
            <a:t>, and Model Performance.</a:t>
          </a:r>
        </a:p>
      </dgm:t>
    </dgm:pt>
    <dgm:pt modelId="{D46A956C-85FC-F84B-A0D4-AFE6B962DCA8}" type="parTrans" cxnId="{9EB423BE-B8DE-FE46-83DD-F1454092290D}">
      <dgm:prSet/>
      <dgm:spPr/>
      <dgm:t>
        <a:bodyPr/>
        <a:lstStyle/>
        <a:p>
          <a:endParaRPr lang="en-GB"/>
        </a:p>
      </dgm:t>
    </dgm:pt>
    <dgm:pt modelId="{FD2E1273-A903-8642-9017-B5810824F5A5}" type="sibTrans" cxnId="{9EB423BE-B8DE-FE46-83DD-F1454092290D}">
      <dgm:prSet/>
      <dgm:spPr/>
      <dgm:t>
        <a:bodyPr/>
        <a:lstStyle/>
        <a:p>
          <a:endParaRPr lang="en-GB"/>
        </a:p>
      </dgm:t>
    </dgm:pt>
    <dgm:pt modelId="{4080E4DE-F2A2-FD45-B10C-0DD2C52E789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Summary of findings and sourcing information.</a:t>
          </a:r>
        </a:p>
      </dgm:t>
    </dgm:pt>
    <dgm:pt modelId="{6B297869-4609-694C-8B53-080F70B2C64B}" type="parTrans" cxnId="{2F0E9EC2-0D4C-264B-BF7D-130DC55A51D6}">
      <dgm:prSet/>
      <dgm:spPr/>
      <dgm:t>
        <a:bodyPr/>
        <a:lstStyle/>
        <a:p>
          <a:endParaRPr lang="en-GB"/>
        </a:p>
      </dgm:t>
    </dgm:pt>
    <dgm:pt modelId="{B6C5DB89-6744-5048-9C6A-A57820506131}" type="sibTrans" cxnId="{2F0E9EC2-0D4C-264B-BF7D-130DC55A51D6}">
      <dgm:prSet/>
      <dgm:spPr/>
      <dgm:t>
        <a:bodyPr/>
        <a:lstStyle/>
        <a:p>
          <a:endParaRPr lang="en-GB"/>
        </a:p>
      </dgm:t>
    </dgm:pt>
    <dgm:pt modelId="{DF0E585F-2588-A341-BB63-7600329E3B9F}" type="pres">
      <dgm:prSet presAssocID="{E9BC3E59-3CCB-F041-A8FB-84FB1B46B1B7}" presName="linearFlow" presStyleCnt="0">
        <dgm:presLayoutVars>
          <dgm:dir/>
          <dgm:animLvl val="lvl"/>
          <dgm:resizeHandles val="exact"/>
        </dgm:presLayoutVars>
      </dgm:prSet>
      <dgm:spPr/>
    </dgm:pt>
    <dgm:pt modelId="{375AF45F-B8F8-1541-A738-A226AA2B9468}" type="pres">
      <dgm:prSet presAssocID="{437A5015-73C9-D845-ABB0-28C8FD1EC00F}" presName="composite" presStyleCnt="0"/>
      <dgm:spPr/>
    </dgm:pt>
    <dgm:pt modelId="{078132EC-97C6-B64E-89D5-260A324B0261}" type="pres">
      <dgm:prSet presAssocID="{437A5015-73C9-D845-ABB0-28C8FD1EC00F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88B8747-514D-EC48-8684-FB8C3B14B221}" type="pres">
      <dgm:prSet presAssocID="{437A5015-73C9-D845-ABB0-28C8FD1EC00F}" presName="parSh" presStyleLbl="node1" presStyleIdx="0" presStyleCnt="4"/>
      <dgm:spPr/>
    </dgm:pt>
    <dgm:pt modelId="{B4B9F4D3-41E7-F449-94B4-6DD3E162A6FA}" type="pres">
      <dgm:prSet presAssocID="{437A5015-73C9-D845-ABB0-28C8FD1EC00F}" presName="desTx" presStyleLbl="fgAcc1" presStyleIdx="0" presStyleCnt="4">
        <dgm:presLayoutVars>
          <dgm:bulletEnabled val="1"/>
        </dgm:presLayoutVars>
      </dgm:prSet>
      <dgm:spPr/>
    </dgm:pt>
    <dgm:pt modelId="{9C811F10-5345-8947-B196-8ED46F0B8AAD}" type="pres">
      <dgm:prSet presAssocID="{80386781-6967-CD44-AC4E-EAFE4B6BB796}" presName="sibTrans" presStyleLbl="sibTrans2D1" presStyleIdx="0" presStyleCnt="3"/>
      <dgm:spPr/>
    </dgm:pt>
    <dgm:pt modelId="{2F7AB699-521A-494C-ACDF-6180D0E536D8}" type="pres">
      <dgm:prSet presAssocID="{80386781-6967-CD44-AC4E-EAFE4B6BB796}" presName="connTx" presStyleLbl="sibTrans2D1" presStyleIdx="0" presStyleCnt="3"/>
      <dgm:spPr/>
    </dgm:pt>
    <dgm:pt modelId="{80145A8A-1E5B-A148-9729-45C7501F6523}" type="pres">
      <dgm:prSet presAssocID="{9351157C-4DB1-C949-8564-830E02ADCE81}" presName="composite" presStyleCnt="0"/>
      <dgm:spPr/>
    </dgm:pt>
    <dgm:pt modelId="{21BF6659-A766-984F-8B5F-EABF3AA584DF}" type="pres">
      <dgm:prSet presAssocID="{9351157C-4DB1-C949-8564-830E02ADCE81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47B50A-A56F-2D4B-A630-84BDE5DC02A8}" type="pres">
      <dgm:prSet presAssocID="{9351157C-4DB1-C949-8564-830E02ADCE81}" presName="parSh" presStyleLbl="node1" presStyleIdx="1" presStyleCnt="4"/>
      <dgm:spPr/>
    </dgm:pt>
    <dgm:pt modelId="{262FAB05-8A15-C94A-8C68-07E8957FF4ED}" type="pres">
      <dgm:prSet presAssocID="{9351157C-4DB1-C949-8564-830E02ADCE81}" presName="desTx" presStyleLbl="fgAcc1" presStyleIdx="1" presStyleCnt="4">
        <dgm:presLayoutVars>
          <dgm:bulletEnabled val="1"/>
        </dgm:presLayoutVars>
      </dgm:prSet>
      <dgm:spPr/>
    </dgm:pt>
    <dgm:pt modelId="{52F940A6-A444-3143-A180-372F626EAB00}" type="pres">
      <dgm:prSet presAssocID="{94E412C7-C4A0-9C45-84D0-B58FD479AE5B}" presName="sibTrans" presStyleLbl="sibTrans2D1" presStyleIdx="1" presStyleCnt="3"/>
      <dgm:spPr/>
    </dgm:pt>
    <dgm:pt modelId="{59E4CF93-E799-034B-9769-E11364A9BD96}" type="pres">
      <dgm:prSet presAssocID="{94E412C7-C4A0-9C45-84D0-B58FD479AE5B}" presName="connTx" presStyleLbl="sibTrans2D1" presStyleIdx="1" presStyleCnt="3"/>
      <dgm:spPr/>
    </dgm:pt>
    <dgm:pt modelId="{420E2092-986E-6043-8F2A-43BB7C02EE18}" type="pres">
      <dgm:prSet presAssocID="{ED146FC8-395E-954A-9B6C-6D2C892CF31A}" presName="composite" presStyleCnt="0"/>
      <dgm:spPr/>
    </dgm:pt>
    <dgm:pt modelId="{719F2CFB-A8D4-C244-A052-599FBDF09AED}" type="pres">
      <dgm:prSet presAssocID="{ED146FC8-395E-954A-9B6C-6D2C892CF31A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5DCD1BD-5973-E84F-AD02-DDFD368E3300}" type="pres">
      <dgm:prSet presAssocID="{ED146FC8-395E-954A-9B6C-6D2C892CF31A}" presName="parSh" presStyleLbl="node1" presStyleIdx="2" presStyleCnt="4"/>
      <dgm:spPr/>
    </dgm:pt>
    <dgm:pt modelId="{7DCB834E-5B7C-0A49-B340-5374F1D64E73}" type="pres">
      <dgm:prSet presAssocID="{ED146FC8-395E-954A-9B6C-6D2C892CF31A}" presName="desTx" presStyleLbl="fgAcc1" presStyleIdx="2" presStyleCnt="4">
        <dgm:presLayoutVars>
          <dgm:bulletEnabled val="1"/>
        </dgm:presLayoutVars>
      </dgm:prSet>
      <dgm:spPr/>
    </dgm:pt>
    <dgm:pt modelId="{733EDF3D-209D-3644-8C39-642ED83ADBC4}" type="pres">
      <dgm:prSet presAssocID="{578F313B-0A89-FF44-AB4A-CEE17B646418}" presName="sibTrans" presStyleLbl="sibTrans2D1" presStyleIdx="2" presStyleCnt="3"/>
      <dgm:spPr/>
    </dgm:pt>
    <dgm:pt modelId="{0B42D827-D878-3447-841B-133DDA1E5DA9}" type="pres">
      <dgm:prSet presAssocID="{578F313B-0A89-FF44-AB4A-CEE17B646418}" presName="connTx" presStyleLbl="sibTrans2D1" presStyleIdx="2" presStyleCnt="3"/>
      <dgm:spPr/>
    </dgm:pt>
    <dgm:pt modelId="{6FC53BD9-A40E-B042-AEAA-BA21BAAC1707}" type="pres">
      <dgm:prSet presAssocID="{67B6364D-AA5B-904C-9AE9-32BA30AE9CEC}" presName="composite" presStyleCnt="0"/>
      <dgm:spPr/>
    </dgm:pt>
    <dgm:pt modelId="{F8D5F497-8F93-434D-85B9-2C89CBD11558}" type="pres">
      <dgm:prSet presAssocID="{67B6364D-AA5B-904C-9AE9-32BA30AE9CEC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F46AA0C-A86C-2047-B4F1-C516E85B40AE}" type="pres">
      <dgm:prSet presAssocID="{67B6364D-AA5B-904C-9AE9-32BA30AE9CEC}" presName="parSh" presStyleLbl="node1" presStyleIdx="3" presStyleCnt="4"/>
      <dgm:spPr/>
    </dgm:pt>
    <dgm:pt modelId="{E28725C6-B7D4-5E45-BD37-F032AF89578F}" type="pres">
      <dgm:prSet presAssocID="{67B6364D-AA5B-904C-9AE9-32BA30AE9CEC}" presName="desTx" presStyleLbl="fgAcc1" presStyleIdx="3" presStyleCnt="4">
        <dgm:presLayoutVars>
          <dgm:bulletEnabled val="1"/>
        </dgm:presLayoutVars>
      </dgm:prSet>
      <dgm:spPr/>
    </dgm:pt>
  </dgm:ptLst>
  <dgm:cxnLst>
    <dgm:cxn modelId="{2514350F-64FC-914F-9AC2-5BE6F9F4713F}" type="presOf" srcId="{9351157C-4DB1-C949-8564-830E02ADCE81}" destId="{9547B50A-A56F-2D4B-A630-84BDE5DC02A8}" srcOrd="1" destOrd="0" presId="urn:microsoft.com/office/officeart/2005/8/layout/process3"/>
    <dgm:cxn modelId="{1420951E-C0C4-C444-9947-CCF6AEF19C65}" type="presOf" srcId="{67B6364D-AA5B-904C-9AE9-32BA30AE9CEC}" destId="{F8D5F497-8F93-434D-85B9-2C89CBD11558}" srcOrd="0" destOrd="0" presId="urn:microsoft.com/office/officeart/2005/8/layout/process3"/>
    <dgm:cxn modelId="{3763C52D-F033-EF43-BA17-9943A59F6998}" type="presOf" srcId="{94E412C7-C4A0-9C45-84D0-B58FD479AE5B}" destId="{59E4CF93-E799-034B-9769-E11364A9BD96}" srcOrd="1" destOrd="0" presId="urn:microsoft.com/office/officeart/2005/8/layout/process3"/>
    <dgm:cxn modelId="{3F8C8F30-D7CC-C74F-9D2A-07AD86DF8B85}" type="presOf" srcId="{437A5015-73C9-D845-ABB0-28C8FD1EC00F}" destId="{078132EC-97C6-B64E-89D5-260A324B0261}" srcOrd="0" destOrd="0" presId="urn:microsoft.com/office/officeart/2005/8/layout/process3"/>
    <dgm:cxn modelId="{5B94AB37-CD8D-0246-8930-AB5D9E68D9E5}" type="presOf" srcId="{83A3FC17-0167-5C41-A127-5D11DC86477A}" destId="{B4B9F4D3-41E7-F449-94B4-6DD3E162A6FA}" srcOrd="0" destOrd="0" presId="urn:microsoft.com/office/officeart/2005/8/layout/process3"/>
    <dgm:cxn modelId="{D0195A40-59F4-8540-9C1A-6D2A715B6AB7}" srcId="{9351157C-4DB1-C949-8564-830E02ADCE81}" destId="{51960B64-805C-5C4A-9FF3-2E8DB9B0D111}" srcOrd="0" destOrd="0" parTransId="{F5C22858-52F6-3147-9137-7D67CC7DE4C7}" sibTransId="{85574CB4-599B-0340-BB2F-ACAF5DAB6F22}"/>
    <dgm:cxn modelId="{2EF9DD4D-A2B6-1343-9DC2-F32452042ABF}" type="presOf" srcId="{578F313B-0A89-FF44-AB4A-CEE17B646418}" destId="{0B42D827-D878-3447-841B-133DDA1E5DA9}" srcOrd="1" destOrd="0" presId="urn:microsoft.com/office/officeart/2005/8/layout/process3"/>
    <dgm:cxn modelId="{0D4DCD4E-B850-F248-906B-E510C470FA39}" srcId="{E9BC3E59-3CCB-F041-A8FB-84FB1B46B1B7}" destId="{9351157C-4DB1-C949-8564-830E02ADCE81}" srcOrd="1" destOrd="0" parTransId="{BA1F2D3C-E143-9A49-97A4-1B824FF728E0}" sibTransId="{94E412C7-C4A0-9C45-84D0-B58FD479AE5B}"/>
    <dgm:cxn modelId="{4B5E9353-BA46-2144-9083-42B4245CF71D}" type="presOf" srcId="{578F313B-0A89-FF44-AB4A-CEE17B646418}" destId="{733EDF3D-209D-3644-8C39-642ED83ADBC4}" srcOrd="0" destOrd="0" presId="urn:microsoft.com/office/officeart/2005/8/layout/process3"/>
    <dgm:cxn modelId="{AA0D5562-AE17-1E4A-9A1F-3E600ACED9E3}" srcId="{E9BC3E59-3CCB-F041-A8FB-84FB1B46B1B7}" destId="{437A5015-73C9-D845-ABB0-28C8FD1EC00F}" srcOrd="0" destOrd="0" parTransId="{70732F20-8B65-B04F-995E-E98EB911A699}" sibTransId="{80386781-6967-CD44-AC4E-EAFE4B6BB796}"/>
    <dgm:cxn modelId="{E4D8A36C-1247-F947-862B-A21EFE810F05}" srcId="{437A5015-73C9-D845-ABB0-28C8FD1EC00F}" destId="{83A3FC17-0167-5C41-A127-5D11DC86477A}" srcOrd="0" destOrd="0" parTransId="{F0B2C800-DBC5-584E-B139-CB2D5D87C243}" sibTransId="{EB00F86E-F0E5-D440-A3B5-3666392E1FD1}"/>
    <dgm:cxn modelId="{BC65026D-C62A-744A-8077-B29F6E29BBA0}" type="presOf" srcId="{9351157C-4DB1-C949-8564-830E02ADCE81}" destId="{21BF6659-A766-984F-8B5F-EABF3AA584DF}" srcOrd="0" destOrd="0" presId="urn:microsoft.com/office/officeart/2005/8/layout/process3"/>
    <dgm:cxn modelId="{2A449772-30BC-6F4D-9EDE-AF8F870C5DA7}" type="presOf" srcId="{67B6364D-AA5B-904C-9AE9-32BA30AE9CEC}" destId="{9F46AA0C-A86C-2047-B4F1-C516E85B40AE}" srcOrd="1" destOrd="0" presId="urn:microsoft.com/office/officeart/2005/8/layout/process3"/>
    <dgm:cxn modelId="{C784EE74-A6CD-3945-8C6F-4BA4F7A4D66F}" srcId="{E9BC3E59-3CCB-F041-A8FB-84FB1B46B1B7}" destId="{67B6364D-AA5B-904C-9AE9-32BA30AE9CEC}" srcOrd="3" destOrd="0" parTransId="{49849A4B-0913-BB4A-B44C-9B84BD663B87}" sibTransId="{5AB9BEA1-0492-8941-B36F-7359FF9F62D0}"/>
    <dgm:cxn modelId="{128C627B-F321-CF4F-9281-28B303C9FC35}" type="presOf" srcId="{437A5015-73C9-D845-ABB0-28C8FD1EC00F}" destId="{788B8747-514D-EC48-8684-FB8C3B14B221}" srcOrd="1" destOrd="0" presId="urn:microsoft.com/office/officeart/2005/8/layout/process3"/>
    <dgm:cxn modelId="{91FC2B89-01CE-9143-8CC8-B4E4A636A2B5}" type="presOf" srcId="{94E412C7-C4A0-9C45-84D0-B58FD479AE5B}" destId="{52F940A6-A444-3143-A180-372F626EAB00}" srcOrd="0" destOrd="0" presId="urn:microsoft.com/office/officeart/2005/8/layout/process3"/>
    <dgm:cxn modelId="{A013B789-ADEE-E545-A1C3-02CB0973DFF3}" type="presOf" srcId="{4080E4DE-F2A2-FD45-B10C-0DD2C52E789D}" destId="{E28725C6-B7D4-5E45-BD37-F032AF89578F}" srcOrd="0" destOrd="0" presId="urn:microsoft.com/office/officeart/2005/8/layout/process3"/>
    <dgm:cxn modelId="{78A8B68A-48EE-8641-91FE-02562A0A6AF8}" type="presOf" srcId="{ED146FC8-395E-954A-9B6C-6D2C892CF31A}" destId="{719F2CFB-A8D4-C244-A052-599FBDF09AED}" srcOrd="0" destOrd="0" presId="urn:microsoft.com/office/officeart/2005/8/layout/process3"/>
    <dgm:cxn modelId="{9EB423BE-B8DE-FE46-83DD-F1454092290D}" srcId="{ED146FC8-395E-954A-9B6C-6D2C892CF31A}" destId="{C75F4185-B9FE-8940-8340-BA823D732A4B}" srcOrd="0" destOrd="0" parTransId="{D46A956C-85FC-F84B-A0D4-AFE6B962DCA8}" sibTransId="{FD2E1273-A903-8642-9017-B5810824F5A5}"/>
    <dgm:cxn modelId="{2F0E9EC2-0D4C-264B-BF7D-130DC55A51D6}" srcId="{67B6364D-AA5B-904C-9AE9-32BA30AE9CEC}" destId="{4080E4DE-F2A2-FD45-B10C-0DD2C52E789D}" srcOrd="0" destOrd="0" parTransId="{6B297869-4609-694C-8B53-080F70B2C64B}" sibTransId="{B6C5DB89-6744-5048-9C6A-A57820506131}"/>
    <dgm:cxn modelId="{76B8B9C2-2573-D54F-8671-6C1E0B5EFFD4}" type="presOf" srcId="{E9BC3E59-3CCB-F041-A8FB-84FB1B46B1B7}" destId="{DF0E585F-2588-A341-BB63-7600329E3B9F}" srcOrd="0" destOrd="0" presId="urn:microsoft.com/office/officeart/2005/8/layout/process3"/>
    <dgm:cxn modelId="{274ED1C2-AB15-DE41-A90F-21DD35E84DA8}" type="presOf" srcId="{51960B64-805C-5C4A-9FF3-2E8DB9B0D111}" destId="{262FAB05-8A15-C94A-8C68-07E8957FF4ED}" srcOrd="0" destOrd="0" presId="urn:microsoft.com/office/officeart/2005/8/layout/process3"/>
    <dgm:cxn modelId="{E0614DC6-1731-1940-8A8B-F7576716BDE3}" type="presOf" srcId="{80386781-6967-CD44-AC4E-EAFE4B6BB796}" destId="{9C811F10-5345-8947-B196-8ED46F0B8AAD}" srcOrd="0" destOrd="0" presId="urn:microsoft.com/office/officeart/2005/8/layout/process3"/>
    <dgm:cxn modelId="{87EA17CB-348A-B74E-BAFE-4E32556E57B5}" srcId="{E9BC3E59-3CCB-F041-A8FB-84FB1B46B1B7}" destId="{ED146FC8-395E-954A-9B6C-6D2C892CF31A}" srcOrd="2" destOrd="0" parTransId="{23AA4B19-DADB-844F-AFDB-8649D1962651}" sibTransId="{578F313B-0A89-FF44-AB4A-CEE17B646418}"/>
    <dgm:cxn modelId="{99451DDC-0668-094F-AE11-C4E6CE94D18A}" type="presOf" srcId="{ED146FC8-395E-954A-9B6C-6D2C892CF31A}" destId="{A5DCD1BD-5973-E84F-AD02-DDFD368E3300}" srcOrd="1" destOrd="0" presId="urn:microsoft.com/office/officeart/2005/8/layout/process3"/>
    <dgm:cxn modelId="{0130CDF0-8C1F-3E4F-B1C3-8C2A73977C83}" type="presOf" srcId="{80386781-6967-CD44-AC4E-EAFE4B6BB796}" destId="{2F7AB699-521A-494C-ACDF-6180D0E536D8}" srcOrd="1" destOrd="0" presId="urn:microsoft.com/office/officeart/2005/8/layout/process3"/>
    <dgm:cxn modelId="{C04726FA-6D8A-2646-AF4C-10C4F9CD03F8}" type="presOf" srcId="{C75F4185-B9FE-8940-8340-BA823D732A4B}" destId="{7DCB834E-5B7C-0A49-B340-5374F1D64E73}" srcOrd="0" destOrd="0" presId="urn:microsoft.com/office/officeart/2005/8/layout/process3"/>
    <dgm:cxn modelId="{F28D95BE-CF37-6B42-B17B-AD2E4A6D0B71}" type="presParOf" srcId="{DF0E585F-2588-A341-BB63-7600329E3B9F}" destId="{375AF45F-B8F8-1541-A738-A226AA2B9468}" srcOrd="0" destOrd="0" presId="urn:microsoft.com/office/officeart/2005/8/layout/process3"/>
    <dgm:cxn modelId="{E03F2740-BC15-684A-B749-BC75FE34EC30}" type="presParOf" srcId="{375AF45F-B8F8-1541-A738-A226AA2B9468}" destId="{078132EC-97C6-B64E-89D5-260A324B0261}" srcOrd="0" destOrd="0" presId="urn:microsoft.com/office/officeart/2005/8/layout/process3"/>
    <dgm:cxn modelId="{FDE79437-FD0D-A84C-995F-04FCAB3CDCAD}" type="presParOf" srcId="{375AF45F-B8F8-1541-A738-A226AA2B9468}" destId="{788B8747-514D-EC48-8684-FB8C3B14B221}" srcOrd="1" destOrd="0" presId="urn:microsoft.com/office/officeart/2005/8/layout/process3"/>
    <dgm:cxn modelId="{5441D383-F662-DD47-BF8F-6C8C8C3F92BD}" type="presParOf" srcId="{375AF45F-B8F8-1541-A738-A226AA2B9468}" destId="{B4B9F4D3-41E7-F449-94B4-6DD3E162A6FA}" srcOrd="2" destOrd="0" presId="urn:microsoft.com/office/officeart/2005/8/layout/process3"/>
    <dgm:cxn modelId="{E19E338C-1AA9-5A41-A834-C28472629F1E}" type="presParOf" srcId="{DF0E585F-2588-A341-BB63-7600329E3B9F}" destId="{9C811F10-5345-8947-B196-8ED46F0B8AAD}" srcOrd="1" destOrd="0" presId="urn:microsoft.com/office/officeart/2005/8/layout/process3"/>
    <dgm:cxn modelId="{E0D0B7C4-01C8-0946-9A55-DD3EA7E6142D}" type="presParOf" srcId="{9C811F10-5345-8947-B196-8ED46F0B8AAD}" destId="{2F7AB699-521A-494C-ACDF-6180D0E536D8}" srcOrd="0" destOrd="0" presId="urn:microsoft.com/office/officeart/2005/8/layout/process3"/>
    <dgm:cxn modelId="{02E89F25-74EF-C047-9C20-118132A97EBB}" type="presParOf" srcId="{DF0E585F-2588-A341-BB63-7600329E3B9F}" destId="{80145A8A-1E5B-A148-9729-45C7501F6523}" srcOrd="2" destOrd="0" presId="urn:microsoft.com/office/officeart/2005/8/layout/process3"/>
    <dgm:cxn modelId="{E5020F13-354A-1D40-A0D4-A9FF53301E9E}" type="presParOf" srcId="{80145A8A-1E5B-A148-9729-45C7501F6523}" destId="{21BF6659-A766-984F-8B5F-EABF3AA584DF}" srcOrd="0" destOrd="0" presId="urn:microsoft.com/office/officeart/2005/8/layout/process3"/>
    <dgm:cxn modelId="{ECB43AAE-EC33-0A4D-880B-34749F5C05DF}" type="presParOf" srcId="{80145A8A-1E5B-A148-9729-45C7501F6523}" destId="{9547B50A-A56F-2D4B-A630-84BDE5DC02A8}" srcOrd="1" destOrd="0" presId="urn:microsoft.com/office/officeart/2005/8/layout/process3"/>
    <dgm:cxn modelId="{FF148991-E321-3D45-94AF-E3965FE7B191}" type="presParOf" srcId="{80145A8A-1E5B-A148-9729-45C7501F6523}" destId="{262FAB05-8A15-C94A-8C68-07E8957FF4ED}" srcOrd="2" destOrd="0" presId="urn:microsoft.com/office/officeart/2005/8/layout/process3"/>
    <dgm:cxn modelId="{0ACA2969-5C4B-CD42-8F1B-A931F056E9C7}" type="presParOf" srcId="{DF0E585F-2588-A341-BB63-7600329E3B9F}" destId="{52F940A6-A444-3143-A180-372F626EAB00}" srcOrd="3" destOrd="0" presId="urn:microsoft.com/office/officeart/2005/8/layout/process3"/>
    <dgm:cxn modelId="{871F2A51-745E-E045-8C57-4F059083585C}" type="presParOf" srcId="{52F940A6-A444-3143-A180-372F626EAB00}" destId="{59E4CF93-E799-034B-9769-E11364A9BD96}" srcOrd="0" destOrd="0" presId="urn:microsoft.com/office/officeart/2005/8/layout/process3"/>
    <dgm:cxn modelId="{FBC779BC-476D-8043-870E-7665F533E1F3}" type="presParOf" srcId="{DF0E585F-2588-A341-BB63-7600329E3B9F}" destId="{420E2092-986E-6043-8F2A-43BB7C02EE18}" srcOrd="4" destOrd="0" presId="urn:microsoft.com/office/officeart/2005/8/layout/process3"/>
    <dgm:cxn modelId="{22B2E3A9-9D69-7F40-88DE-F6874F1F9217}" type="presParOf" srcId="{420E2092-986E-6043-8F2A-43BB7C02EE18}" destId="{719F2CFB-A8D4-C244-A052-599FBDF09AED}" srcOrd="0" destOrd="0" presId="urn:microsoft.com/office/officeart/2005/8/layout/process3"/>
    <dgm:cxn modelId="{DB8BFA83-81BE-B048-8FBF-46BD3BB17F28}" type="presParOf" srcId="{420E2092-986E-6043-8F2A-43BB7C02EE18}" destId="{A5DCD1BD-5973-E84F-AD02-DDFD368E3300}" srcOrd="1" destOrd="0" presId="urn:microsoft.com/office/officeart/2005/8/layout/process3"/>
    <dgm:cxn modelId="{C306138C-BAAA-D644-A9DB-D290E6C699D2}" type="presParOf" srcId="{420E2092-986E-6043-8F2A-43BB7C02EE18}" destId="{7DCB834E-5B7C-0A49-B340-5374F1D64E73}" srcOrd="2" destOrd="0" presId="urn:microsoft.com/office/officeart/2005/8/layout/process3"/>
    <dgm:cxn modelId="{4EC31E69-D9F3-1546-864A-FD1FE333E263}" type="presParOf" srcId="{DF0E585F-2588-A341-BB63-7600329E3B9F}" destId="{733EDF3D-209D-3644-8C39-642ED83ADBC4}" srcOrd="5" destOrd="0" presId="urn:microsoft.com/office/officeart/2005/8/layout/process3"/>
    <dgm:cxn modelId="{2DCF9FE4-919F-1542-97C8-35D407F369AF}" type="presParOf" srcId="{733EDF3D-209D-3644-8C39-642ED83ADBC4}" destId="{0B42D827-D878-3447-841B-133DDA1E5DA9}" srcOrd="0" destOrd="0" presId="urn:microsoft.com/office/officeart/2005/8/layout/process3"/>
    <dgm:cxn modelId="{2A91A717-2FFC-AC43-9CEF-56D5B1B86B5B}" type="presParOf" srcId="{DF0E585F-2588-A341-BB63-7600329E3B9F}" destId="{6FC53BD9-A40E-B042-AEAA-BA21BAAC1707}" srcOrd="6" destOrd="0" presId="urn:microsoft.com/office/officeart/2005/8/layout/process3"/>
    <dgm:cxn modelId="{3E34854F-FB44-AC4E-B86E-AFED65AD7AC4}" type="presParOf" srcId="{6FC53BD9-A40E-B042-AEAA-BA21BAAC1707}" destId="{F8D5F497-8F93-434D-85B9-2C89CBD11558}" srcOrd="0" destOrd="0" presId="urn:microsoft.com/office/officeart/2005/8/layout/process3"/>
    <dgm:cxn modelId="{A59F1934-3A3D-6747-8FF3-178548EFB1CF}" type="presParOf" srcId="{6FC53BD9-A40E-B042-AEAA-BA21BAAC1707}" destId="{9F46AA0C-A86C-2047-B4F1-C516E85B40AE}" srcOrd="1" destOrd="0" presId="urn:microsoft.com/office/officeart/2005/8/layout/process3"/>
    <dgm:cxn modelId="{D880ECB3-A6D4-0448-B7FB-9AC15C38F0E6}" type="presParOf" srcId="{6FC53BD9-A40E-B042-AEAA-BA21BAAC1707}" destId="{E28725C6-B7D4-5E45-BD37-F032AF89578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BC3E59-3CCB-F041-A8FB-84FB1B46B1B7}" type="doc">
      <dgm:prSet loTypeId="urn:microsoft.com/office/officeart/2005/8/layout/pyramid2" loCatId="process" qsTypeId="urn:microsoft.com/office/officeart/2005/8/quickstyle/simple1" qsCatId="simple" csTypeId="urn:microsoft.com/office/officeart/2005/8/colors/accent1_2" csCatId="accent1" phldr="1"/>
      <dgm:spPr/>
    </dgm:pt>
    <dgm:pt modelId="{437A5015-73C9-D845-ABB0-28C8FD1EC00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Understand the impact of agricultural activities on climate change.</a:t>
          </a:r>
          <a:endParaRPr lang="en-GB" dirty="0"/>
        </a:p>
      </dgm:t>
    </dgm:pt>
    <dgm:pt modelId="{70732F20-8B65-B04F-995E-E98EB911A699}" type="parTrans" cxnId="{AA0D5562-AE17-1E4A-9A1F-3E600ACED9E3}">
      <dgm:prSet/>
      <dgm:spPr/>
      <dgm:t>
        <a:bodyPr/>
        <a:lstStyle/>
        <a:p>
          <a:endParaRPr lang="en-GB"/>
        </a:p>
      </dgm:t>
    </dgm:pt>
    <dgm:pt modelId="{80386781-6967-CD44-AC4E-EAFE4B6BB796}" type="sibTrans" cxnId="{AA0D5562-AE17-1E4A-9A1F-3E600ACED9E3}">
      <dgm:prSet/>
      <dgm:spPr/>
      <dgm:t>
        <a:bodyPr/>
        <a:lstStyle/>
        <a:p>
          <a:endParaRPr lang="en-GB"/>
        </a:p>
      </dgm:t>
    </dgm:pt>
    <dgm:pt modelId="{2F3ADECA-8D7E-804B-B59C-FFBE7F3D9E5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Develop strategies for sustainable practices.</a:t>
          </a:r>
        </a:p>
      </dgm:t>
    </dgm:pt>
    <dgm:pt modelId="{F7616D69-0454-904D-ABDA-A26C43A6E71B}" type="parTrans" cxnId="{8B468E01-EE9E-A24D-92BF-6DE6C900179A}">
      <dgm:prSet/>
      <dgm:spPr/>
      <dgm:t>
        <a:bodyPr/>
        <a:lstStyle/>
        <a:p>
          <a:endParaRPr lang="en-GB"/>
        </a:p>
      </dgm:t>
    </dgm:pt>
    <dgm:pt modelId="{C5827D96-9013-2B45-AA8A-12751F5645B0}" type="sibTrans" cxnId="{8B468E01-EE9E-A24D-92BF-6DE6C900179A}">
      <dgm:prSet/>
      <dgm:spPr/>
      <dgm:t>
        <a:bodyPr/>
        <a:lstStyle/>
        <a:p>
          <a:endParaRPr lang="en-GB"/>
        </a:p>
      </dgm:t>
    </dgm:pt>
    <dgm:pt modelId="{48523DF1-AF13-3A46-AB5E-E3C7F3B1DBB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Use a comprehensive dataset from FAO and IPCC.</a:t>
          </a:r>
        </a:p>
      </dgm:t>
    </dgm:pt>
    <dgm:pt modelId="{064F0EF3-2B68-7944-AF77-AA17EDB26226}" type="parTrans" cxnId="{5D57C701-5549-1643-97B3-6D3E91E42565}">
      <dgm:prSet/>
      <dgm:spPr/>
      <dgm:t>
        <a:bodyPr/>
        <a:lstStyle/>
        <a:p>
          <a:endParaRPr lang="en-GB"/>
        </a:p>
      </dgm:t>
    </dgm:pt>
    <dgm:pt modelId="{8161889E-D9D5-084D-9889-1FAA1AD6B62D}" type="sibTrans" cxnId="{5D57C701-5549-1643-97B3-6D3E91E42565}">
      <dgm:prSet/>
      <dgm:spPr/>
      <dgm:t>
        <a:bodyPr/>
        <a:lstStyle/>
        <a:p>
          <a:endParaRPr lang="en-GB"/>
        </a:p>
      </dgm:t>
    </dgm:pt>
    <dgm:pt modelId="{163AAC1A-0CE9-9243-BF89-1C9E8A5EED0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Explore various emission sources.</a:t>
          </a:r>
        </a:p>
      </dgm:t>
    </dgm:pt>
    <dgm:pt modelId="{D0D11C35-D24E-FA4F-A059-8302EF4835E9}" type="parTrans" cxnId="{18F350A1-F790-C44E-A1B0-ED802D21A968}">
      <dgm:prSet/>
      <dgm:spPr/>
      <dgm:t>
        <a:bodyPr/>
        <a:lstStyle/>
        <a:p>
          <a:endParaRPr lang="en-GB"/>
        </a:p>
      </dgm:t>
    </dgm:pt>
    <dgm:pt modelId="{D28819FC-FF70-5243-BE25-7EFE630D0B63}" type="sibTrans" cxnId="{18F350A1-F790-C44E-A1B0-ED802D21A968}">
      <dgm:prSet/>
      <dgm:spPr/>
      <dgm:t>
        <a:bodyPr/>
        <a:lstStyle/>
        <a:p>
          <a:endParaRPr lang="en-GB"/>
        </a:p>
      </dgm:t>
    </dgm:pt>
    <dgm:pt modelId="{47F685E1-7CEC-9C49-BFD8-15A25046041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Perform regression analysis to predict temperature variations.</a:t>
          </a:r>
        </a:p>
      </dgm:t>
    </dgm:pt>
    <dgm:pt modelId="{244D5F4B-4298-D442-8C69-760354C1D837}" type="parTrans" cxnId="{DC0BBD6A-F06B-BE45-8B09-EDF6F6211073}">
      <dgm:prSet/>
      <dgm:spPr/>
      <dgm:t>
        <a:bodyPr/>
        <a:lstStyle/>
        <a:p>
          <a:endParaRPr lang="en-GB"/>
        </a:p>
      </dgm:t>
    </dgm:pt>
    <dgm:pt modelId="{A6A6DEB9-D4BF-F444-835D-758742D462C3}" type="sibTrans" cxnId="{DC0BBD6A-F06B-BE45-8B09-EDF6F6211073}">
      <dgm:prSet/>
      <dgm:spPr/>
      <dgm:t>
        <a:bodyPr/>
        <a:lstStyle/>
        <a:p>
          <a:endParaRPr lang="en-GB"/>
        </a:p>
      </dgm:t>
    </dgm:pt>
    <dgm:pt modelId="{7A673373-BFBE-7D4E-BB40-E0754271F45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/>
            <a:t>Offer actionable insights for stakeholders.</a:t>
          </a:r>
          <a:endParaRPr lang="en-ZA" b="0" i="0" dirty="0"/>
        </a:p>
      </dgm:t>
    </dgm:pt>
    <dgm:pt modelId="{9C0203F9-CAAD-1A48-AE57-DAAEFD6CDA36}" type="parTrans" cxnId="{5F3773CF-B167-C24B-A7CB-45715BCB223A}">
      <dgm:prSet/>
      <dgm:spPr/>
      <dgm:t>
        <a:bodyPr/>
        <a:lstStyle/>
        <a:p>
          <a:endParaRPr lang="en-GB"/>
        </a:p>
      </dgm:t>
    </dgm:pt>
    <dgm:pt modelId="{58D90680-2C71-E344-A581-03891F2247E1}" type="sibTrans" cxnId="{5F3773CF-B167-C24B-A7CB-45715BCB223A}">
      <dgm:prSet/>
      <dgm:spPr/>
      <dgm:t>
        <a:bodyPr/>
        <a:lstStyle/>
        <a:p>
          <a:endParaRPr lang="en-GB"/>
        </a:p>
      </dgm:t>
    </dgm:pt>
    <dgm:pt modelId="{7804292A-9589-764A-B329-8CD8500A42B9}" type="pres">
      <dgm:prSet presAssocID="{E9BC3E59-3CCB-F041-A8FB-84FB1B46B1B7}" presName="compositeShape" presStyleCnt="0">
        <dgm:presLayoutVars>
          <dgm:dir/>
          <dgm:resizeHandles/>
        </dgm:presLayoutVars>
      </dgm:prSet>
      <dgm:spPr/>
    </dgm:pt>
    <dgm:pt modelId="{F5B23FF8-11A1-0743-A70C-3ECA2C9C0BD7}" type="pres">
      <dgm:prSet presAssocID="{E9BC3E59-3CCB-F041-A8FB-84FB1B46B1B7}" presName="pyramid" presStyleLbl="node1" presStyleIdx="0" presStyleCnt="1"/>
      <dgm:spPr/>
    </dgm:pt>
    <dgm:pt modelId="{3E77504D-BE4D-114E-89E6-188E8BE2DEED}" type="pres">
      <dgm:prSet presAssocID="{E9BC3E59-3CCB-F041-A8FB-84FB1B46B1B7}" presName="theList" presStyleCnt="0"/>
      <dgm:spPr/>
    </dgm:pt>
    <dgm:pt modelId="{7ADA287D-60E6-7741-849C-D54E3E398FC2}" type="pres">
      <dgm:prSet presAssocID="{437A5015-73C9-D845-ABB0-28C8FD1EC00F}" presName="aNode" presStyleLbl="fgAcc1" presStyleIdx="0" presStyleCnt="6">
        <dgm:presLayoutVars>
          <dgm:bulletEnabled val="1"/>
        </dgm:presLayoutVars>
      </dgm:prSet>
      <dgm:spPr/>
    </dgm:pt>
    <dgm:pt modelId="{65A8D609-36C6-404A-ACB8-B4582BAE2C0E}" type="pres">
      <dgm:prSet presAssocID="{437A5015-73C9-D845-ABB0-28C8FD1EC00F}" presName="aSpace" presStyleCnt="0"/>
      <dgm:spPr/>
    </dgm:pt>
    <dgm:pt modelId="{E9D90357-4484-804D-B2AB-19B56C797192}" type="pres">
      <dgm:prSet presAssocID="{2F3ADECA-8D7E-804B-B59C-FFBE7F3D9E53}" presName="aNode" presStyleLbl="fgAcc1" presStyleIdx="1" presStyleCnt="6">
        <dgm:presLayoutVars>
          <dgm:bulletEnabled val="1"/>
        </dgm:presLayoutVars>
      </dgm:prSet>
      <dgm:spPr/>
    </dgm:pt>
    <dgm:pt modelId="{4067791D-3BB4-4442-B5A5-9004D403A4FA}" type="pres">
      <dgm:prSet presAssocID="{2F3ADECA-8D7E-804B-B59C-FFBE7F3D9E53}" presName="aSpace" presStyleCnt="0"/>
      <dgm:spPr/>
    </dgm:pt>
    <dgm:pt modelId="{23F3825F-6B5F-0B4D-9508-1D0470A7884F}" type="pres">
      <dgm:prSet presAssocID="{48523DF1-AF13-3A46-AB5E-E3C7F3B1DBB9}" presName="aNode" presStyleLbl="fgAcc1" presStyleIdx="2" presStyleCnt="6">
        <dgm:presLayoutVars>
          <dgm:bulletEnabled val="1"/>
        </dgm:presLayoutVars>
      </dgm:prSet>
      <dgm:spPr/>
    </dgm:pt>
    <dgm:pt modelId="{BCF77CB8-FD7A-EC47-9FB5-11FD90A8F804}" type="pres">
      <dgm:prSet presAssocID="{48523DF1-AF13-3A46-AB5E-E3C7F3B1DBB9}" presName="aSpace" presStyleCnt="0"/>
      <dgm:spPr/>
    </dgm:pt>
    <dgm:pt modelId="{8088D781-ED4F-C944-9E87-37382384D126}" type="pres">
      <dgm:prSet presAssocID="{163AAC1A-0CE9-9243-BF89-1C9E8A5EED07}" presName="aNode" presStyleLbl="fgAcc1" presStyleIdx="3" presStyleCnt="6">
        <dgm:presLayoutVars>
          <dgm:bulletEnabled val="1"/>
        </dgm:presLayoutVars>
      </dgm:prSet>
      <dgm:spPr/>
    </dgm:pt>
    <dgm:pt modelId="{D5AAA13B-3D8A-0A40-A27F-3E51B7EE8B4B}" type="pres">
      <dgm:prSet presAssocID="{163AAC1A-0CE9-9243-BF89-1C9E8A5EED07}" presName="aSpace" presStyleCnt="0"/>
      <dgm:spPr/>
    </dgm:pt>
    <dgm:pt modelId="{8C1EEE28-AC48-5243-A04B-8D8BDA85A153}" type="pres">
      <dgm:prSet presAssocID="{47F685E1-7CEC-9C49-BFD8-15A25046041E}" presName="aNode" presStyleLbl="fgAcc1" presStyleIdx="4" presStyleCnt="6">
        <dgm:presLayoutVars>
          <dgm:bulletEnabled val="1"/>
        </dgm:presLayoutVars>
      </dgm:prSet>
      <dgm:spPr/>
    </dgm:pt>
    <dgm:pt modelId="{06ACF2EB-941C-1C45-85C8-9936D3754133}" type="pres">
      <dgm:prSet presAssocID="{47F685E1-7CEC-9C49-BFD8-15A25046041E}" presName="aSpace" presStyleCnt="0"/>
      <dgm:spPr/>
    </dgm:pt>
    <dgm:pt modelId="{49EFE693-CA77-534C-B792-98B0F56F88DA}" type="pres">
      <dgm:prSet presAssocID="{7A673373-BFBE-7D4E-BB40-E0754271F45D}" presName="aNode" presStyleLbl="fgAcc1" presStyleIdx="5" presStyleCnt="6">
        <dgm:presLayoutVars>
          <dgm:bulletEnabled val="1"/>
        </dgm:presLayoutVars>
      </dgm:prSet>
      <dgm:spPr/>
    </dgm:pt>
    <dgm:pt modelId="{7BCD3F3F-10B1-3B4F-BC48-ED57E93AC480}" type="pres">
      <dgm:prSet presAssocID="{7A673373-BFBE-7D4E-BB40-E0754271F45D}" presName="aSpace" presStyleCnt="0"/>
      <dgm:spPr/>
    </dgm:pt>
  </dgm:ptLst>
  <dgm:cxnLst>
    <dgm:cxn modelId="{8B468E01-EE9E-A24D-92BF-6DE6C900179A}" srcId="{E9BC3E59-3CCB-F041-A8FB-84FB1B46B1B7}" destId="{2F3ADECA-8D7E-804B-B59C-FFBE7F3D9E53}" srcOrd="1" destOrd="0" parTransId="{F7616D69-0454-904D-ABDA-A26C43A6E71B}" sibTransId="{C5827D96-9013-2B45-AA8A-12751F5645B0}"/>
    <dgm:cxn modelId="{5D57C701-5549-1643-97B3-6D3E91E42565}" srcId="{E9BC3E59-3CCB-F041-A8FB-84FB1B46B1B7}" destId="{48523DF1-AF13-3A46-AB5E-E3C7F3B1DBB9}" srcOrd="2" destOrd="0" parTransId="{064F0EF3-2B68-7944-AF77-AA17EDB26226}" sibTransId="{8161889E-D9D5-084D-9889-1FAA1AD6B62D}"/>
    <dgm:cxn modelId="{8D346B0D-EC7A-A342-8C70-0BABE10518B9}" type="presOf" srcId="{2F3ADECA-8D7E-804B-B59C-FFBE7F3D9E53}" destId="{E9D90357-4484-804D-B2AB-19B56C797192}" srcOrd="0" destOrd="0" presId="urn:microsoft.com/office/officeart/2005/8/layout/pyramid2"/>
    <dgm:cxn modelId="{AA0D5562-AE17-1E4A-9A1F-3E600ACED9E3}" srcId="{E9BC3E59-3CCB-F041-A8FB-84FB1B46B1B7}" destId="{437A5015-73C9-D845-ABB0-28C8FD1EC00F}" srcOrd="0" destOrd="0" parTransId="{70732F20-8B65-B04F-995E-E98EB911A699}" sibTransId="{80386781-6967-CD44-AC4E-EAFE4B6BB796}"/>
    <dgm:cxn modelId="{DC0BBD6A-F06B-BE45-8B09-EDF6F6211073}" srcId="{E9BC3E59-3CCB-F041-A8FB-84FB1B46B1B7}" destId="{47F685E1-7CEC-9C49-BFD8-15A25046041E}" srcOrd="4" destOrd="0" parTransId="{244D5F4B-4298-D442-8C69-760354C1D837}" sibTransId="{A6A6DEB9-D4BF-F444-835D-758742D462C3}"/>
    <dgm:cxn modelId="{BC67A882-E46A-0144-A36F-73FB732985EF}" type="presOf" srcId="{437A5015-73C9-D845-ABB0-28C8FD1EC00F}" destId="{7ADA287D-60E6-7741-849C-D54E3E398FC2}" srcOrd="0" destOrd="0" presId="urn:microsoft.com/office/officeart/2005/8/layout/pyramid2"/>
    <dgm:cxn modelId="{2814C886-E2A4-E54C-B839-4D90ADF39F5F}" type="presOf" srcId="{47F685E1-7CEC-9C49-BFD8-15A25046041E}" destId="{8C1EEE28-AC48-5243-A04B-8D8BDA85A153}" srcOrd="0" destOrd="0" presId="urn:microsoft.com/office/officeart/2005/8/layout/pyramid2"/>
    <dgm:cxn modelId="{18F350A1-F790-C44E-A1B0-ED802D21A968}" srcId="{E9BC3E59-3CCB-F041-A8FB-84FB1B46B1B7}" destId="{163AAC1A-0CE9-9243-BF89-1C9E8A5EED07}" srcOrd="3" destOrd="0" parTransId="{D0D11C35-D24E-FA4F-A059-8302EF4835E9}" sibTransId="{D28819FC-FF70-5243-BE25-7EFE630D0B63}"/>
    <dgm:cxn modelId="{CE8FA7A7-3001-5546-A5E5-E2FC0659F9A1}" type="presOf" srcId="{E9BC3E59-3CCB-F041-A8FB-84FB1B46B1B7}" destId="{7804292A-9589-764A-B329-8CD8500A42B9}" srcOrd="0" destOrd="0" presId="urn:microsoft.com/office/officeart/2005/8/layout/pyramid2"/>
    <dgm:cxn modelId="{E98C0BB2-839E-814F-B522-B32176F4B6CE}" type="presOf" srcId="{7A673373-BFBE-7D4E-BB40-E0754271F45D}" destId="{49EFE693-CA77-534C-B792-98B0F56F88DA}" srcOrd="0" destOrd="0" presId="urn:microsoft.com/office/officeart/2005/8/layout/pyramid2"/>
    <dgm:cxn modelId="{5F3773CF-B167-C24B-A7CB-45715BCB223A}" srcId="{E9BC3E59-3CCB-F041-A8FB-84FB1B46B1B7}" destId="{7A673373-BFBE-7D4E-BB40-E0754271F45D}" srcOrd="5" destOrd="0" parTransId="{9C0203F9-CAAD-1A48-AE57-DAAEFD6CDA36}" sibTransId="{58D90680-2C71-E344-A581-03891F2247E1}"/>
    <dgm:cxn modelId="{1709C1D4-5C34-6A4E-95AE-8AA171A3C06B}" type="presOf" srcId="{163AAC1A-0CE9-9243-BF89-1C9E8A5EED07}" destId="{8088D781-ED4F-C944-9E87-37382384D126}" srcOrd="0" destOrd="0" presId="urn:microsoft.com/office/officeart/2005/8/layout/pyramid2"/>
    <dgm:cxn modelId="{73AF8BE7-5309-A947-82F0-3C2DC32A691E}" type="presOf" srcId="{48523DF1-AF13-3A46-AB5E-E3C7F3B1DBB9}" destId="{23F3825F-6B5F-0B4D-9508-1D0470A7884F}" srcOrd="0" destOrd="0" presId="urn:microsoft.com/office/officeart/2005/8/layout/pyramid2"/>
    <dgm:cxn modelId="{DC67A037-8A26-F940-ACFF-508DD652FA32}" type="presParOf" srcId="{7804292A-9589-764A-B329-8CD8500A42B9}" destId="{F5B23FF8-11A1-0743-A70C-3ECA2C9C0BD7}" srcOrd="0" destOrd="0" presId="urn:microsoft.com/office/officeart/2005/8/layout/pyramid2"/>
    <dgm:cxn modelId="{A9CF6E0D-EE15-3C47-83E1-DDE3BC0C865B}" type="presParOf" srcId="{7804292A-9589-764A-B329-8CD8500A42B9}" destId="{3E77504D-BE4D-114E-89E6-188E8BE2DEED}" srcOrd="1" destOrd="0" presId="urn:microsoft.com/office/officeart/2005/8/layout/pyramid2"/>
    <dgm:cxn modelId="{5C5857E8-CD04-C445-BB30-779394658DA7}" type="presParOf" srcId="{3E77504D-BE4D-114E-89E6-188E8BE2DEED}" destId="{7ADA287D-60E6-7741-849C-D54E3E398FC2}" srcOrd="0" destOrd="0" presId="urn:microsoft.com/office/officeart/2005/8/layout/pyramid2"/>
    <dgm:cxn modelId="{D4A59456-9E55-F546-98C7-03CE33DA0739}" type="presParOf" srcId="{3E77504D-BE4D-114E-89E6-188E8BE2DEED}" destId="{65A8D609-36C6-404A-ACB8-B4582BAE2C0E}" srcOrd="1" destOrd="0" presId="urn:microsoft.com/office/officeart/2005/8/layout/pyramid2"/>
    <dgm:cxn modelId="{4DE5FF73-5640-364F-82AB-038EE3C44BEB}" type="presParOf" srcId="{3E77504D-BE4D-114E-89E6-188E8BE2DEED}" destId="{E9D90357-4484-804D-B2AB-19B56C797192}" srcOrd="2" destOrd="0" presId="urn:microsoft.com/office/officeart/2005/8/layout/pyramid2"/>
    <dgm:cxn modelId="{AE2FD299-2048-D54D-AA7F-E599CA76D9D8}" type="presParOf" srcId="{3E77504D-BE4D-114E-89E6-188E8BE2DEED}" destId="{4067791D-3BB4-4442-B5A5-9004D403A4FA}" srcOrd="3" destOrd="0" presId="urn:microsoft.com/office/officeart/2005/8/layout/pyramid2"/>
    <dgm:cxn modelId="{2E123BB7-9AA1-D845-BA37-B21880B82C57}" type="presParOf" srcId="{3E77504D-BE4D-114E-89E6-188E8BE2DEED}" destId="{23F3825F-6B5F-0B4D-9508-1D0470A7884F}" srcOrd="4" destOrd="0" presId="urn:microsoft.com/office/officeart/2005/8/layout/pyramid2"/>
    <dgm:cxn modelId="{A5920F3C-97E0-9248-8B34-F056D1B13248}" type="presParOf" srcId="{3E77504D-BE4D-114E-89E6-188E8BE2DEED}" destId="{BCF77CB8-FD7A-EC47-9FB5-11FD90A8F804}" srcOrd="5" destOrd="0" presId="urn:microsoft.com/office/officeart/2005/8/layout/pyramid2"/>
    <dgm:cxn modelId="{C66E7F69-370B-804F-8B47-0C750D9FBA66}" type="presParOf" srcId="{3E77504D-BE4D-114E-89E6-188E8BE2DEED}" destId="{8088D781-ED4F-C944-9E87-37382384D126}" srcOrd="6" destOrd="0" presId="urn:microsoft.com/office/officeart/2005/8/layout/pyramid2"/>
    <dgm:cxn modelId="{8CC3C1D3-C3EF-EB41-9990-0C920FE9F665}" type="presParOf" srcId="{3E77504D-BE4D-114E-89E6-188E8BE2DEED}" destId="{D5AAA13B-3D8A-0A40-A27F-3E51B7EE8B4B}" srcOrd="7" destOrd="0" presId="urn:microsoft.com/office/officeart/2005/8/layout/pyramid2"/>
    <dgm:cxn modelId="{8D24CE4A-F7D4-034F-AE16-94A98E8C5D90}" type="presParOf" srcId="{3E77504D-BE4D-114E-89E6-188E8BE2DEED}" destId="{8C1EEE28-AC48-5243-A04B-8D8BDA85A153}" srcOrd="8" destOrd="0" presId="urn:microsoft.com/office/officeart/2005/8/layout/pyramid2"/>
    <dgm:cxn modelId="{89A9F90C-A6B2-9B47-A52C-061AB3757578}" type="presParOf" srcId="{3E77504D-BE4D-114E-89E6-188E8BE2DEED}" destId="{06ACF2EB-941C-1C45-85C8-9936D3754133}" srcOrd="9" destOrd="0" presId="urn:microsoft.com/office/officeart/2005/8/layout/pyramid2"/>
    <dgm:cxn modelId="{872DD395-1880-524C-97A2-1CCE7D42340E}" type="presParOf" srcId="{3E77504D-BE4D-114E-89E6-188E8BE2DEED}" destId="{49EFE693-CA77-534C-B792-98B0F56F88DA}" srcOrd="10" destOrd="0" presId="urn:microsoft.com/office/officeart/2005/8/layout/pyramid2"/>
    <dgm:cxn modelId="{67936F10-79EA-2A4C-9958-FC9C421496D2}" type="presParOf" srcId="{3E77504D-BE4D-114E-89E6-188E8BE2DEED}" destId="{7BCD3F3F-10B1-3B4F-BC48-ED57E93AC480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B8747-514D-EC48-8684-FB8C3B14B221}">
      <dsp:nvSpPr>
        <dsp:cNvPr id="0" name=""/>
        <dsp:cNvSpPr/>
      </dsp:nvSpPr>
      <dsp:spPr>
        <a:xfrm>
          <a:off x="1033" y="1092851"/>
          <a:ext cx="1298397" cy="75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1" i="0" kern="1200" dirty="0"/>
            <a:t>Data Preparation</a:t>
          </a:r>
          <a:r>
            <a:rPr lang="en-ZA" sz="1000" b="0" i="0" kern="1200" dirty="0"/>
            <a:t>:</a:t>
          </a:r>
          <a:endParaRPr lang="en-GB" sz="1000" kern="1200" dirty="0"/>
        </a:p>
      </dsp:txBody>
      <dsp:txXfrm>
        <a:off x="1033" y="1092851"/>
        <a:ext cx="1298397" cy="505802"/>
      </dsp:txXfrm>
    </dsp:sp>
    <dsp:sp modelId="{B4B9F4D3-41E7-F449-94B4-6DD3E162A6FA}">
      <dsp:nvSpPr>
        <dsp:cNvPr id="0" name=""/>
        <dsp:cNvSpPr/>
      </dsp:nvSpPr>
      <dsp:spPr>
        <a:xfrm>
          <a:off x="266970" y="1598653"/>
          <a:ext cx="1298397" cy="85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ZA" sz="1000" b="0" i="0" kern="1200" dirty="0"/>
            <a:t>Importing Packages, Loading Data, and Data Cleaning.</a:t>
          </a:r>
          <a:endParaRPr lang="en-GB" sz="1000" kern="1200" dirty="0"/>
        </a:p>
      </dsp:txBody>
      <dsp:txXfrm>
        <a:off x="292012" y="1623695"/>
        <a:ext cx="1248313" cy="804916"/>
      </dsp:txXfrm>
    </dsp:sp>
    <dsp:sp modelId="{9C811F10-5345-8947-B196-8ED46F0B8AAD}">
      <dsp:nvSpPr>
        <dsp:cNvPr id="0" name=""/>
        <dsp:cNvSpPr/>
      </dsp:nvSpPr>
      <dsp:spPr>
        <a:xfrm>
          <a:off x="1496263" y="1184120"/>
          <a:ext cx="417284" cy="3232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1496263" y="1248773"/>
        <a:ext cx="320305" cy="193957"/>
      </dsp:txXfrm>
    </dsp:sp>
    <dsp:sp modelId="{9547B50A-A56F-2D4B-A630-84BDE5DC02A8}">
      <dsp:nvSpPr>
        <dsp:cNvPr id="0" name=""/>
        <dsp:cNvSpPr/>
      </dsp:nvSpPr>
      <dsp:spPr>
        <a:xfrm>
          <a:off x="2086760" y="1092851"/>
          <a:ext cx="1298397" cy="75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1" i="0" kern="1200" dirty="0"/>
            <a:t>Exploratory Data Analysis (EDA)</a:t>
          </a:r>
          <a:r>
            <a:rPr lang="en-ZA" sz="1000" b="0" i="0" kern="1200" dirty="0"/>
            <a:t>:</a:t>
          </a:r>
        </a:p>
      </dsp:txBody>
      <dsp:txXfrm>
        <a:off x="2086760" y="1092851"/>
        <a:ext cx="1298397" cy="505802"/>
      </dsp:txXfrm>
    </dsp:sp>
    <dsp:sp modelId="{262FAB05-8A15-C94A-8C68-07E8957FF4ED}">
      <dsp:nvSpPr>
        <dsp:cNvPr id="0" name=""/>
        <dsp:cNvSpPr/>
      </dsp:nvSpPr>
      <dsp:spPr>
        <a:xfrm>
          <a:off x="2352697" y="1598653"/>
          <a:ext cx="1298397" cy="85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ZA" sz="1000" b="0" i="0" kern="1200" dirty="0"/>
            <a:t>Visualizations and summary statistics.</a:t>
          </a:r>
        </a:p>
      </dsp:txBody>
      <dsp:txXfrm>
        <a:off x="2377739" y="1623695"/>
        <a:ext cx="1248313" cy="804916"/>
      </dsp:txXfrm>
    </dsp:sp>
    <dsp:sp modelId="{52F940A6-A444-3143-A180-372F626EAB00}">
      <dsp:nvSpPr>
        <dsp:cNvPr id="0" name=""/>
        <dsp:cNvSpPr/>
      </dsp:nvSpPr>
      <dsp:spPr>
        <a:xfrm>
          <a:off x="3581991" y="1184120"/>
          <a:ext cx="417284" cy="3232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3581991" y="1248773"/>
        <a:ext cx="320305" cy="193957"/>
      </dsp:txXfrm>
    </dsp:sp>
    <dsp:sp modelId="{A5DCD1BD-5973-E84F-AD02-DDFD368E3300}">
      <dsp:nvSpPr>
        <dsp:cNvPr id="0" name=""/>
        <dsp:cNvSpPr/>
      </dsp:nvSpPr>
      <dsp:spPr>
        <a:xfrm>
          <a:off x="4172488" y="1092851"/>
          <a:ext cx="1298397" cy="75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1" i="0" kern="1200" dirty="0" err="1"/>
            <a:t>Modeling</a:t>
          </a:r>
          <a:r>
            <a:rPr lang="en-ZA" sz="1000" b="1" i="0" kern="1200" dirty="0"/>
            <a:t> and Evaluation</a:t>
          </a:r>
          <a:r>
            <a:rPr lang="en-ZA" sz="1000" b="0" i="0" kern="1200" dirty="0"/>
            <a:t>: </a:t>
          </a:r>
          <a:br>
            <a:rPr lang="en-ZA" sz="1000" b="0" i="0" kern="1200" dirty="0"/>
          </a:br>
          <a:endParaRPr lang="en-ZA" sz="1000" b="0" i="0" kern="1200" dirty="0"/>
        </a:p>
      </dsp:txBody>
      <dsp:txXfrm>
        <a:off x="4172488" y="1092851"/>
        <a:ext cx="1298397" cy="505802"/>
      </dsp:txXfrm>
    </dsp:sp>
    <dsp:sp modelId="{7DCB834E-5B7C-0A49-B340-5374F1D64E73}">
      <dsp:nvSpPr>
        <dsp:cNvPr id="0" name=""/>
        <dsp:cNvSpPr/>
      </dsp:nvSpPr>
      <dsp:spPr>
        <a:xfrm>
          <a:off x="4438425" y="1598653"/>
          <a:ext cx="1298397" cy="85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ZA" sz="1000" b="0" i="0" kern="1200" dirty="0"/>
            <a:t>Feature Engineering, </a:t>
          </a:r>
          <a:r>
            <a:rPr lang="en-ZA" sz="1000" b="0" i="0" kern="1200" dirty="0" err="1"/>
            <a:t>Modeling</a:t>
          </a:r>
          <a:r>
            <a:rPr lang="en-ZA" sz="1000" b="0" i="0" kern="1200" dirty="0"/>
            <a:t>, and Model Performance.</a:t>
          </a:r>
        </a:p>
      </dsp:txBody>
      <dsp:txXfrm>
        <a:off x="4463467" y="1623695"/>
        <a:ext cx="1248313" cy="804916"/>
      </dsp:txXfrm>
    </dsp:sp>
    <dsp:sp modelId="{733EDF3D-209D-3644-8C39-642ED83ADBC4}">
      <dsp:nvSpPr>
        <dsp:cNvPr id="0" name=""/>
        <dsp:cNvSpPr/>
      </dsp:nvSpPr>
      <dsp:spPr>
        <a:xfrm>
          <a:off x="5667718" y="1184120"/>
          <a:ext cx="417284" cy="3232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5667718" y="1248773"/>
        <a:ext cx="320305" cy="193957"/>
      </dsp:txXfrm>
    </dsp:sp>
    <dsp:sp modelId="{9F46AA0C-A86C-2047-B4F1-C516E85B40AE}">
      <dsp:nvSpPr>
        <dsp:cNvPr id="0" name=""/>
        <dsp:cNvSpPr/>
      </dsp:nvSpPr>
      <dsp:spPr>
        <a:xfrm>
          <a:off x="6258215" y="1092851"/>
          <a:ext cx="1298397" cy="75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1" i="0" kern="1200" dirty="0"/>
            <a:t>Conclusion and References</a:t>
          </a:r>
          <a:r>
            <a:rPr lang="en-ZA" sz="1000" b="0" i="0" kern="1200" dirty="0"/>
            <a:t>:</a:t>
          </a:r>
        </a:p>
      </dsp:txBody>
      <dsp:txXfrm>
        <a:off x="6258215" y="1092851"/>
        <a:ext cx="1298397" cy="505802"/>
      </dsp:txXfrm>
    </dsp:sp>
    <dsp:sp modelId="{E28725C6-B7D4-5E45-BD37-F032AF89578F}">
      <dsp:nvSpPr>
        <dsp:cNvPr id="0" name=""/>
        <dsp:cNvSpPr/>
      </dsp:nvSpPr>
      <dsp:spPr>
        <a:xfrm>
          <a:off x="6524152" y="1598653"/>
          <a:ext cx="1298397" cy="85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ZA" sz="1000" b="0" i="0" kern="1200" dirty="0"/>
            <a:t>Summary of findings and sourcing information.</a:t>
          </a:r>
        </a:p>
      </dsp:txBody>
      <dsp:txXfrm>
        <a:off x="6549194" y="1623695"/>
        <a:ext cx="1248313" cy="8049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23FF8-11A1-0743-A70C-3ECA2C9C0BD7}">
      <dsp:nvSpPr>
        <dsp:cNvPr id="0" name=""/>
        <dsp:cNvSpPr/>
      </dsp:nvSpPr>
      <dsp:spPr>
        <a:xfrm>
          <a:off x="1872551" y="0"/>
          <a:ext cx="3546505" cy="354650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A287D-60E6-7741-849C-D54E3E398FC2}">
      <dsp:nvSpPr>
        <dsp:cNvPr id="0" name=""/>
        <dsp:cNvSpPr/>
      </dsp:nvSpPr>
      <dsp:spPr>
        <a:xfrm>
          <a:off x="3645804" y="356555"/>
          <a:ext cx="2305228" cy="4197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0" i="0" kern="1200" dirty="0"/>
            <a:t>Understand the impact of agricultural activities on climate change.</a:t>
          </a:r>
          <a:endParaRPr lang="en-GB" sz="1000" kern="1200" dirty="0"/>
        </a:p>
      </dsp:txBody>
      <dsp:txXfrm>
        <a:off x="3666295" y="377046"/>
        <a:ext cx="2264246" cy="378780"/>
      </dsp:txXfrm>
    </dsp:sp>
    <dsp:sp modelId="{E9D90357-4484-804D-B2AB-19B56C797192}">
      <dsp:nvSpPr>
        <dsp:cNvPr id="0" name=""/>
        <dsp:cNvSpPr/>
      </dsp:nvSpPr>
      <dsp:spPr>
        <a:xfrm>
          <a:off x="3645804" y="828787"/>
          <a:ext cx="2305228" cy="4197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0" i="0" kern="1200" dirty="0"/>
            <a:t>Develop strategies for sustainable practices.</a:t>
          </a:r>
        </a:p>
      </dsp:txBody>
      <dsp:txXfrm>
        <a:off x="3666295" y="849278"/>
        <a:ext cx="2264246" cy="378780"/>
      </dsp:txXfrm>
    </dsp:sp>
    <dsp:sp modelId="{23F3825F-6B5F-0B4D-9508-1D0470A7884F}">
      <dsp:nvSpPr>
        <dsp:cNvPr id="0" name=""/>
        <dsp:cNvSpPr/>
      </dsp:nvSpPr>
      <dsp:spPr>
        <a:xfrm>
          <a:off x="3645804" y="1301020"/>
          <a:ext cx="2305228" cy="4197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0" i="0" kern="1200" dirty="0"/>
            <a:t>Use a comprehensive dataset from FAO and IPCC.</a:t>
          </a:r>
        </a:p>
      </dsp:txBody>
      <dsp:txXfrm>
        <a:off x="3666295" y="1321511"/>
        <a:ext cx="2264246" cy="378780"/>
      </dsp:txXfrm>
    </dsp:sp>
    <dsp:sp modelId="{8088D781-ED4F-C944-9E87-37382384D126}">
      <dsp:nvSpPr>
        <dsp:cNvPr id="0" name=""/>
        <dsp:cNvSpPr/>
      </dsp:nvSpPr>
      <dsp:spPr>
        <a:xfrm>
          <a:off x="3645804" y="1773252"/>
          <a:ext cx="2305228" cy="4197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0" i="0" kern="1200" dirty="0"/>
            <a:t>Explore various emission sources.</a:t>
          </a:r>
        </a:p>
      </dsp:txBody>
      <dsp:txXfrm>
        <a:off x="3666295" y="1793743"/>
        <a:ext cx="2264246" cy="378780"/>
      </dsp:txXfrm>
    </dsp:sp>
    <dsp:sp modelId="{8C1EEE28-AC48-5243-A04B-8D8BDA85A153}">
      <dsp:nvSpPr>
        <dsp:cNvPr id="0" name=""/>
        <dsp:cNvSpPr/>
      </dsp:nvSpPr>
      <dsp:spPr>
        <a:xfrm>
          <a:off x="3645804" y="2245484"/>
          <a:ext cx="2305228" cy="4197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0" i="0" kern="1200" dirty="0"/>
            <a:t>Perform regression analysis to predict temperature variations.</a:t>
          </a:r>
        </a:p>
      </dsp:txBody>
      <dsp:txXfrm>
        <a:off x="3666295" y="2265975"/>
        <a:ext cx="2264246" cy="378780"/>
      </dsp:txXfrm>
    </dsp:sp>
    <dsp:sp modelId="{49EFE693-CA77-534C-B792-98B0F56F88DA}">
      <dsp:nvSpPr>
        <dsp:cNvPr id="0" name=""/>
        <dsp:cNvSpPr/>
      </dsp:nvSpPr>
      <dsp:spPr>
        <a:xfrm>
          <a:off x="3645804" y="2717717"/>
          <a:ext cx="2305228" cy="4197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0" i="0" kern="1200"/>
            <a:t>Offer actionable insights for stakeholders.</a:t>
          </a:r>
          <a:endParaRPr lang="en-ZA" sz="1000" b="0" i="0" kern="1200" dirty="0"/>
        </a:p>
      </dsp:txBody>
      <dsp:txXfrm>
        <a:off x="3666295" y="2738208"/>
        <a:ext cx="2264246" cy="378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5FD7A46E-98EB-E1EC-20B2-407A45280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05A9A765-CA27-2866-1E3F-9C27C62E5D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9CAE747D-9CDC-993F-560E-723D81F334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119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743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04ED2685-787A-6E53-EF36-97C9534D9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66E8DBBC-46D5-D7F1-3008-A0801E6077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EDD870B1-677D-0AAB-4912-BBFB8F324E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469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6CDC7205-2072-795F-FF20-F10EECBAB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8EE71B40-93B7-919C-4777-30EB395078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6239671F-1BF3-63DA-485E-B126F14159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228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45B1DC7F-5CF4-C4C0-9F90-AF5518FA3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3364AF53-7EF5-03F0-9626-77A058DBF1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31B11040-DBFA-E86A-4BD6-B7F9F6746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528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213036A5-B345-E02A-79A4-5429FF212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FAB5801D-6409-B8CA-546A-36D486972A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B820E82A-1E40-4135-90DE-7403A79D8A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307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2DE338B4-6A63-DB71-A819-42582E06C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B41F8CA3-7DAF-C99A-2E73-F304B387C7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57027717-D193-4086-B0FA-91243CA1C8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335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40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729D6420-3D55-1FB2-9A88-0BA930E38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D48CBC46-CA33-4A6C-E394-DBA08E6F06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42A4B6E3-1D94-8BE5-1A5F-77567EA880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229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EF54827E-F300-F23B-F4BF-1D5F8B9CB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B0EA15AA-230F-1D77-1FDD-E1515542E3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3307867C-DB41-9D8E-999B-059457B3F7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793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375591AD-16B6-7173-0569-6132C27B6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54A81C86-0BEE-4F6E-2EDB-74D195CAB7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499A3148-930B-0C2A-9EA3-139ED4CBCC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795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D34551B5-D2B5-CFA2-8497-613F9BE07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29A3F1BE-E123-EC85-7CBA-4A964BE49B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688D28F6-4E04-2F1F-FA0C-57FCF33D5F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4618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826E72FD-C575-ED40-343F-129C67E98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B721EE1B-E2B9-F1F2-F572-83C2A531C9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D049A1AC-57CD-5313-3A20-591F9070B2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9026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6927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5575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2749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674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550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0627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6310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238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D1F89AA6-ACBA-E582-9C2C-6E47B23B8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E1289833-B68A-A9AA-15D6-249078B4EE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8660F252-5C61-C062-9DDD-B6573C139B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853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F5F4B604-805F-2D12-F3DD-BE1EE543D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CEC27EAE-7081-A8BD-34BB-55B861F24C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4A19C623-99C4-51A1-287D-578766F28B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54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6E7475BA-429D-FFC1-9A03-414B7DE3F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FD2A3BAD-D8C1-B7A2-3F40-6FB422A49D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500C6362-1DD3-2EE3-7091-B045B66BBE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260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E0700C97-D517-0A4F-2097-45713B3F3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EC1D0238-9719-C4D2-DDF7-7130E1F255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4BC63B4E-23C3-DDD5-F3A6-938F996752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169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4B273677-BA91-449B-9269-0E6133852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B94F2C86-6958-FC24-FE15-B6E5D05371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C598D7F6-C8D0-86E2-E3A9-C148109682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71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-247298" y="-284290"/>
            <a:ext cx="9638600" cy="5868163"/>
            <a:chOff x="-247298" y="-284290"/>
            <a:chExt cx="9638600" cy="5868163"/>
          </a:xfrm>
        </p:grpSpPr>
        <p:sp>
          <p:nvSpPr>
            <p:cNvPr id="44" name="Google Shape;44;p6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10800000" flipH="1">
              <a:off x="-125473" y="12348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rot="10800000" flipH="1">
              <a:off x="-125483" y="-2842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rot="10800000" flipH="1">
              <a:off x="8424002" y="12348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 rot="10800000" flipH="1">
              <a:off x="8423992" y="-2842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99" name="Google Shape;99;p14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226425" y="3229500"/>
            <a:ext cx="66912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1"/>
          </p:nvPr>
        </p:nvSpPr>
        <p:spPr>
          <a:xfrm>
            <a:off x="1226413" y="1366200"/>
            <a:ext cx="66912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4" name="Google Shape;144;p18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145" name="Google Shape;145;p18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146" name="Google Shape;146;p18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8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8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" name="Google Shape;153;p18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0" r:id="rId6"/>
    <p:sldLayoutId id="2147483664" r:id="rId7"/>
    <p:sldLayoutId id="2147483677" r:id="rId8"/>
    <p:sldLayoutId id="214748367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/>
              <a:t>Data Collection and Analysis</a:t>
            </a:r>
            <a:r>
              <a:rPr lang="en" b="1"/>
              <a:t> </a:t>
            </a:r>
            <a:br>
              <a:rPr lang="en" b="1"/>
            </a:br>
            <a:r>
              <a:rPr lang="en" sz="2200"/>
              <a:t>Agri-food sector</a:t>
            </a:r>
            <a:endParaRPr sz="4800"/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</a:t>
            </a:r>
            <a:endParaRPr dirty="0"/>
          </a:p>
        </p:txBody>
      </p:sp>
      <p:cxnSp>
        <p:nvCxnSpPr>
          <p:cNvPr id="346" name="Google Shape;346;p36"/>
          <p:cNvCxnSpPr/>
          <p:nvPr/>
        </p:nvCxnSpPr>
        <p:spPr>
          <a:xfrm>
            <a:off x="823425" y="987213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7" name="Google Shape;347;p36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8" name="Google Shape;348;p36"/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0A00BF28-8FA7-5671-45EF-18122D46C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3094B7D4-624B-960E-69EC-509A2A45019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Objective and goals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4F361E3-1618-7F65-6604-1DE8513088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300855"/>
              </p:ext>
            </p:extLst>
          </p:nvPr>
        </p:nvGraphicFramePr>
        <p:xfrm>
          <a:off x="739302" y="1042586"/>
          <a:ext cx="7823584" cy="3546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2767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31" name="Google Shape;431;p40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Explor</a:t>
            </a:r>
            <a:r>
              <a:rPr lang="en-ZA" dirty="0" err="1"/>
              <a:t>atory</a:t>
            </a:r>
            <a:r>
              <a:rPr lang="en" dirty="0"/>
              <a:t> Data Analysis</a:t>
            </a:r>
            <a:endParaRPr dirty="0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/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B39862EB-0BF8-C36B-5A2B-862DDC898ACA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ZA" sz="1800" dirty="0"/>
              <a:t>Exploratory Data Analysis (EDA) is the process of examining datasets to summarise their main characteristics. It often involves visualisations and summary statistics to uncover patterns, identify anomalies, and test hypotheses.</a:t>
            </a:r>
          </a:p>
          <a:p>
            <a:pPr marL="0" indent="0" algn="l">
              <a:buSzPts val="1100"/>
              <a:buFont typeface="Arial"/>
              <a:buNone/>
            </a:pPr>
            <a:endParaRPr lang="en-ZA" sz="1800" dirty="0"/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288114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tasks</a:t>
            </a:r>
            <a:endParaRPr dirty="0"/>
          </a:p>
        </p:txBody>
      </p:sp>
      <p:graphicFrame>
        <p:nvGraphicFramePr>
          <p:cNvPr id="929" name="Google Shape;929;p59"/>
          <p:cNvGraphicFramePr/>
          <p:nvPr/>
        </p:nvGraphicFramePr>
        <p:xfrm>
          <a:off x="836250" y="1619250"/>
          <a:ext cx="7471500" cy="2389875"/>
        </p:xfrm>
        <a:graphic>
          <a:graphicData uri="http://schemas.openxmlformats.org/drawingml/2006/table">
            <a:tbl>
              <a:tblPr>
                <a:noFill/>
                <a:tableStyleId>{1D42C97D-1423-4725-9E2E-9457922EF200}</a:tableStyleId>
              </a:tblPr>
              <a:tblGrid>
                <a:gridCol w="215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Outfit"/>
                          <a:ea typeface="Outfit"/>
                          <a:cs typeface="Outfit"/>
                          <a:sym typeface="Outfit"/>
                        </a:rPr>
                        <a:t>Tasks</a:t>
                      </a:r>
                      <a:endParaRPr b="1">
                        <a:solidFill>
                          <a:schemeClr val="dk1"/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Outfit"/>
                          <a:ea typeface="Outfit"/>
                          <a:cs typeface="Outfit"/>
                          <a:sym typeface="Outfit"/>
                        </a:rPr>
                        <a:t>Descriptions</a:t>
                      </a:r>
                      <a:endParaRPr b="1">
                        <a:solidFill>
                          <a:schemeClr val="dk1"/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Outfit"/>
                          <a:ea typeface="Outfit"/>
                          <a:cs typeface="Outfit"/>
                          <a:sym typeface="Outfit"/>
                        </a:rPr>
                        <a:t>Timeline</a:t>
                      </a:r>
                      <a:endParaRPr b="1">
                        <a:solidFill>
                          <a:schemeClr val="dk1"/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Task A</a:t>
                      </a:r>
                      <a:endParaRPr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You can add a description here</a:t>
                      </a:r>
                      <a:endParaRPr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 week</a:t>
                      </a:r>
                      <a:endParaRPr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Task B</a:t>
                      </a:r>
                      <a:endParaRPr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You can add a description here</a:t>
                      </a:r>
                      <a:endParaRPr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 weeks</a:t>
                      </a:r>
                      <a:endParaRPr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Task C</a:t>
                      </a:r>
                      <a:endParaRPr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You can add a description here</a:t>
                      </a:r>
                      <a:endParaRPr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 weeks</a:t>
                      </a:r>
                      <a:endParaRPr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Task D</a:t>
                      </a:r>
                      <a:endParaRPr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You can add a description here</a:t>
                      </a:r>
                      <a:endParaRPr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 weeks</a:t>
                      </a:r>
                      <a:endParaRPr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2D6CFFE8-370D-E19B-0E6B-0BA3E9321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7FE95153-1B71-C70C-6CE3-8D85C3EAC2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data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7B750680-A2BD-1DDA-33C9-041996D9E6EC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The dataset “co2_emissions_from_agri” was collected from FAO and IPCC.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Emissions from the agri-food sector significantly contribute to global annual emissions.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Understanding and addressing these emissions is crucial for mitigating climate change and promoting sustainability.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The dataset includes various emission sources such as savanna fires, forest fires, crop residues, and rice cultivation.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It also covers emissions from activities like pesticides manufacturing, food transport, and food processing.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Features include total emissions, average temperature increase, and population data.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Forestland is noted for its negative emissions due to its role as a carbon </a:t>
            </a:r>
            <a:r>
              <a:rPr lang="en-ZA" sz="1200" dirty="0" err="1"/>
              <a:t>sink.And</a:t>
            </a:r>
            <a:r>
              <a:rPr lang="en-ZA" sz="1200" dirty="0"/>
              <a:t> the most important thing: the audience won’t miss the point of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84003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BD2CA32F-B64D-58BB-362B-CCF42E25D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9DC62349-C3E0-9C12-DFC0-69FE5A03EB7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Chara</a:t>
            </a:r>
            <a:r>
              <a:rPr lang="en-ZA" dirty="0"/>
              <a:t>c</a:t>
            </a:r>
            <a:r>
              <a:rPr lang="en" dirty="0" err="1"/>
              <a:t>teristics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BB788F7A-8A3F-FB92-4A88-0781CB9FE568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The Dataset contains :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6965 rows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31 columns, of which: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Area is type object (categorical)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Year is type int64 (categorical, time series)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Remaining 29 columns are type float64 (numerical)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Several columns have a Non-null Count &lt; 6965</a:t>
            </a:r>
          </a:p>
        </p:txBody>
      </p:sp>
    </p:spTree>
    <p:extLst>
      <p:ext uri="{BB962C8B-B14F-4D97-AF65-F5344CB8AC3E}">
        <p14:creationId xmlns:p14="http://schemas.microsoft.com/office/powerpoint/2010/main" val="299380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1CE32E69-B43F-DEE9-D071-15254D8A6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6A951DD1-E63B-2B12-AAA1-861AB2A15A0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 Analysis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43A03321-D169-9203-7FF9-E936970C7C29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Noted the following during the analysis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Column names have a mixed case and will need renaming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Need to understand units of measurement for different columns, non-standardised data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Some columns with zero values - drained organic soils, net forest conversion, fires in organic soils, fires in humid tropical forests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There are several features for which there is not enough data (more observations have zero values than not)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Eleven of the 29 numeric columns contain nulls.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endParaRPr lang="en-ZA" sz="1200" dirty="0"/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3118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9FFE26A7-3CA8-7E1B-2F13-C1CFD732B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43018204-6E45-3935-8A40-1031A22EAA7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 Actions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F52757AC-BF57-45C9-4694-F3C046F73BCA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Column names have been standardised as follows: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Lower snake case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remove units of measurement like degrees </a:t>
            </a:r>
            <a:r>
              <a:rPr lang="en-ZA" sz="1200" dirty="0" err="1"/>
              <a:t>celsious</a:t>
            </a:r>
            <a:r>
              <a:rPr lang="en-ZA" sz="1200" dirty="0"/>
              <a:t> or co2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remove dashes ‘-’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These features were dropped: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drained_organic_soils</a:t>
            </a:r>
            <a:endParaRPr lang="en-ZA" sz="1200" dirty="0"/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fires_in_organic_soils</a:t>
            </a:r>
            <a:endParaRPr lang="en-ZA" sz="1200" dirty="0"/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fires_in_humid_tropical_forests</a:t>
            </a:r>
            <a:endParaRPr lang="en-ZA" sz="1200" dirty="0"/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Updated the null values to zero</a:t>
            </a:r>
          </a:p>
        </p:txBody>
      </p:sp>
    </p:spTree>
    <p:extLst>
      <p:ext uri="{BB962C8B-B14F-4D97-AF65-F5344CB8AC3E}">
        <p14:creationId xmlns:p14="http://schemas.microsoft.com/office/powerpoint/2010/main" val="518113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0045AFE1-4926-FBAC-B9E6-D36541D77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7B585341-BF06-6370-29AE-E292588C3F4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39EF7B9B-BB86-0C79-0614-AF784705D2A9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Correlation analysis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total_population_female</a:t>
            </a:r>
            <a:r>
              <a:rPr lang="en-ZA" sz="1200" dirty="0"/>
              <a:t> and </a:t>
            </a:r>
            <a:r>
              <a:rPr lang="en-ZA" sz="1200" dirty="0" err="1"/>
              <a:t>total_population_male</a:t>
            </a:r>
            <a:r>
              <a:rPr lang="en-ZA" sz="1200" dirty="0"/>
              <a:t> perfectly correlated, remove...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manure_management</a:t>
            </a:r>
            <a:r>
              <a:rPr lang="en-ZA" sz="1200" dirty="0"/>
              <a:t> and </a:t>
            </a:r>
            <a:r>
              <a:rPr lang="en-ZA" sz="1200" dirty="0" err="1"/>
              <a:t>manure_applied_to_soils</a:t>
            </a:r>
            <a:r>
              <a:rPr lang="en-ZA" sz="1200" dirty="0"/>
              <a:t> highly correlated - remove...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endParaRPr lang="en-ZA" sz="1200" dirty="0"/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DISCARD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manure_management</a:t>
            </a:r>
            <a:r>
              <a:rPr lang="en-ZA" sz="1200" dirty="0"/>
              <a:t> (correlated with </a:t>
            </a:r>
            <a:r>
              <a:rPr lang="en-ZA" sz="1200" dirty="0" err="1"/>
              <a:t>manure_applied_to_soils</a:t>
            </a:r>
            <a:r>
              <a:rPr lang="en-ZA" sz="1200" dirty="0"/>
              <a:t>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food_packaging</a:t>
            </a:r>
            <a:r>
              <a:rPr lang="en-ZA" sz="1200" dirty="0"/>
              <a:t> (correlated with </a:t>
            </a:r>
            <a:r>
              <a:rPr lang="en-ZA" sz="1200" dirty="0" err="1"/>
              <a:t>food_household_consumption</a:t>
            </a:r>
            <a:r>
              <a:rPr lang="en-ZA" sz="1200" dirty="0"/>
              <a:t>, </a:t>
            </a:r>
            <a:r>
              <a:rPr lang="en-ZA" sz="1200" dirty="0" err="1"/>
              <a:t>food_processing</a:t>
            </a:r>
            <a:r>
              <a:rPr lang="en-ZA" sz="1200" dirty="0"/>
              <a:t>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food_processing</a:t>
            </a:r>
            <a:r>
              <a:rPr lang="en-ZA" sz="1200" dirty="0"/>
              <a:t> (correlated with </a:t>
            </a:r>
            <a:r>
              <a:rPr lang="en-ZA" sz="1200" dirty="0" err="1"/>
              <a:t>food_packaging</a:t>
            </a:r>
            <a:r>
              <a:rPr lang="en-ZA" sz="1200" dirty="0"/>
              <a:t>, </a:t>
            </a:r>
            <a:r>
              <a:rPr lang="en-ZA" sz="1200" dirty="0" err="1"/>
              <a:t>food_household_consumption</a:t>
            </a:r>
            <a:r>
              <a:rPr lang="en-ZA" sz="1200" dirty="0"/>
              <a:t>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total_population_male</a:t>
            </a:r>
            <a:r>
              <a:rPr lang="en-ZA" sz="1200" dirty="0"/>
              <a:t> (</a:t>
            </a:r>
            <a:r>
              <a:rPr lang="en-ZA" sz="1200" dirty="0" err="1"/>
              <a:t>total_population_female</a:t>
            </a:r>
            <a:r>
              <a:rPr lang="en-ZA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4295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31" name="Google Shape;431;p40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Visualisation</a:t>
            </a:r>
            <a:r>
              <a:rPr lang="en" dirty="0"/>
              <a:t> of models used in EDA</a:t>
            </a:r>
            <a:endParaRPr dirty="0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1426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82" name="Google Shape;382;p38"/>
          <p:cNvSpPr txBox="1">
            <a:spLocks noGrp="1"/>
          </p:cNvSpPr>
          <p:nvPr>
            <p:ph type="subTitle" idx="3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383" name="Google Shape;383;p38"/>
          <p:cNvSpPr txBox="1">
            <a:spLocks noGrp="1"/>
          </p:cNvSpPr>
          <p:nvPr>
            <p:ph type="subTitle" idx="1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and objectives</a:t>
            </a:r>
            <a:endParaRPr/>
          </a:p>
        </p:txBody>
      </p:sp>
      <p:sp>
        <p:nvSpPr>
          <p:cNvPr id="384" name="Google Shape;384;p38"/>
          <p:cNvSpPr txBox="1">
            <a:spLocks noGrp="1"/>
          </p:cNvSpPr>
          <p:nvPr>
            <p:ph type="subTitle" idx="2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385" name="Google Shape;385;p38"/>
          <p:cNvSpPr txBox="1">
            <a:spLocks noGrp="1"/>
          </p:cNvSpPr>
          <p:nvPr>
            <p:ph type="subTitle" idx="4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86" name="Google Shape;386;p38"/>
          <p:cNvSpPr txBox="1">
            <a:spLocks noGrp="1"/>
          </p:cNvSpPr>
          <p:nvPr>
            <p:ph type="subTitle" idx="5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Models</a:t>
            </a:r>
            <a:endParaRPr/>
          </a:p>
        </p:txBody>
      </p:sp>
      <p:sp>
        <p:nvSpPr>
          <p:cNvPr id="387" name="Google Shape;387;p38"/>
          <p:cNvSpPr txBox="1">
            <a:spLocks noGrp="1"/>
          </p:cNvSpPr>
          <p:nvPr>
            <p:ph type="subTitle" idx="6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88" name="Google Shape;388;p38"/>
          <p:cNvSpPr txBox="1">
            <a:spLocks noGrp="1"/>
          </p:cNvSpPr>
          <p:nvPr>
            <p:ph type="title" idx="7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9" name="Google Shape;389;p38"/>
          <p:cNvSpPr txBox="1">
            <a:spLocks noGrp="1"/>
          </p:cNvSpPr>
          <p:nvPr>
            <p:ph type="title" idx="8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90" name="Google Shape;390;p38"/>
          <p:cNvSpPr txBox="1">
            <a:spLocks noGrp="1"/>
          </p:cNvSpPr>
          <p:nvPr>
            <p:ph type="title" idx="9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1" name="Google Shape;391;p38"/>
          <p:cNvSpPr txBox="1">
            <a:spLocks noGrp="1"/>
          </p:cNvSpPr>
          <p:nvPr>
            <p:ph type="title" idx="13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92" name="Google Shape;392;p38"/>
          <p:cNvSpPr txBox="1">
            <a:spLocks noGrp="1"/>
          </p:cNvSpPr>
          <p:nvPr>
            <p:ph type="title" idx="14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3" name="Google Shape;393;p38"/>
          <p:cNvSpPr txBox="1">
            <a:spLocks noGrp="1"/>
          </p:cNvSpPr>
          <p:nvPr>
            <p:ph type="title" idx="15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94" name="Google Shape;394;p38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95" name="Google Shape;395;p38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subTitle" idx="18"/>
          </p:nvPr>
        </p:nvSpPr>
        <p:spPr>
          <a:xfrm>
            <a:off x="5782700" y="1801100"/>
            <a:ext cx="2977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Model</a:t>
            </a:r>
            <a:endParaRPr/>
          </a:p>
        </p:txBody>
      </p:sp>
      <p:sp>
        <p:nvSpPr>
          <p:cNvPr id="397" name="Google Shape;397;p38"/>
          <p:cNvSpPr txBox="1">
            <a:spLocks noGrp="1"/>
          </p:cNvSpPr>
          <p:nvPr>
            <p:ph type="subTitle" idx="19"/>
          </p:nvPr>
        </p:nvSpPr>
        <p:spPr>
          <a:xfrm>
            <a:off x="495750" y="3533775"/>
            <a:ext cx="275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Models</a:t>
            </a:r>
            <a:endParaRPr/>
          </a:p>
        </p:txBody>
      </p:sp>
      <p:sp>
        <p:nvSpPr>
          <p:cNvPr id="398" name="Google Shape;398;p38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399" name="Google Shape;399;p38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C87D7030-E9C1-3CDB-8101-9EE2D3AC2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3C66B8EB-1455-06FC-7AE7-9C40AA05B7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Correlation Matrix</a:t>
            </a:r>
            <a:endParaRPr dirty="0"/>
          </a:p>
        </p:txBody>
      </p:sp>
      <p:sp>
        <p:nvSpPr>
          <p:cNvPr id="937" name="Google Shape;937;p60">
            <a:extLst>
              <a:ext uri="{FF2B5EF4-FFF2-40B4-BE49-F238E27FC236}">
                <a16:creationId xmlns:a16="http://schemas.microsoft.com/office/drawing/2014/main" id="{348FC694-C02C-DFC7-F4A2-B078FC37F2F8}"/>
              </a:ext>
            </a:extLst>
          </p:cNvPr>
          <p:cNvSpPr txBox="1"/>
          <p:nvPr/>
        </p:nvSpPr>
        <p:spPr>
          <a:xfrm>
            <a:off x="888000" y="1745625"/>
            <a:ext cx="21753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Mercury is the closest planet to the Sun and the smallest of them all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38" name="Google Shape;938;p60">
            <a:extLst>
              <a:ext uri="{FF2B5EF4-FFF2-40B4-BE49-F238E27FC236}">
                <a16:creationId xmlns:a16="http://schemas.microsoft.com/office/drawing/2014/main" id="{F62EE621-52EB-E07D-C216-E737492A9D57}"/>
              </a:ext>
            </a:extLst>
          </p:cNvPr>
          <p:cNvSpPr txBox="1"/>
          <p:nvPr/>
        </p:nvSpPr>
        <p:spPr>
          <a:xfrm>
            <a:off x="888000" y="3197775"/>
            <a:ext cx="21753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Venus has a beautiful name and is the second planet from the Sun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39" name="Google Shape;939;p60">
            <a:extLst>
              <a:ext uri="{FF2B5EF4-FFF2-40B4-BE49-F238E27FC236}">
                <a16:creationId xmlns:a16="http://schemas.microsoft.com/office/drawing/2014/main" id="{E7F75B3A-E9E9-3C52-D665-0D93F4464683}"/>
              </a:ext>
            </a:extLst>
          </p:cNvPr>
          <p:cNvSpPr txBox="1"/>
          <p:nvPr/>
        </p:nvSpPr>
        <p:spPr>
          <a:xfrm>
            <a:off x="888000" y="1387197"/>
            <a:ext cx="21753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Mercury</a:t>
            </a:r>
            <a:endParaRPr sz="2400"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40" name="Google Shape;940;p60">
            <a:extLst>
              <a:ext uri="{FF2B5EF4-FFF2-40B4-BE49-F238E27FC236}">
                <a16:creationId xmlns:a16="http://schemas.microsoft.com/office/drawing/2014/main" id="{C95BCD31-8D21-9E30-7125-8AF3E24DC92B}"/>
              </a:ext>
            </a:extLst>
          </p:cNvPr>
          <p:cNvSpPr txBox="1"/>
          <p:nvPr/>
        </p:nvSpPr>
        <p:spPr>
          <a:xfrm>
            <a:off x="888000" y="2839347"/>
            <a:ext cx="21753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Venus</a:t>
            </a:r>
            <a:endParaRPr sz="2400"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41" name="Google Shape;941;p60">
            <a:extLst>
              <a:ext uri="{FF2B5EF4-FFF2-40B4-BE49-F238E27FC236}">
                <a16:creationId xmlns:a16="http://schemas.microsoft.com/office/drawing/2014/main" id="{DC7F7E55-8293-AABB-A3A0-D53AD6B258A9}"/>
              </a:ext>
            </a:extLst>
          </p:cNvPr>
          <p:cNvSpPr/>
          <p:nvPr/>
        </p:nvSpPr>
        <p:spPr>
          <a:xfrm>
            <a:off x="720000" y="1475450"/>
            <a:ext cx="168000" cy="168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42" name="Google Shape;942;p60">
            <a:extLst>
              <a:ext uri="{FF2B5EF4-FFF2-40B4-BE49-F238E27FC236}">
                <a16:creationId xmlns:a16="http://schemas.microsoft.com/office/drawing/2014/main" id="{4303C5F4-CE0B-0046-65BA-A87676F2FA19}"/>
              </a:ext>
            </a:extLst>
          </p:cNvPr>
          <p:cNvSpPr/>
          <p:nvPr/>
        </p:nvSpPr>
        <p:spPr>
          <a:xfrm>
            <a:off x="720000" y="2932225"/>
            <a:ext cx="168000" cy="16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" name="Picture 2" descr="A graph with red and blue squares&#10;&#10;Description automatically generated">
            <a:extLst>
              <a:ext uri="{FF2B5EF4-FFF2-40B4-BE49-F238E27FC236}">
                <a16:creationId xmlns:a16="http://schemas.microsoft.com/office/drawing/2014/main" id="{F1D2D626-60F7-C7F5-C89B-AC655BD34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110" y="1256268"/>
            <a:ext cx="4701184" cy="366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28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52ADFE2B-715E-6CB9-9EEA-8D59AF933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8D9CFCB7-057A-E139-042A-DA1DFF9FB9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Scatter Plot Diagram</a:t>
            </a:r>
            <a:endParaRPr dirty="0"/>
          </a:p>
        </p:txBody>
      </p:sp>
      <p:sp>
        <p:nvSpPr>
          <p:cNvPr id="937" name="Google Shape;937;p60">
            <a:extLst>
              <a:ext uri="{FF2B5EF4-FFF2-40B4-BE49-F238E27FC236}">
                <a16:creationId xmlns:a16="http://schemas.microsoft.com/office/drawing/2014/main" id="{F983CED2-7BB9-F7F4-F36E-3494D6DC38EB}"/>
              </a:ext>
            </a:extLst>
          </p:cNvPr>
          <p:cNvSpPr txBox="1"/>
          <p:nvPr/>
        </p:nvSpPr>
        <p:spPr>
          <a:xfrm>
            <a:off x="888000" y="1745625"/>
            <a:ext cx="21753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eflects</a:t>
            </a: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that ???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39" name="Google Shape;939;p60">
            <a:extLst>
              <a:ext uri="{FF2B5EF4-FFF2-40B4-BE49-F238E27FC236}">
                <a16:creationId xmlns:a16="http://schemas.microsoft.com/office/drawing/2014/main" id="{F4083986-5954-15AC-C47F-05B6BFFF4524}"/>
              </a:ext>
            </a:extLst>
          </p:cNvPr>
          <p:cNvSpPr txBox="1"/>
          <p:nvPr/>
        </p:nvSpPr>
        <p:spPr>
          <a:xfrm>
            <a:off x="888000" y="1387197"/>
            <a:ext cx="227538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Average Temp</a:t>
            </a:r>
            <a:endParaRPr sz="2400" b="1" dirty="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41" name="Google Shape;941;p60">
            <a:extLst>
              <a:ext uri="{FF2B5EF4-FFF2-40B4-BE49-F238E27FC236}">
                <a16:creationId xmlns:a16="http://schemas.microsoft.com/office/drawing/2014/main" id="{7D643342-308F-18EC-8559-A47B34A98E90}"/>
              </a:ext>
            </a:extLst>
          </p:cNvPr>
          <p:cNvSpPr/>
          <p:nvPr/>
        </p:nvSpPr>
        <p:spPr>
          <a:xfrm>
            <a:off x="720000" y="1475450"/>
            <a:ext cx="168000" cy="168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" name="Picture 3" descr="A blue dots on a white background&#10;&#10;Description automatically generated">
            <a:extLst>
              <a:ext uri="{FF2B5EF4-FFF2-40B4-BE49-F238E27FC236}">
                <a16:creationId xmlns:a16="http://schemas.microsoft.com/office/drawing/2014/main" id="{3E886B50-7A7C-7A2E-1C77-33D40A86D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380" y="1131100"/>
            <a:ext cx="5092620" cy="341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11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877776C0-8286-C2C8-53D9-2FA70859B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FEEBAEA6-943E-6A62-3C9B-34D49E7E07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 Plot</a:t>
            </a:r>
            <a:endParaRPr dirty="0"/>
          </a:p>
        </p:txBody>
      </p:sp>
      <p:pic>
        <p:nvPicPr>
          <p:cNvPr id="6" name="Picture 5" descr="A graph showing the growth of co2 emissions&#10;&#10;Description automatically generated">
            <a:extLst>
              <a:ext uri="{FF2B5EF4-FFF2-40B4-BE49-F238E27FC236}">
                <a16:creationId xmlns:a16="http://schemas.microsoft.com/office/drawing/2014/main" id="{577BBA3B-9CA9-6E85-0886-562124131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046" y="1097310"/>
            <a:ext cx="5988570" cy="33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86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DB3EF4DA-4AFF-318B-E9D0-C001FDD44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8CC06400-53C0-BF65-4454-0586A3D6E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Combination Line Plot</a:t>
            </a:r>
            <a:endParaRPr dirty="0"/>
          </a:p>
        </p:txBody>
      </p:sp>
      <p:pic>
        <p:nvPicPr>
          <p:cNvPr id="3" name="Picture 2" descr="A graph of co2 emissions&#10;&#10;Description automatically generated">
            <a:extLst>
              <a:ext uri="{FF2B5EF4-FFF2-40B4-BE49-F238E27FC236}">
                <a16:creationId xmlns:a16="http://schemas.microsoft.com/office/drawing/2014/main" id="{8A200958-7BED-C4A4-0944-02AAFA3BE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016" y="1152637"/>
            <a:ext cx="6145967" cy="338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4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C970AE41-276B-13F3-3BF4-FEF4B60F4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D1327423-ABDA-4A53-544D-ECA0866034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Regression Analysis </a:t>
            </a:r>
            <a:endParaRPr dirty="0"/>
          </a:p>
        </p:txBody>
      </p:sp>
      <p:pic>
        <p:nvPicPr>
          <p:cNvPr id="4" name="Picture 3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11C50864-E6D8-D576-4DA2-7CC6DC38C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1083040"/>
            <a:ext cx="49911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17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/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bullet points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B39862EB-0BF8-C36B-5A2B-862DDC898ACA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ZA" sz="1800" dirty="0"/>
              <a:t>Do you know what helps you make your point crystal clear? Lists like this one: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800" dirty="0"/>
              <a:t>They’re simple </a:t>
            </a:r>
          </a:p>
          <a:p>
            <a:pPr algn="l">
              <a:buSzPts val="1400"/>
              <a:buFont typeface="DM Sans"/>
              <a:buChar char="●"/>
            </a:pPr>
            <a:r>
              <a:rPr lang="en-ZA" sz="1800" dirty="0"/>
              <a:t>You can organize your ideas clearly</a:t>
            </a:r>
          </a:p>
          <a:p>
            <a:pPr algn="l">
              <a:buSzPts val="1400"/>
              <a:buFont typeface="DM Sans"/>
              <a:buChar char="●"/>
            </a:pPr>
            <a:r>
              <a:rPr lang="en-ZA" sz="1800" dirty="0"/>
              <a:t>You’ll never forget to buy milk!</a:t>
            </a:r>
          </a:p>
          <a:p>
            <a:pPr marL="0" indent="0" algn="l">
              <a:spcBef>
                <a:spcPts val="1000"/>
              </a:spcBef>
            </a:pPr>
            <a:r>
              <a:rPr lang="en-ZA" sz="1800" dirty="0"/>
              <a:t>And the most important thing: the audience won’t miss the point of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18187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4" y="2384250"/>
            <a:ext cx="5790536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31" name="Google Shape;431;p40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7834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/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bullet points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B39862EB-0BF8-C36B-5A2B-862DDC898ACA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ZA" sz="1800" dirty="0"/>
              <a:t>Do you know what helps you make your point crystal clear? Lists like this one: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800" dirty="0"/>
              <a:t>They’re simple </a:t>
            </a:r>
          </a:p>
          <a:p>
            <a:pPr algn="l">
              <a:buSzPts val="1400"/>
              <a:buFont typeface="DM Sans"/>
              <a:buChar char="●"/>
            </a:pPr>
            <a:r>
              <a:rPr lang="en-ZA" sz="1800" dirty="0"/>
              <a:t>You can organize your ideas clearly</a:t>
            </a:r>
          </a:p>
          <a:p>
            <a:pPr algn="l">
              <a:buSzPts val="1400"/>
              <a:buFont typeface="DM Sans"/>
              <a:buChar char="●"/>
            </a:pPr>
            <a:r>
              <a:rPr lang="en-ZA" sz="1800" dirty="0"/>
              <a:t>You’ll never forget to buy milk!</a:t>
            </a:r>
          </a:p>
          <a:p>
            <a:pPr marL="0" indent="0" algn="l">
              <a:spcBef>
                <a:spcPts val="1000"/>
              </a:spcBef>
            </a:pPr>
            <a:r>
              <a:rPr lang="en-ZA" sz="1800" dirty="0"/>
              <a:t>And the most important thing: the audience won’t miss the point of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264050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/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bullet points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B39862EB-0BF8-C36B-5A2B-862DDC898ACA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ZA" sz="1800" dirty="0"/>
              <a:t>Do you know what helps you make your point crystal clear? Lists like this one: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800" dirty="0"/>
              <a:t>They’re simple </a:t>
            </a:r>
          </a:p>
          <a:p>
            <a:pPr algn="l">
              <a:buSzPts val="1400"/>
              <a:buFont typeface="DM Sans"/>
              <a:buChar char="●"/>
            </a:pPr>
            <a:r>
              <a:rPr lang="en-ZA" sz="1800" dirty="0"/>
              <a:t>You can organize your ideas clearly</a:t>
            </a:r>
          </a:p>
          <a:p>
            <a:pPr algn="l">
              <a:buSzPts val="1400"/>
              <a:buFont typeface="DM Sans"/>
              <a:buChar char="●"/>
            </a:pPr>
            <a:r>
              <a:rPr lang="en-ZA" sz="1800" dirty="0"/>
              <a:t>You’ll never forget to buy milk!</a:t>
            </a:r>
          </a:p>
          <a:p>
            <a:pPr marL="0" indent="0" algn="l">
              <a:spcBef>
                <a:spcPts val="1000"/>
              </a:spcBef>
            </a:pPr>
            <a:r>
              <a:rPr lang="en-ZA" sz="1800" dirty="0"/>
              <a:t>And the most important thing: the audience won’t miss the point of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64189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4" y="2384250"/>
            <a:ext cx="5790535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Comparison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31" name="Google Shape;431;p40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5079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1" name="Google Shape;431;p40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enter a subtitle here if you need it</a:t>
            </a:r>
            <a:endParaRPr dirty="0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65896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/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bullet points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B39862EB-0BF8-C36B-5A2B-862DDC898ACA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ZA" sz="1800" dirty="0"/>
              <a:t>Do you know what helps you make your point crystal clear? Lists like this one: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800" dirty="0"/>
              <a:t>They’re simple </a:t>
            </a:r>
          </a:p>
          <a:p>
            <a:pPr algn="l">
              <a:buSzPts val="1400"/>
              <a:buFont typeface="DM Sans"/>
              <a:buChar char="●"/>
            </a:pPr>
            <a:r>
              <a:rPr lang="en-ZA" sz="1800" dirty="0"/>
              <a:t>You can organize your ideas clearly</a:t>
            </a:r>
          </a:p>
          <a:p>
            <a:pPr algn="l">
              <a:buSzPts val="1400"/>
              <a:buFont typeface="DM Sans"/>
              <a:buChar char="●"/>
            </a:pPr>
            <a:r>
              <a:rPr lang="en-ZA" sz="1800" dirty="0"/>
              <a:t>You’ll never forget to buy milk!</a:t>
            </a:r>
          </a:p>
          <a:p>
            <a:pPr marL="0" indent="0" algn="l">
              <a:spcBef>
                <a:spcPts val="1000"/>
              </a:spcBef>
            </a:pPr>
            <a:r>
              <a:rPr lang="en-ZA" sz="1800" dirty="0"/>
              <a:t>And the most important thing: the audience won’t miss the point of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44441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4" y="2384250"/>
            <a:ext cx="5790535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431" name="Google Shape;431;p40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9887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/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B39862EB-0BF8-C36B-5A2B-862DDC898ACA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ZA" sz="1800" dirty="0" err="1"/>
              <a:t>Analyze</a:t>
            </a:r>
            <a:r>
              <a:rPr lang="en-ZA" sz="1800" dirty="0"/>
              <a:t> FAO and IPCC data on GHG emissions from the agri-food sector to understand its impact and develop climate change mitigation strategies.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CEB2C9A3-F150-1094-0465-41344E1CD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5D8C4E66-4697-A93F-BDF8-F8794F1E035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Data Components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9AB055F9-6C9B-2703-6AEF-AC92132C5345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Farm Gate Emissions: </a:t>
            </a:r>
            <a:r>
              <a:rPr lang="en-ZA" sz="1800" dirty="0"/>
              <a:t>Direct emissions from agricultural activities.</a:t>
            </a:r>
          </a:p>
          <a:p>
            <a:pPr marL="0" indent="0" algn="l">
              <a:buSzPts val="1100"/>
            </a:pPr>
            <a:endParaRPr lang="en-ZA" sz="1800" dirty="0"/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Land-Use Change: </a:t>
            </a:r>
            <a:r>
              <a:rPr lang="en-ZA" sz="1800" dirty="0"/>
              <a:t>Emissions from deforestation and land conversion.</a:t>
            </a:r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endParaRPr lang="en-ZA" sz="1800" dirty="0"/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Pre- and Post-Production Processes: </a:t>
            </a:r>
            <a:r>
              <a:rPr lang="en-ZA" sz="1800" dirty="0"/>
              <a:t>Emissions from food manufacturing, transportation, retail, and waste disposal.</a:t>
            </a:r>
          </a:p>
        </p:txBody>
      </p:sp>
    </p:spTree>
    <p:extLst>
      <p:ext uri="{BB962C8B-B14F-4D97-AF65-F5344CB8AC3E}">
        <p14:creationId xmlns:p14="http://schemas.microsoft.com/office/powerpoint/2010/main" val="224020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C113AA3D-7350-C2C6-7953-5EE6E8B10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E282F5B7-EB71-0F5C-9560-C338458F197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Global Trends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4CC2B617-B54D-58E2-5D92-82CAB5066AA7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SzPts val="1100"/>
            </a:pPr>
            <a:r>
              <a:rPr lang="en-ZA" sz="2400" dirty="0"/>
              <a:t>2020: Agri-food systems emissions were 16 billion tonnes CO2eq (31% of total GHG emissions).</a:t>
            </a:r>
          </a:p>
        </p:txBody>
      </p:sp>
    </p:spTree>
    <p:extLst>
      <p:ext uri="{BB962C8B-B14F-4D97-AF65-F5344CB8AC3E}">
        <p14:creationId xmlns:p14="http://schemas.microsoft.com/office/powerpoint/2010/main" val="218477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9F0F496D-9069-C7E5-BF02-45FD270FE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BE31E36E-E1E8-BA44-AC45-DF5F3022387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Regional Variations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EE53D0D2-DEBF-63DD-1E45-30E0ABA158B5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Oceania: </a:t>
            </a:r>
            <a:r>
              <a:rPr lang="en-ZA" sz="1800" dirty="0"/>
              <a:t>71% farm-gate emissions.</a:t>
            </a:r>
          </a:p>
          <a:p>
            <a:pPr marL="0" indent="0" algn="l">
              <a:buSzPts val="1100"/>
            </a:pPr>
            <a:endParaRPr lang="en-ZA" sz="1800" dirty="0"/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Asia: </a:t>
            </a:r>
            <a:r>
              <a:rPr lang="en-ZA" sz="1800" dirty="0"/>
              <a:t>50% farm-gate emissions.</a:t>
            </a:r>
          </a:p>
          <a:p>
            <a:pPr marL="0" indent="0" algn="l">
              <a:buSzPts val="1100"/>
            </a:pPr>
            <a:endParaRPr lang="en-ZA" sz="1800" dirty="0"/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Africa: </a:t>
            </a:r>
            <a:r>
              <a:rPr lang="en-ZA" sz="1800" dirty="0"/>
              <a:t>44% land-use change emissions.</a:t>
            </a:r>
          </a:p>
          <a:p>
            <a:pPr marL="0" indent="0" algn="l">
              <a:buSzPts val="1100"/>
            </a:pPr>
            <a:endParaRPr lang="en-ZA" sz="1800" dirty="0"/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Europe: </a:t>
            </a:r>
            <a:r>
              <a:rPr lang="en-ZA" sz="1800" dirty="0"/>
              <a:t>53% pre- and post-production emissions</a:t>
            </a:r>
            <a:r>
              <a:rPr lang="en-ZA" sz="1800" b="1" dirty="0"/>
              <a:t>.</a:t>
            </a: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2833353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84E2CDDA-95E6-B73D-ADFE-2EF742C82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0D9BA2C3-7943-5E3F-2D9B-58F066914C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Mitigation and Adaptation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84D24A53-84F8-8DE6-5781-E2EF6B49D755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SzPts val="1100"/>
            </a:pPr>
            <a:r>
              <a:rPr lang="en-ZA" sz="1800" b="1" dirty="0"/>
              <a:t>Transform agri-food systems with climate-smart practices, better water management, and reduced food waste.</a:t>
            </a: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146077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FB3917BC-BE58-233E-85B2-396773787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C4A87A62-233B-DF4C-2868-C702315E749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 Approach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2D5E5B5-9972-F2C0-B7B8-6592789F6E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7407711"/>
              </p:ext>
            </p:extLst>
          </p:nvPr>
        </p:nvGraphicFramePr>
        <p:xfrm>
          <a:off x="739302" y="1042586"/>
          <a:ext cx="7823584" cy="3546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743530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1108</Words>
  <Application>Microsoft Macintosh PowerPoint</Application>
  <PresentationFormat>On-screen Show (16:9)</PresentationFormat>
  <Paragraphs>171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Outfit</vt:lpstr>
      <vt:lpstr>DM Sans</vt:lpstr>
      <vt:lpstr>Arial</vt:lpstr>
      <vt:lpstr>Data Collection and Analysis - Master of Science in Community Health and Prevention Research by Slidesgo</vt:lpstr>
      <vt:lpstr>Data Collection and Analysis  Agri-food sector</vt:lpstr>
      <vt:lpstr>Table of contents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EDA</vt:lpstr>
      <vt:lpstr>PowerPoint Presentation</vt:lpstr>
      <vt:lpstr>EDA tasks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Models</vt:lpstr>
      <vt:lpstr>Correlation Matrix</vt:lpstr>
      <vt:lpstr>Scatter Plot Diagram</vt:lpstr>
      <vt:lpstr>Line Plot</vt:lpstr>
      <vt:lpstr>Combination Line Plot</vt:lpstr>
      <vt:lpstr>Regression Analysis </vt:lpstr>
      <vt:lpstr>PowerPoint Presentation</vt:lpstr>
      <vt:lpstr>Model Evaluation</vt:lpstr>
      <vt:lpstr>PowerPoint Presentation</vt:lpstr>
      <vt:lpstr>PowerPoint Presentation</vt:lpstr>
      <vt:lpstr>Model Comparison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and Analysis  Agri-food sector</dc:title>
  <dc:creator>Glen Adams</dc:creator>
  <cp:lastModifiedBy>Seedat, Muhammad</cp:lastModifiedBy>
  <cp:revision>3</cp:revision>
  <dcterms:modified xsi:type="dcterms:W3CDTF">2024-11-08T20:10:05Z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16eec4e-c7b8-491d-b7d8-90a69632743d_Enabled">
    <vt:lpwstr>true</vt:lpwstr>
  </property>
  <property fmtid="{D5CDD505-2E9C-101B-9397-08002B2CF9AE}" pid="3" name="MSIP_Label_216eec4e-c7b8-491d-b7d8-90a69632743d_SetDate">
    <vt:lpwstr>2024-11-08T15:28:29Z</vt:lpwstr>
  </property>
  <property fmtid="{D5CDD505-2E9C-101B-9397-08002B2CF9AE}" pid="4" name="MSIP_Label_216eec4e-c7b8-491d-b7d8-90a69632743d_Method">
    <vt:lpwstr>Standard</vt:lpwstr>
  </property>
  <property fmtid="{D5CDD505-2E9C-101B-9397-08002B2CF9AE}" pid="5" name="MSIP_Label_216eec4e-c7b8-491d-b7d8-90a69632743d_Name">
    <vt:lpwstr>216eec4e-c7b8-491d-b7d8-90a69632743d</vt:lpwstr>
  </property>
  <property fmtid="{D5CDD505-2E9C-101B-9397-08002B2CF9AE}" pid="6" name="MSIP_Label_216eec4e-c7b8-491d-b7d8-90a69632743d_SiteId">
    <vt:lpwstr>4032514a-830a-4f20-9539-81bbc35b3cd9</vt:lpwstr>
  </property>
  <property fmtid="{D5CDD505-2E9C-101B-9397-08002B2CF9AE}" pid="7" name="MSIP_Label_216eec4e-c7b8-491d-b7d8-90a69632743d_ActionId">
    <vt:lpwstr>18f95863-ff08-4188-b50d-b17ec6295e72</vt:lpwstr>
  </property>
  <property fmtid="{D5CDD505-2E9C-101B-9397-08002B2CF9AE}" pid="8" name="MSIP_Label_216eec4e-c7b8-491d-b7d8-90a69632743d_ContentBits">
    <vt:lpwstr>0</vt:lpwstr>
  </property>
</Properties>
</file>