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uce" panose="020B0604020202020204" charset="0"/>
      <p:regular r:id="rId18"/>
    </p:embeddedFont>
    <p:embeddedFont>
      <p:font typeface="Open Sauce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3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9.svg"/><Relationship Id="rId21" Type="http://schemas.openxmlformats.org/officeDocument/2006/relationships/image" Target="../media/image31.svg"/><Relationship Id="rId34" Type="http://schemas.openxmlformats.org/officeDocument/2006/relationships/image" Target="../media/image44.png"/><Relationship Id="rId42" Type="http://schemas.openxmlformats.org/officeDocument/2006/relationships/image" Target="../media/image52.png"/><Relationship Id="rId47" Type="http://schemas.openxmlformats.org/officeDocument/2006/relationships/image" Target="../media/image57.svg"/><Relationship Id="rId50" Type="http://schemas.openxmlformats.org/officeDocument/2006/relationships/image" Target="../media/image60.png"/><Relationship Id="rId55" Type="http://schemas.openxmlformats.org/officeDocument/2006/relationships/image" Target="../media/image65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9" Type="http://schemas.openxmlformats.org/officeDocument/2006/relationships/image" Target="../media/image39.sv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svg"/><Relationship Id="rId40" Type="http://schemas.openxmlformats.org/officeDocument/2006/relationships/image" Target="../media/image50.png"/><Relationship Id="rId45" Type="http://schemas.openxmlformats.org/officeDocument/2006/relationships/image" Target="../media/image55.svg"/><Relationship Id="rId53" Type="http://schemas.openxmlformats.org/officeDocument/2006/relationships/image" Target="../media/image63.svg"/><Relationship Id="rId58" Type="http://schemas.openxmlformats.org/officeDocument/2006/relationships/image" Target="../media/image68.png"/><Relationship Id="rId5" Type="http://schemas.openxmlformats.org/officeDocument/2006/relationships/image" Target="../media/image15.svg"/><Relationship Id="rId61" Type="http://schemas.openxmlformats.org/officeDocument/2006/relationships/image" Target="../media/image71.svg"/><Relationship Id="rId19" Type="http://schemas.openxmlformats.org/officeDocument/2006/relationships/image" Target="../media/image2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35" Type="http://schemas.openxmlformats.org/officeDocument/2006/relationships/image" Target="../media/image45.svg"/><Relationship Id="rId43" Type="http://schemas.openxmlformats.org/officeDocument/2006/relationships/image" Target="../media/image53.sv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8" Type="http://schemas.openxmlformats.org/officeDocument/2006/relationships/image" Target="../media/image18.png"/><Relationship Id="rId51" Type="http://schemas.openxmlformats.org/officeDocument/2006/relationships/image" Target="../media/image61.svg"/><Relationship Id="rId3" Type="http://schemas.openxmlformats.org/officeDocument/2006/relationships/image" Target="../media/image13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9.svg"/><Relationship Id="rId20" Type="http://schemas.openxmlformats.org/officeDocument/2006/relationships/image" Target="../media/image30.png"/><Relationship Id="rId41" Type="http://schemas.openxmlformats.org/officeDocument/2006/relationships/image" Target="../media/image51.svg"/><Relationship Id="rId54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svg"/><Relationship Id="rId57" Type="http://schemas.openxmlformats.org/officeDocument/2006/relationships/image" Target="../media/image67.svg"/><Relationship Id="rId10" Type="http://schemas.openxmlformats.org/officeDocument/2006/relationships/image" Target="../media/image20.png"/><Relationship Id="rId31" Type="http://schemas.openxmlformats.org/officeDocument/2006/relationships/image" Target="../media/image41.sv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4450" y="4221820"/>
            <a:ext cx="13682211" cy="379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2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Apresentação de business case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4450" y="8448675"/>
            <a:ext cx="1171076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Processo Seletivo - Analista de Processos e Indicadores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238752" y="0"/>
            <a:ext cx="4049248" cy="4049248"/>
          </a:xfrm>
          <a:custGeom>
            <a:avLst/>
            <a:gdLst/>
            <a:ahLst/>
            <a:cxnLst/>
            <a:rect l="l" t="t" r="r" b="b"/>
            <a:pathLst>
              <a:path w="4049248" h="4049248">
                <a:moveTo>
                  <a:pt x="0" y="0"/>
                </a:moveTo>
                <a:lnTo>
                  <a:pt x="4049248" y="0"/>
                </a:lnTo>
                <a:lnTo>
                  <a:pt x="4049248" y="4049248"/>
                </a:lnTo>
                <a:lnTo>
                  <a:pt x="0" y="4049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34052" y="1028700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0" y="0"/>
                </a:moveTo>
                <a:lnTo>
                  <a:pt x="2525248" y="0"/>
                </a:lnTo>
                <a:lnTo>
                  <a:pt x="2525248" y="2525248"/>
                </a:lnTo>
                <a:lnTo>
                  <a:pt x="0" y="2525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8714" y="3006725"/>
            <a:ext cx="14213412" cy="422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Como brevemente avaliado no dashboard (em anexo), São Paulo lidera o número de 39.54 mil pedidos rejeitados. Este número é significativamente maior do que qualquer outra cidade listada, destacando um problema potencial específico na região. São Paulo também lidera no número de entregas, com 23.63 Mil, representando 74,37% do total. Isso indica um grande volume de operações na cidade, o que pode contribuir para o alto número de rejeições, como consequência, a cidade também lidera o TV (Transaction value) com 6 milhões de reais.</a:t>
            </a: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 alto número de pedidos rejeitados em São Paulo, apesar do grande volume de entregas e transações, sugere possíveis ineficiências ou problemas específicos na região. É crucial investigar as razões por trás dessas rejeições para otimizar as operações e melhorar a satisfação do cliente e dos motoristas</a:t>
            </a: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ctr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0" y="1527873"/>
            <a:ext cx="11823950" cy="495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Você concentrou os esforços em algum “tipo de serviço” específico ou não? Justifique.</a:t>
            </a:r>
          </a:p>
          <a:p>
            <a:pPr marL="0" lvl="0" indent="0" algn="l">
              <a:lnSpc>
                <a:spcPts val="7800"/>
              </a:lnSpc>
            </a:pPr>
            <a:endParaRPr lang="en-US" sz="65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633092" y="7995676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2525248" y="0"/>
                </a:moveTo>
                <a:lnTo>
                  <a:pt x="0" y="0"/>
                </a:lnTo>
                <a:lnTo>
                  <a:pt x="0" y="2525248"/>
                </a:lnTo>
                <a:lnTo>
                  <a:pt x="2525248" y="2525248"/>
                </a:lnTo>
                <a:lnTo>
                  <a:pt x="2525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956942" y="7995676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2525248" y="0"/>
                </a:moveTo>
                <a:lnTo>
                  <a:pt x="0" y="0"/>
                </a:lnTo>
                <a:lnTo>
                  <a:pt x="0" y="2525248"/>
                </a:lnTo>
                <a:lnTo>
                  <a:pt x="2525248" y="2525248"/>
                </a:lnTo>
                <a:lnTo>
                  <a:pt x="2525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8182" y="2533805"/>
            <a:ext cx="10861532" cy="5219389"/>
          </a:xfrm>
          <a:custGeom>
            <a:avLst/>
            <a:gdLst/>
            <a:ahLst/>
            <a:cxnLst/>
            <a:rect l="l" t="t" r="r" b="b"/>
            <a:pathLst>
              <a:path w="10861532" h="5219389">
                <a:moveTo>
                  <a:pt x="0" y="0"/>
                </a:moveTo>
                <a:lnTo>
                  <a:pt x="10861533" y="0"/>
                </a:lnTo>
                <a:lnTo>
                  <a:pt x="10861533" y="5219390"/>
                </a:lnTo>
                <a:lnTo>
                  <a:pt x="0" y="521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915851" y="3887788"/>
            <a:ext cx="5988919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 77%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vindo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do LalaGo (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motocicletas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), é crucial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analisar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causas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dessa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alta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taxa,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tipo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carga,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pagamento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distâncias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rotas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partir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dessa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análise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é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possível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ajustar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condições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oferecidas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visando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reduzir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aceitação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corridas. 78% dos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serviços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prestados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através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desse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meio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consequentemente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maior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faturamento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girando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torno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5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milhões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reais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0" y="1527873"/>
            <a:ext cx="11823950" cy="693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Quais dados a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mais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você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gostaria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ter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para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fazer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análises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adicionais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que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aumentassem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assertividade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das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ações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e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por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que?</a:t>
            </a:r>
          </a:p>
          <a:p>
            <a:pPr marL="0" lvl="0" indent="0" algn="l">
              <a:lnSpc>
                <a:spcPts val="7800"/>
              </a:lnSpc>
            </a:pPr>
            <a:endParaRPr lang="en-US" sz="6500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0328"/>
            <a:ext cx="11424891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>
                <a:solidFill>
                  <a:srgbClr val="FD6220"/>
                </a:solidFill>
                <a:latin typeface="Open Sauce"/>
                <a:ea typeface="Open Sauce"/>
                <a:cs typeface="Open Sauce"/>
                <a:sym typeface="Open Sauce"/>
              </a:rPr>
              <a:t>"Pequenos passos consistentes levam a grandes resultados."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8955" y="5249311"/>
            <a:ext cx="5703169" cy="16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5"/>
              </a:lnSpc>
              <a:spcBef>
                <a:spcPct val="0"/>
              </a:spcBef>
            </a:pP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Informações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mais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detalhadas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sobre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que leva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motoristas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rejeitar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corridas,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ajudando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entender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motivações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ajustar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ofertas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acordo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Possibilidade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filtrar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motivos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por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cidade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tipo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serviço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1925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horário</a:t>
            </a:r>
            <a:r>
              <a:rPr lang="en-US" sz="1925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8955" y="4219575"/>
            <a:ext cx="570316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Categorização</a:t>
            </a: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detalhada</a:t>
            </a: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dos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motivos</a:t>
            </a: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rejeição</a:t>
            </a: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8955" y="8053365"/>
            <a:ext cx="5703169" cy="164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Compreender a dinâmica da demanda em tempo real é crucial para otimizar a alocação de recursos. Identificar picos de demanda e escassez de motoristas permite ações proativas.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8955" y="7376032"/>
            <a:ext cx="5703169" cy="4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Dados de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demanda</a:t>
            </a: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070355" y="5249311"/>
            <a:ext cx="5703169" cy="164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Dados demográficos e comportamentais dos motoristas, como tempo de experiência e histórico de rejeição, podem ajudar a criar campanhas direcionadas para grupos específicos, aumentando a eficácia das ações.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70355" y="4219575"/>
            <a:ext cx="5703169" cy="923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Análise</a:t>
            </a: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perfil</a:t>
            </a: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dos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motoristas</a:t>
            </a: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0355" y="8053365"/>
            <a:ext cx="5703169" cy="198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Entender o tempo médio de espera e a distância média dos pedidos rejeitados pode revelar gargalos logísticos. Pode-se identificar se rejeições são mais comuns em horários de pico ou em áreas com trânsito intenso.</a:t>
            </a:r>
          </a:p>
          <a:p>
            <a:pPr marL="0" lvl="0" indent="0" algn="l">
              <a:lnSpc>
                <a:spcPts val="2695"/>
              </a:lnSpc>
              <a:spcBef>
                <a:spcPct val="0"/>
              </a:spcBef>
            </a:pPr>
            <a:endParaRPr lang="en-US" sz="1925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70355" y="7376032"/>
            <a:ext cx="5703169" cy="4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</a:pPr>
            <a:r>
              <a:rPr lang="en-US" sz="3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Dados de tempo e </a:t>
            </a:r>
            <a:r>
              <a:rPr lang="en-US" sz="3000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distância</a:t>
            </a:r>
            <a:endParaRPr lang="en-US" sz="3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901426" y="-501670"/>
            <a:ext cx="2810998" cy="2810998"/>
          </a:xfrm>
          <a:custGeom>
            <a:avLst/>
            <a:gdLst/>
            <a:ahLst/>
            <a:cxnLst/>
            <a:rect l="l" t="t" r="r" b="b"/>
            <a:pathLst>
              <a:path w="2810998" h="2810998">
                <a:moveTo>
                  <a:pt x="0" y="0"/>
                </a:moveTo>
                <a:lnTo>
                  <a:pt x="2810998" y="0"/>
                </a:lnTo>
                <a:lnTo>
                  <a:pt x="2810998" y="2810998"/>
                </a:lnTo>
                <a:lnTo>
                  <a:pt x="0" y="2810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8195" y="1584729"/>
            <a:ext cx="666146" cy="480836"/>
          </a:xfrm>
          <a:custGeom>
            <a:avLst/>
            <a:gdLst/>
            <a:ahLst/>
            <a:cxnLst/>
            <a:rect l="l" t="t" r="r" b="b"/>
            <a:pathLst>
              <a:path w="666146" h="480836">
                <a:moveTo>
                  <a:pt x="0" y="0"/>
                </a:moveTo>
                <a:lnTo>
                  <a:pt x="666145" y="0"/>
                </a:lnTo>
                <a:lnTo>
                  <a:pt x="666145" y="480836"/>
                </a:lnTo>
                <a:lnTo>
                  <a:pt x="0" y="48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9608" y="1478101"/>
            <a:ext cx="528772" cy="694093"/>
          </a:xfrm>
          <a:custGeom>
            <a:avLst/>
            <a:gdLst/>
            <a:ahLst/>
            <a:cxnLst/>
            <a:rect l="l" t="t" r="r" b="b"/>
            <a:pathLst>
              <a:path w="528772" h="694093">
                <a:moveTo>
                  <a:pt x="0" y="0"/>
                </a:moveTo>
                <a:lnTo>
                  <a:pt x="528772" y="0"/>
                </a:lnTo>
                <a:lnTo>
                  <a:pt x="528772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38272" y="1531415"/>
            <a:ext cx="599453" cy="587464"/>
          </a:xfrm>
          <a:custGeom>
            <a:avLst/>
            <a:gdLst/>
            <a:ahLst/>
            <a:cxnLst/>
            <a:rect l="l" t="t" r="r" b="b"/>
            <a:pathLst>
              <a:path w="599453" h="587464">
                <a:moveTo>
                  <a:pt x="0" y="0"/>
                </a:moveTo>
                <a:lnTo>
                  <a:pt x="599454" y="0"/>
                </a:lnTo>
                <a:lnTo>
                  <a:pt x="599454" y="587465"/>
                </a:lnTo>
                <a:lnTo>
                  <a:pt x="0" y="587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01156" y="1478101"/>
            <a:ext cx="463149" cy="694093"/>
          </a:xfrm>
          <a:custGeom>
            <a:avLst/>
            <a:gdLst/>
            <a:ahLst/>
            <a:cxnLst/>
            <a:rect l="l" t="t" r="r" b="b"/>
            <a:pathLst>
              <a:path w="463149" h="694093">
                <a:moveTo>
                  <a:pt x="0" y="0"/>
                </a:moveTo>
                <a:lnTo>
                  <a:pt x="463149" y="0"/>
                </a:lnTo>
                <a:lnTo>
                  <a:pt x="463149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105941" y="1527338"/>
            <a:ext cx="564213" cy="595618"/>
          </a:xfrm>
          <a:custGeom>
            <a:avLst/>
            <a:gdLst/>
            <a:ahLst/>
            <a:cxnLst/>
            <a:rect l="l" t="t" r="r" b="b"/>
            <a:pathLst>
              <a:path w="564213" h="595618">
                <a:moveTo>
                  <a:pt x="0" y="0"/>
                </a:moveTo>
                <a:lnTo>
                  <a:pt x="564213" y="0"/>
                </a:lnTo>
                <a:lnTo>
                  <a:pt x="564213" y="595618"/>
                </a:lnTo>
                <a:lnTo>
                  <a:pt x="0" y="595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52259" y="1478101"/>
            <a:ext cx="618374" cy="694093"/>
          </a:xfrm>
          <a:custGeom>
            <a:avLst/>
            <a:gdLst/>
            <a:ahLst/>
            <a:cxnLst/>
            <a:rect l="l" t="t" r="r" b="b"/>
            <a:pathLst>
              <a:path w="618374" h="694093">
                <a:moveTo>
                  <a:pt x="0" y="0"/>
                </a:moveTo>
                <a:lnTo>
                  <a:pt x="618374" y="0"/>
                </a:lnTo>
                <a:lnTo>
                  <a:pt x="618374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82192" y="8200326"/>
            <a:ext cx="672148" cy="523054"/>
          </a:xfrm>
          <a:custGeom>
            <a:avLst/>
            <a:gdLst/>
            <a:ahLst/>
            <a:cxnLst/>
            <a:rect l="l" t="t" r="r" b="b"/>
            <a:pathLst>
              <a:path w="672148" h="523054">
                <a:moveTo>
                  <a:pt x="0" y="0"/>
                </a:moveTo>
                <a:lnTo>
                  <a:pt x="672148" y="0"/>
                </a:lnTo>
                <a:lnTo>
                  <a:pt x="672148" y="523053"/>
                </a:lnTo>
                <a:lnTo>
                  <a:pt x="0" y="5230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05175" y="8114806"/>
            <a:ext cx="277637" cy="694093"/>
          </a:xfrm>
          <a:custGeom>
            <a:avLst/>
            <a:gdLst/>
            <a:ahLst/>
            <a:cxnLst/>
            <a:rect l="l" t="t" r="r" b="b"/>
            <a:pathLst>
              <a:path w="277637" h="694093">
                <a:moveTo>
                  <a:pt x="0" y="0"/>
                </a:moveTo>
                <a:lnTo>
                  <a:pt x="277637" y="0"/>
                </a:lnTo>
                <a:lnTo>
                  <a:pt x="277637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81113" y="8217872"/>
            <a:ext cx="713772" cy="487961"/>
          </a:xfrm>
          <a:custGeom>
            <a:avLst/>
            <a:gdLst/>
            <a:ahLst/>
            <a:cxnLst/>
            <a:rect l="l" t="t" r="r" b="b"/>
            <a:pathLst>
              <a:path w="713772" h="487961">
                <a:moveTo>
                  <a:pt x="0" y="0"/>
                </a:moveTo>
                <a:lnTo>
                  <a:pt x="713772" y="0"/>
                </a:lnTo>
                <a:lnTo>
                  <a:pt x="713772" y="487961"/>
                </a:lnTo>
                <a:lnTo>
                  <a:pt x="0" y="4879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637290" y="8168024"/>
            <a:ext cx="590881" cy="587658"/>
          </a:xfrm>
          <a:custGeom>
            <a:avLst/>
            <a:gdLst/>
            <a:ahLst/>
            <a:cxnLst/>
            <a:rect l="l" t="t" r="r" b="b"/>
            <a:pathLst>
              <a:path w="590881" h="587658">
                <a:moveTo>
                  <a:pt x="0" y="0"/>
                </a:moveTo>
                <a:lnTo>
                  <a:pt x="590881" y="0"/>
                </a:lnTo>
                <a:lnTo>
                  <a:pt x="590881" y="587658"/>
                </a:lnTo>
                <a:lnTo>
                  <a:pt x="0" y="5876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261218" y="8114806"/>
            <a:ext cx="253659" cy="694093"/>
          </a:xfrm>
          <a:custGeom>
            <a:avLst/>
            <a:gdLst/>
            <a:ahLst/>
            <a:cxnLst/>
            <a:rect l="l" t="t" r="r" b="b"/>
            <a:pathLst>
              <a:path w="253659" h="694093">
                <a:moveTo>
                  <a:pt x="0" y="0"/>
                </a:moveTo>
                <a:lnTo>
                  <a:pt x="253659" y="0"/>
                </a:lnTo>
                <a:lnTo>
                  <a:pt x="253659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52259" y="8164471"/>
            <a:ext cx="618374" cy="594763"/>
          </a:xfrm>
          <a:custGeom>
            <a:avLst/>
            <a:gdLst/>
            <a:ahLst/>
            <a:cxnLst/>
            <a:rect l="l" t="t" r="r" b="b"/>
            <a:pathLst>
              <a:path w="618374" h="594763">
                <a:moveTo>
                  <a:pt x="0" y="0"/>
                </a:moveTo>
                <a:lnTo>
                  <a:pt x="618374" y="0"/>
                </a:lnTo>
                <a:lnTo>
                  <a:pt x="618374" y="594763"/>
                </a:lnTo>
                <a:lnTo>
                  <a:pt x="0" y="59476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621243" y="6455630"/>
            <a:ext cx="400050" cy="694093"/>
          </a:xfrm>
          <a:custGeom>
            <a:avLst/>
            <a:gdLst/>
            <a:ahLst/>
            <a:cxnLst/>
            <a:rect l="l" t="t" r="r" b="b"/>
            <a:pathLst>
              <a:path w="400050" h="694093">
                <a:moveTo>
                  <a:pt x="0" y="0"/>
                </a:moveTo>
                <a:lnTo>
                  <a:pt x="400050" y="0"/>
                </a:lnTo>
                <a:lnTo>
                  <a:pt x="400050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101692" y="6455630"/>
            <a:ext cx="484603" cy="694093"/>
          </a:xfrm>
          <a:custGeom>
            <a:avLst/>
            <a:gdLst/>
            <a:ahLst/>
            <a:cxnLst/>
            <a:rect l="l" t="t" r="r" b="b"/>
            <a:pathLst>
              <a:path w="484603" h="694093">
                <a:moveTo>
                  <a:pt x="0" y="0"/>
                </a:moveTo>
                <a:lnTo>
                  <a:pt x="484603" y="0"/>
                </a:lnTo>
                <a:lnTo>
                  <a:pt x="484603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577399" y="6455630"/>
            <a:ext cx="521201" cy="694093"/>
          </a:xfrm>
          <a:custGeom>
            <a:avLst/>
            <a:gdLst/>
            <a:ahLst/>
            <a:cxnLst/>
            <a:rect l="l" t="t" r="r" b="b"/>
            <a:pathLst>
              <a:path w="521201" h="694093">
                <a:moveTo>
                  <a:pt x="0" y="0"/>
                </a:moveTo>
                <a:lnTo>
                  <a:pt x="521200" y="0"/>
                </a:lnTo>
                <a:lnTo>
                  <a:pt x="521200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665189" y="6455630"/>
            <a:ext cx="535082" cy="694093"/>
          </a:xfrm>
          <a:custGeom>
            <a:avLst/>
            <a:gdLst/>
            <a:ahLst/>
            <a:cxnLst/>
            <a:rect l="l" t="t" r="r" b="b"/>
            <a:pathLst>
              <a:path w="535082" h="694093">
                <a:moveTo>
                  <a:pt x="0" y="0"/>
                </a:moveTo>
                <a:lnTo>
                  <a:pt x="535082" y="0"/>
                </a:lnTo>
                <a:lnTo>
                  <a:pt x="535082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235347" y="6455630"/>
            <a:ext cx="305401" cy="694093"/>
          </a:xfrm>
          <a:custGeom>
            <a:avLst/>
            <a:gdLst/>
            <a:ahLst/>
            <a:cxnLst/>
            <a:rect l="l" t="t" r="r" b="b"/>
            <a:pathLst>
              <a:path w="305401" h="694093">
                <a:moveTo>
                  <a:pt x="0" y="0"/>
                </a:moveTo>
                <a:lnTo>
                  <a:pt x="305401" y="0"/>
                </a:lnTo>
                <a:lnTo>
                  <a:pt x="305401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191093" y="6532323"/>
            <a:ext cx="540706" cy="540706"/>
          </a:xfrm>
          <a:custGeom>
            <a:avLst/>
            <a:gdLst/>
            <a:ahLst/>
            <a:cxnLst/>
            <a:rect l="l" t="t" r="r" b="b"/>
            <a:pathLst>
              <a:path w="540706" h="540706">
                <a:moveTo>
                  <a:pt x="0" y="0"/>
                </a:moveTo>
                <a:lnTo>
                  <a:pt x="540706" y="0"/>
                </a:lnTo>
                <a:lnTo>
                  <a:pt x="540706" y="540706"/>
                </a:lnTo>
                <a:lnTo>
                  <a:pt x="0" y="54070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508268" y="4838468"/>
            <a:ext cx="625999" cy="610065"/>
          </a:xfrm>
          <a:custGeom>
            <a:avLst/>
            <a:gdLst/>
            <a:ahLst/>
            <a:cxnLst/>
            <a:rect l="l" t="t" r="r" b="b"/>
            <a:pathLst>
              <a:path w="625999" h="610065">
                <a:moveTo>
                  <a:pt x="0" y="0"/>
                </a:moveTo>
                <a:lnTo>
                  <a:pt x="625999" y="0"/>
                </a:lnTo>
                <a:lnTo>
                  <a:pt x="625999" y="610064"/>
                </a:lnTo>
                <a:lnTo>
                  <a:pt x="0" y="610064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089073" y="4796454"/>
            <a:ext cx="509843" cy="694093"/>
          </a:xfrm>
          <a:custGeom>
            <a:avLst/>
            <a:gdLst/>
            <a:ahLst/>
            <a:cxnLst/>
            <a:rect l="l" t="t" r="r" b="b"/>
            <a:pathLst>
              <a:path w="509843" h="694093">
                <a:moveTo>
                  <a:pt x="0" y="0"/>
                </a:moveTo>
                <a:lnTo>
                  <a:pt x="509842" y="0"/>
                </a:lnTo>
                <a:lnTo>
                  <a:pt x="509842" y="694092"/>
                </a:lnTo>
                <a:lnTo>
                  <a:pt x="0" y="694092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529443" y="4796454"/>
            <a:ext cx="617112" cy="694093"/>
          </a:xfrm>
          <a:custGeom>
            <a:avLst/>
            <a:gdLst/>
            <a:ahLst/>
            <a:cxnLst/>
            <a:rect l="l" t="t" r="r" b="b"/>
            <a:pathLst>
              <a:path w="617112" h="694093">
                <a:moveTo>
                  <a:pt x="0" y="0"/>
                </a:moveTo>
                <a:lnTo>
                  <a:pt x="617112" y="0"/>
                </a:lnTo>
                <a:lnTo>
                  <a:pt x="617112" y="694092"/>
                </a:lnTo>
                <a:lnTo>
                  <a:pt x="0" y="69409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661403" y="4796454"/>
            <a:ext cx="542654" cy="694093"/>
          </a:xfrm>
          <a:custGeom>
            <a:avLst/>
            <a:gdLst/>
            <a:ahLst/>
            <a:cxnLst/>
            <a:rect l="l" t="t" r="r" b="b"/>
            <a:pathLst>
              <a:path w="542654" h="694093">
                <a:moveTo>
                  <a:pt x="0" y="0"/>
                </a:moveTo>
                <a:lnTo>
                  <a:pt x="542654" y="0"/>
                </a:lnTo>
                <a:lnTo>
                  <a:pt x="542654" y="694092"/>
                </a:lnTo>
                <a:lnTo>
                  <a:pt x="0" y="694092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027906" y="4852768"/>
            <a:ext cx="720283" cy="581465"/>
          </a:xfrm>
          <a:custGeom>
            <a:avLst/>
            <a:gdLst/>
            <a:ahLst/>
            <a:cxnLst/>
            <a:rect l="l" t="t" r="r" b="b"/>
            <a:pathLst>
              <a:path w="720283" h="581465">
                <a:moveTo>
                  <a:pt x="0" y="0"/>
                </a:moveTo>
                <a:lnTo>
                  <a:pt x="720283" y="0"/>
                </a:lnTo>
                <a:lnTo>
                  <a:pt x="720283" y="581464"/>
                </a:lnTo>
                <a:lnTo>
                  <a:pt x="0" y="581464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117272" y="4899449"/>
            <a:ext cx="688349" cy="488102"/>
          </a:xfrm>
          <a:custGeom>
            <a:avLst/>
            <a:gdLst/>
            <a:ahLst/>
            <a:cxnLst/>
            <a:rect l="l" t="t" r="r" b="b"/>
            <a:pathLst>
              <a:path w="688349" h="488102">
                <a:moveTo>
                  <a:pt x="0" y="0"/>
                </a:moveTo>
                <a:lnTo>
                  <a:pt x="688349" y="0"/>
                </a:lnTo>
                <a:lnTo>
                  <a:pt x="688349" y="488102"/>
                </a:lnTo>
                <a:lnTo>
                  <a:pt x="0" y="4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35661" y="3137277"/>
            <a:ext cx="771214" cy="694093"/>
          </a:xfrm>
          <a:custGeom>
            <a:avLst/>
            <a:gdLst/>
            <a:ahLst/>
            <a:cxnLst/>
            <a:rect l="l" t="t" r="r" b="b"/>
            <a:pathLst>
              <a:path w="771214" h="694093">
                <a:moveTo>
                  <a:pt x="0" y="0"/>
                </a:moveTo>
                <a:lnTo>
                  <a:pt x="771214" y="0"/>
                </a:lnTo>
                <a:lnTo>
                  <a:pt x="771214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0039896" y="3171700"/>
            <a:ext cx="608196" cy="625248"/>
          </a:xfrm>
          <a:custGeom>
            <a:avLst/>
            <a:gdLst/>
            <a:ahLst/>
            <a:cxnLst/>
            <a:rect l="l" t="t" r="r" b="b"/>
            <a:pathLst>
              <a:path w="608196" h="625248">
                <a:moveTo>
                  <a:pt x="0" y="0"/>
                </a:moveTo>
                <a:lnTo>
                  <a:pt x="608196" y="0"/>
                </a:lnTo>
                <a:lnTo>
                  <a:pt x="608196" y="625248"/>
                </a:lnTo>
                <a:lnTo>
                  <a:pt x="0" y="625248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515404" y="3171700"/>
            <a:ext cx="645191" cy="625248"/>
          </a:xfrm>
          <a:custGeom>
            <a:avLst/>
            <a:gdLst/>
            <a:ahLst/>
            <a:cxnLst/>
            <a:rect l="l" t="t" r="r" b="b"/>
            <a:pathLst>
              <a:path w="645191" h="625248">
                <a:moveTo>
                  <a:pt x="0" y="0"/>
                </a:moveTo>
                <a:lnTo>
                  <a:pt x="645190" y="0"/>
                </a:lnTo>
                <a:lnTo>
                  <a:pt x="645190" y="625248"/>
                </a:lnTo>
                <a:lnTo>
                  <a:pt x="0" y="62524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4581210" y="3137277"/>
            <a:ext cx="703041" cy="694093"/>
          </a:xfrm>
          <a:custGeom>
            <a:avLst/>
            <a:gdLst/>
            <a:ahLst/>
            <a:cxnLst/>
            <a:rect l="l" t="t" r="r" b="b"/>
            <a:pathLst>
              <a:path w="703041" h="694093">
                <a:moveTo>
                  <a:pt x="0" y="0"/>
                </a:moveTo>
                <a:lnTo>
                  <a:pt x="703041" y="0"/>
                </a:lnTo>
                <a:lnTo>
                  <a:pt x="703041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3128078" y="3137277"/>
            <a:ext cx="519939" cy="694093"/>
          </a:xfrm>
          <a:custGeom>
            <a:avLst/>
            <a:gdLst/>
            <a:ahLst/>
            <a:cxnLst/>
            <a:rect l="l" t="t" r="r" b="b"/>
            <a:pathLst>
              <a:path w="519939" h="694093">
                <a:moveTo>
                  <a:pt x="0" y="0"/>
                </a:moveTo>
                <a:lnTo>
                  <a:pt x="519939" y="0"/>
                </a:lnTo>
                <a:lnTo>
                  <a:pt x="519939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6233658" y="3137277"/>
            <a:ext cx="455577" cy="694093"/>
          </a:xfrm>
          <a:custGeom>
            <a:avLst/>
            <a:gdLst/>
            <a:ahLst/>
            <a:cxnLst/>
            <a:rect l="l" t="t" r="r" b="b"/>
            <a:pathLst>
              <a:path w="455577" h="694093">
                <a:moveTo>
                  <a:pt x="0" y="0"/>
                </a:moveTo>
                <a:lnTo>
                  <a:pt x="455577" y="0"/>
                </a:lnTo>
                <a:lnTo>
                  <a:pt x="455577" y="694093"/>
                </a:lnTo>
                <a:lnTo>
                  <a:pt x="0" y="694093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616A8D02-91EA-A7C7-9644-8F76F0A7872B}"/>
              </a:ext>
            </a:extLst>
          </p:cNvPr>
          <p:cNvSpPr txBox="1"/>
          <p:nvPr/>
        </p:nvSpPr>
        <p:spPr>
          <a:xfrm>
            <a:off x="671963" y="3887140"/>
            <a:ext cx="7379698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Obrigada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pelo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65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seu</a:t>
            </a:r>
            <a: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tempo !</a:t>
            </a:r>
            <a:br>
              <a:rPr lang="en-US" sz="65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</a:br>
            <a:endParaRPr lang="en-US" sz="6500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4079" y="178988"/>
            <a:ext cx="15368908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>
                <a:solidFill>
                  <a:srgbClr val="FD6220"/>
                </a:solidFill>
                <a:latin typeface="Open Sauce"/>
                <a:ea typeface="Open Sauce"/>
                <a:cs typeface="Open Sauce"/>
                <a:sym typeface="Open Sauce"/>
              </a:rPr>
              <a:t>Rejeição de Corridas: Uma Análise da Qualidade do Serviço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4079" y="3905965"/>
            <a:ext cx="15883392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 transporte de mercadorias, o volume de rejeições de cargas pelos motoristas é um indicador importante da qualidade do serviço. Rejeições podem ocorrer devido a fatores como tipo de carga, distância, pagamento ou condições logísticas. Analisar essas rejeições permite identificar problemas operacionais e ajustar processos, como alocação de cargas, rotas e comunicação, para melhorar a eficiência, reduzir custos e aumentar a satisfação dos clientes e motoristas.</a:t>
            </a:r>
          </a:p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4" name="Freeform 4"/>
          <p:cNvSpPr/>
          <p:nvPr/>
        </p:nvSpPr>
        <p:spPr>
          <a:xfrm rot="-10800000" flipH="1">
            <a:off x="16740508" y="7995676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2525248" y="0"/>
                </a:moveTo>
                <a:lnTo>
                  <a:pt x="0" y="0"/>
                </a:lnTo>
                <a:lnTo>
                  <a:pt x="0" y="2525248"/>
                </a:lnTo>
                <a:lnTo>
                  <a:pt x="2525248" y="2525248"/>
                </a:lnTo>
                <a:lnTo>
                  <a:pt x="2525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3218" y="0"/>
            <a:ext cx="5604782" cy="10287000"/>
          </a:xfrm>
          <a:custGeom>
            <a:avLst/>
            <a:gdLst/>
            <a:ahLst/>
            <a:cxnLst/>
            <a:rect l="l" t="t" r="r" b="b"/>
            <a:pathLst>
              <a:path w="5604782" h="10287000">
                <a:moveTo>
                  <a:pt x="0" y="0"/>
                </a:moveTo>
                <a:lnTo>
                  <a:pt x="5604782" y="0"/>
                </a:lnTo>
                <a:lnTo>
                  <a:pt x="56047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57" r="-132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91320" y="0"/>
            <a:ext cx="2391898" cy="2391898"/>
          </a:xfrm>
          <a:custGeom>
            <a:avLst/>
            <a:gdLst/>
            <a:ahLst/>
            <a:cxnLst/>
            <a:rect l="l" t="t" r="r" b="b"/>
            <a:pathLst>
              <a:path w="2391898" h="2391898">
                <a:moveTo>
                  <a:pt x="0" y="0"/>
                </a:moveTo>
                <a:lnTo>
                  <a:pt x="2391898" y="0"/>
                </a:lnTo>
                <a:lnTo>
                  <a:pt x="2391898" y="2391898"/>
                </a:lnTo>
                <a:lnTo>
                  <a:pt x="0" y="2391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75878" y="7052778"/>
            <a:ext cx="8235631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FD6220"/>
                </a:solidFill>
                <a:latin typeface="Open Sauce"/>
                <a:ea typeface="Open Sauce"/>
                <a:cs typeface="Open Sauce"/>
                <a:sym typeface="Open Sauce"/>
              </a:rPr>
              <a:t>Análise de rejeições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5878" y="8488847"/>
            <a:ext cx="790952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Identificando Padrões e Oportunidades de Melhoria</a:t>
            </a:r>
          </a:p>
        </p:txBody>
      </p:sp>
      <p:sp>
        <p:nvSpPr>
          <p:cNvPr id="6" name="AutoShape 6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8505" y="1794978"/>
            <a:ext cx="14510991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6500">
                <a:solidFill>
                  <a:srgbClr val="FD6220"/>
                </a:solidFill>
                <a:latin typeface="Open Sauce"/>
                <a:ea typeface="Open Sauce"/>
                <a:cs typeface="Open Sauce"/>
                <a:sym typeface="Open Sauce"/>
              </a:rPr>
              <a:t>O que dever ser analisado?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40351" y="5386740"/>
            <a:ext cx="3394261" cy="245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6"/>
              </a:lnSpc>
              <a:spcBef>
                <a:spcPct val="0"/>
              </a:spcBef>
            </a:pP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Avaliar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porcentagem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rejeição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é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importante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porque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ajuda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identificar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problemas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operacionais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otimizar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custos e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melhorar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satisfação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dos </a:t>
            </a:r>
            <a:r>
              <a:rPr lang="en-US" sz="1997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motoristas</a:t>
            </a:r>
            <a:r>
              <a:rPr lang="en-US" sz="1997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0045" y="4075446"/>
            <a:ext cx="409487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Qual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foi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 a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porcentagem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rejeição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45264" y="5374471"/>
            <a:ext cx="5414036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Avaliar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veículo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maior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é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importante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identificar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problemas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com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condição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veículo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adequação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à carga,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eficiência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operacional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segurança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Isso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permite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otimizar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frota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alocação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veículos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reduzir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aumentando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eficiência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serviço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53222" y="4075446"/>
            <a:ext cx="339811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Qual o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veículo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maior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rejeição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?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92808" y="5374471"/>
            <a:ext cx="4406078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Avaliar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local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é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importante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porque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ajuda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identificar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áreas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problemáticas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otimizar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rotas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Isso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permite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tornar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serviço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mais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eficiente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atrativo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reduzindo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operação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todo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96787" y="4075446"/>
            <a:ext cx="339811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00"/>
              </a:lnSpc>
            </a:pP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Qual o principal local das </a:t>
            </a:r>
            <a:r>
              <a:rPr lang="en-US" sz="2250" dirty="0" err="1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rejeições</a:t>
            </a:r>
            <a:r>
              <a:rPr lang="en-US" sz="2250" dirty="0">
                <a:solidFill>
                  <a:srgbClr val="FE8F01"/>
                </a:solidFill>
                <a:latin typeface="Open Sauce"/>
                <a:ea typeface="Open Sauce"/>
                <a:cs typeface="Open Sauce"/>
                <a:sym typeface="Open Sauce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6812" y="-160323"/>
            <a:ext cx="20809990" cy="10447323"/>
          </a:xfrm>
          <a:custGeom>
            <a:avLst/>
            <a:gdLst/>
            <a:ahLst/>
            <a:cxnLst/>
            <a:rect l="l" t="t" r="r" b="b"/>
            <a:pathLst>
              <a:path w="20809990" h="10447323">
                <a:moveTo>
                  <a:pt x="0" y="0"/>
                </a:moveTo>
                <a:lnTo>
                  <a:pt x="20809990" y="0"/>
                </a:lnTo>
                <a:lnTo>
                  <a:pt x="20809990" y="10447323"/>
                </a:lnTo>
                <a:lnTo>
                  <a:pt x="0" y="1044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00" r="-241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56861" y="8734425"/>
            <a:ext cx="300243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Análises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956942" y="7995676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2525248" y="0"/>
                </a:moveTo>
                <a:lnTo>
                  <a:pt x="0" y="0"/>
                </a:lnTo>
                <a:lnTo>
                  <a:pt x="0" y="2525248"/>
                </a:lnTo>
                <a:lnTo>
                  <a:pt x="2525248" y="2525248"/>
                </a:lnTo>
                <a:lnTo>
                  <a:pt x="2525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2931" y="1028700"/>
            <a:ext cx="17302137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>
                <a:solidFill>
                  <a:srgbClr val="FD6220"/>
                </a:solidFill>
                <a:latin typeface="Open Sauce"/>
                <a:ea typeface="Open Sauce"/>
                <a:cs typeface="Open Sauce"/>
                <a:sym typeface="Open Sauce"/>
              </a:rPr>
              <a:t>Porcentagem de rejeição - Últimos 14 dias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68575" y="4098269"/>
            <a:ext cx="6740229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últimos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14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a taxa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beira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10%,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indicando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parte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significativa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oportunidades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foi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descartada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pelos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motoristas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Garantir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indicadores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sejam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criados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através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análise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detalhada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causas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estabelecer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para que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esse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índice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decresça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ajudará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otimizar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operações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ajustar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ofertas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corridas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melhorar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satisfação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dos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motoristas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promovendo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gestão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mais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eficiente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focada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redução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falhas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processo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72" y="1531181"/>
            <a:ext cx="7210936" cy="901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0" y="0"/>
            <a:ext cx="2269502" cy="2269502"/>
          </a:xfrm>
          <a:custGeom>
            <a:avLst/>
            <a:gdLst/>
            <a:ahLst/>
            <a:cxnLst/>
            <a:rect l="l" t="t" r="r" b="b"/>
            <a:pathLst>
              <a:path w="2269502" h="2269502">
                <a:moveTo>
                  <a:pt x="0" y="0"/>
                </a:moveTo>
                <a:lnTo>
                  <a:pt x="2269502" y="0"/>
                </a:lnTo>
                <a:lnTo>
                  <a:pt x="2269502" y="2269502"/>
                </a:lnTo>
                <a:lnTo>
                  <a:pt x="0" y="2269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73078" y="1574557"/>
            <a:ext cx="13341844" cy="7137887"/>
          </a:xfrm>
          <a:custGeom>
            <a:avLst/>
            <a:gdLst/>
            <a:ahLst/>
            <a:cxnLst/>
            <a:rect l="l" t="t" r="r" b="b"/>
            <a:pathLst>
              <a:path w="13341844" h="7137887">
                <a:moveTo>
                  <a:pt x="0" y="0"/>
                </a:moveTo>
                <a:lnTo>
                  <a:pt x="13341844" y="0"/>
                </a:lnTo>
                <a:lnTo>
                  <a:pt x="13341844" y="7137886"/>
                </a:lnTo>
                <a:lnTo>
                  <a:pt x="0" y="713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09289" y="4582416"/>
            <a:ext cx="5988919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São Paulo se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destaca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com 39.544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rejeições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últimos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14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indicando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que a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cidade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apresenta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um alto volume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recusas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corridas.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Isso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pode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ser um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sinal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problemas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específicos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região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condições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tráfego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distância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rotas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insatisfação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com as </a:t>
            </a:r>
            <a:r>
              <a:rPr lang="en-US" sz="2000" dirty="0" err="1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ofertas</a:t>
            </a:r>
            <a:r>
              <a:rPr lang="en-US" sz="2000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0" y="1527873"/>
            <a:ext cx="11823950" cy="396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Qual cidade você escolheria para fazer uma ação de redução das rejeições dos motoristas e por quê?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-633092" y="7995676"/>
            <a:ext cx="2525248" cy="2525248"/>
          </a:xfrm>
          <a:custGeom>
            <a:avLst/>
            <a:gdLst/>
            <a:ahLst/>
            <a:cxnLst/>
            <a:rect l="l" t="t" r="r" b="b"/>
            <a:pathLst>
              <a:path w="2525248" h="2525248">
                <a:moveTo>
                  <a:pt x="2525248" y="0"/>
                </a:moveTo>
                <a:lnTo>
                  <a:pt x="0" y="0"/>
                </a:lnTo>
                <a:lnTo>
                  <a:pt x="0" y="2525248"/>
                </a:lnTo>
                <a:lnTo>
                  <a:pt x="2525248" y="2525248"/>
                </a:lnTo>
                <a:lnTo>
                  <a:pt x="25252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1494" y="582914"/>
            <a:ext cx="16287806" cy="9121171"/>
          </a:xfrm>
          <a:custGeom>
            <a:avLst/>
            <a:gdLst/>
            <a:ahLst/>
            <a:cxnLst/>
            <a:rect l="l" t="t" r="r" b="b"/>
            <a:pathLst>
              <a:path w="16287806" h="9121171">
                <a:moveTo>
                  <a:pt x="0" y="0"/>
                </a:moveTo>
                <a:lnTo>
                  <a:pt x="16287806" y="0"/>
                </a:lnTo>
                <a:lnTo>
                  <a:pt x="16287806" y="9121172"/>
                </a:lnTo>
                <a:lnTo>
                  <a:pt x="0" y="9121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833</Words>
  <Application>Microsoft Office PowerPoint</Application>
  <PresentationFormat>Personalizar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Open Sauce Light</vt:lpstr>
      <vt:lpstr>Arial</vt:lpstr>
      <vt:lpstr>Open Sauce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Laranja Branco Simples Geométrico Apresentação</dc:title>
  <cp:lastModifiedBy>Glenda Souza</cp:lastModifiedBy>
  <cp:revision>2</cp:revision>
  <dcterms:created xsi:type="dcterms:W3CDTF">2006-08-16T00:00:00Z</dcterms:created>
  <dcterms:modified xsi:type="dcterms:W3CDTF">2025-04-04T13:25:47Z</dcterms:modified>
  <dc:identifier>DAGjmrUqtQs</dc:identifier>
</cp:coreProperties>
</file>