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7" r:id="rId5"/>
  </p:sldMasterIdLst>
  <p:notesMasterIdLst>
    <p:notesMasterId r:id="rId24"/>
  </p:notesMasterIdLst>
  <p:sldIdLst>
    <p:sldId id="277" r:id="rId6"/>
    <p:sldId id="307" r:id="rId7"/>
    <p:sldId id="311" r:id="rId8"/>
    <p:sldId id="309" r:id="rId9"/>
    <p:sldId id="322" r:id="rId10"/>
    <p:sldId id="323" r:id="rId11"/>
    <p:sldId id="308" r:id="rId12"/>
    <p:sldId id="310" r:id="rId13"/>
    <p:sldId id="320" r:id="rId14"/>
    <p:sldId id="314" r:id="rId15"/>
    <p:sldId id="315" r:id="rId16"/>
    <p:sldId id="316" r:id="rId17"/>
    <p:sldId id="317" r:id="rId18"/>
    <p:sldId id="318" r:id="rId19"/>
    <p:sldId id="319" r:id="rId20"/>
    <p:sldId id="312" r:id="rId21"/>
    <p:sldId id="321" r:id="rId22"/>
    <p:sldId id="31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  <p:cmAuthor id="3" name="Microsoft Office User" initials="Office [3]" lastIdx="1" clrIdx="2">
    <p:extLst/>
  </p:cmAuthor>
  <p:cmAuthor id="4" name="Microsoft Office User" initials="Office [4]" lastIdx="1" clrIdx="3">
    <p:extLst/>
  </p:cmAuthor>
  <p:cmAuthor id="5" name="Microsoft Office User" initials="Office [5]" lastIdx="1" clrIdx="4">
    <p:extLst/>
  </p:cmAuthor>
  <p:cmAuthor id="6" name="Microsoft Office User" initials="Office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E2006B"/>
    <a:srgbClr val="BFBFBF"/>
    <a:srgbClr val="8C8C8C"/>
    <a:srgbClr val="5A5A5A"/>
    <a:srgbClr val="6B6B6B"/>
    <a:srgbClr val="67686A"/>
    <a:srgbClr val="939393"/>
    <a:srgbClr val="58595B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9" autoAdjust="0"/>
    <p:restoredTop sz="96291" autoAdjust="0"/>
  </p:normalViewPr>
  <p:slideViewPr>
    <p:cSldViewPr snapToGrid="0" snapToObjects="1" showGuides="1">
      <p:cViewPr varScale="1">
        <p:scale>
          <a:sx n="122" d="100"/>
          <a:sy n="122" d="100"/>
        </p:scale>
        <p:origin x="72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03A04-0626-44D4-B6D6-43B9D98023FD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4052-12FB-4B01-8A2E-D87AD737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54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48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5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08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53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1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26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53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01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2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27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80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3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1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81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24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8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4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4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4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3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8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56" hasCustomPrompt="1"/>
          </p:nvPr>
        </p:nvSpPr>
        <p:spPr>
          <a:xfrm>
            <a:off x="539751" y="1752289"/>
            <a:ext cx="3279539" cy="31121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100" b="1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1100" b="1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100" b="1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Screen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57"/>
          </p:nvPr>
        </p:nvSpPr>
        <p:spPr>
          <a:xfrm>
            <a:off x="3938588" y="1752290"/>
            <a:ext cx="7643812" cy="4524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8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10613" y="781159"/>
            <a:ext cx="9933516" cy="1330325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10613" y="2111484"/>
            <a:ext cx="9933516" cy="859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10612" y="3121278"/>
            <a:ext cx="2542885" cy="30530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10612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0612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10612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3669450" y="3121278"/>
            <a:ext cx="2542885" cy="30074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3669450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3669450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3669450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510612" y="5747433"/>
            <a:ext cx="9933516" cy="1026753"/>
          </a:xfrm>
          <a:prstGeom prst="rect">
            <a:avLst/>
          </a:prstGeom>
        </p:spPr>
        <p:txBody>
          <a:bodyPr wrap="square" numCol="2" spcCol="27432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This publication contains general information only, and none of the member firms 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Limited, its member firms, or their related entities (collective, the “Deloitte Network”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) is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, by means of this publication, rendering professional advice or services. Before making any decision or taking any action that may affect your business, you should consult a qualified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professional adviser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 No entity in the Deloitte Network shall be responsible for any loss whatsoever sustained by any person who relies on this publication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As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used in this document, “Deloitte” means Deloitte Consulting LLP, a subsidiary of Deloitte LLP. Please see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www.deloitte.com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/us/about for a detailed description of the legal structure of Deloitte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LLP and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its subsidiaries. Certain services may not be available to attest clients under the rules and regulations of public accounting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Copyright ©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2016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Deloitte Development LLC. All rights reserved. </a:t>
            </a: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Member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</a:t>
            </a:r>
          </a:p>
        </p:txBody>
      </p:sp>
      <p:pic>
        <p:nvPicPr>
          <p:cNvPr id="27" name="Picture 26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54" y="5747433"/>
            <a:ext cx="876713" cy="4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58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 closing slide white logo 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766" y="2797529"/>
            <a:ext cx="4105732" cy="189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58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0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55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77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72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7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7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5"/>
            <a:ext cx="11071907" cy="9670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7"/>
            <a:ext cx="11071907" cy="4472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9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651" r:id="rId2"/>
    <p:sldLayoutId id="2147483747" r:id="rId3"/>
    <p:sldLayoutId id="2147483780" r:id="rId4"/>
    <p:sldLayoutId id="2147483654" r:id="rId5"/>
    <p:sldLayoutId id="2147483782" r:id="rId6"/>
    <p:sldLayoutId id="2147483668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6"/>
            <a:ext cx="11071907" cy="9539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8"/>
            <a:ext cx="1107190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rgbClr val="000000"/>
                </a:solidFill>
                <a:latin typeface="Frutiger Next Pro Light"/>
                <a:ea typeface="ＭＳ Ｐゴシック" charset="0"/>
                <a:cs typeface="Frutiger Next Pro Light"/>
                <a:sym typeface="Frutiger Next Pro Bold" charset="0"/>
              </a:rPr>
              <a:t>Copyright © 2015 Deloitte Development LLC. All rights reserved.</a:t>
            </a:r>
            <a:endParaRPr lang="en-US" sz="800" dirty="0">
              <a:solidFill>
                <a:srgbClr val="000000"/>
              </a:solidFill>
              <a:latin typeface="Frutiger Next Pro Ligh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612648" y="6455664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60" r:id="rId2"/>
    <p:sldLayoutId id="2147483768" r:id="rId3"/>
    <p:sldLayoutId id="2147483781" r:id="rId4"/>
    <p:sldLayoutId id="2147483778" r:id="rId5"/>
    <p:sldLayoutId id="2147483761" r:id="rId6"/>
    <p:sldLayoutId id="2147483773" r:id="rId7"/>
    <p:sldLayoutId id="2147483763" r:id="rId8"/>
    <p:sldLayoutId id="2147483783" r:id="rId9"/>
    <p:sldLayoutId id="2147483765" r:id="rId10"/>
    <p:sldLayoutId id="214748376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www.sublimetext.com/download" TargetMode="External"/><Relationship Id="rId5" Type="http://schemas.openxmlformats.org/officeDocument/2006/relationships/hyperlink" Target="https://github.com/glenelkins/front-end-workshop)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NULL" TargetMode="External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ZZ0oqfTQ7Glod5qJs9g_DSC_0180.jpg"/>
          <p:cNvPicPr>
            <a:picLocks noChangeAspect="1"/>
          </p:cNvPicPr>
          <p:nvPr/>
        </p:nvPicPr>
        <p:blipFill rotWithShape="1">
          <a:blip r:embed="rId2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Title 25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 smtClean="0">
                <a:latin typeface="DIN Alternate" charset="0"/>
                <a:ea typeface="DIN Alternate" charset="0"/>
                <a:cs typeface="DIN Alternate" charset="0"/>
              </a:rPr>
              <a:t>Front End Development workshop</a:t>
            </a:r>
            <a:endParaRPr lang="en-US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173" y="5145843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WEEK One</a:t>
            </a:r>
            <a:r>
              <a:rPr lang="en-US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: HTML BASICS</a:t>
            </a:r>
            <a:endParaRPr lang="en-US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1318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Tells the browser “Hey! This is HTML”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(invisible) information about the whole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&lt;body&gt;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&lt;header&gt;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&lt;main&gt;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&lt;footer&gt;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&lt;aside&gt;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03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1318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Tells the browser “Hey! This is HTML”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(invisible) information about the whole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body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the content of the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&lt;header&gt;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&lt;main&gt;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&lt;footer&gt;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&lt;aside&gt;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175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1318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Tells the browser “Hey! This is HTML”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(invisible) information about the whole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body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the content of the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header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Headlines, summaries,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etc</a:t>
            </a:r>
            <a:r>
              <a:rPr lang="is-I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…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&lt;main&gt;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&lt;footer&gt;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&lt;aside&gt;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01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1318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Tells the browser “Hey! This is HTML”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(invisible) information about the whole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body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the content of the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header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Headlines, summaries,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etc</a:t>
            </a:r>
            <a:r>
              <a:rPr lang="is-I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…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main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The bulk of the content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&lt;footer&gt;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&lt;aside&gt;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769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1318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Tells the browser “Hey! This is HTML”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(invisible) information about the whole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body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the content of the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header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Headlines, summaries,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etc</a:t>
            </a:r>
            <a:r>
              <a:rPr lang="is-I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…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main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The bulk of the content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footer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Copyright, links, contact,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etc</a:t>
            </a:r>
            <a:r>
              <a:rPr lang="is-I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…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&lt;aside&gt;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5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1318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Tells the browser “Hey! This is HTML”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(invisible) information about the whole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body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the content of the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header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Headlines, summaries,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etc</a:t>
            </a:r>
            <a:r>
              <a:rPr lang="is-I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…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main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The bulk of the content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footer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Copyright, links, contact,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etc</a:t>
            </a:r>
            <a:r>
              <a:rPr lang="is-I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is-I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&lt;aside&gt; - Extra content (in support of the &lt;main&gt;)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38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HTML Tags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&lt;h1&gt; - First headline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&lt;h2&gt; - Secondary headline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&lt;div&gt; - Generic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container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&lt;p&gt; - Paragraph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img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Image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&lt;a&gt; - Link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695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Let’s build!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620287"/>
            <a:ext cx="106589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Live coding / working session: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layout (head, body)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Main (list if images)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Aside (headline, paragraph)</a:t>
            </a:r>
          </a:p>
        </p:txBody>
      </p:sp>
    </p:spTree>
    <p:extLst>
      <p:ext uri="{BB962C8B-B14F-4D97-AF65-F5344CB8AC3E}">
        <p14:creationId xmlns:p14="http://schemas.microsoft.com/office/powerpoint/2010/main" val="19392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Homework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Complete your HTML page: build a header, main, aside elements with content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Use the “week one” folder (available on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 example as a guide.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Syllabus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2-3 hours/week outside of session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is expected.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advanced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- advanced (mobile-first, breakpoints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/ JS (jQuery) - basics</a:t>
            </a:r>
          </a:p>
        </p:txBody>
      </p:sp>
    </p:spTree>
    <p:extLst>
      <p:ext uri="{BB962C8B-B14F-4D97-AF65-F5344CB8AC3E}">
        <p14:creationId xmlns:p14="http://schemas.microsoft.com/office/powerpoint/2010/main" val="18376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Resources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Available on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each week: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Lecture (Power Point Presentation)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Code examples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Slack Channel: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Links (pinned)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Online help</a:t>
            </a:r>
          </a:p>
        </p:txBody>
      </p:sp>
    </p:spTree>
    <p:extLst>
      <p:ext uri="{BB962C8B-B14F-4D97-AF65-F5344CB8AC3E}">
        <p14:creationId xmlns:p14="http://schemas.microsoft.com/office/powerpoint/2010/main" val="108883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Week One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4370" y="1158404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Intro (10 mins)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Set up (15 mins)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What we’re building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Tools &amp; technologies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Getting set up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page structure (10 mins)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Common HTML tags (10 mins)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Building our page in HTML / live coding  session (15 mins)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Week One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930" y="0"/>
            <a:ext cx="4263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6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Tools &amp; technologies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940" y="1352714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Browsers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Chrome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 editors (IDE’s)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Sublime Text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https://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www.sublimetext.com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/download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Repositories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https://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github.com/glenelkins/front-end-workshop)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Local environment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python -m 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SimpleHTTPServer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8000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Semantics: </a:t>
            </a:r>
            <a:r>
              <a:rPr lang="en-US" sz="2800" dirty="0"/>
              <a:t>the meaning or relationship of meanings of a </a:t>
            </a:r>
            <a:r>
              <a:rPr lang="en-US" sz="2800" dirty="0">
                <a:hlinkClick r:id="rId4" invalidUrl="http://www.merriam-webster.com/dictionary/sign[1]"/>
              </a:rPr>
              <a:t>sign</a:t>
            </a:r>
            <a:r>
              <a:rPr lang="en-US" sz="2800" dirty="0"/>
              <a:t> or set of </a:t>
            </a:r>
            <a:r>
              <a:rPr lang="en-US" sz="2800" dirty="0" smtClean="0"/>
              <a:t>signs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Browsers are dumb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They need help understanding the content they’re given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" y="4317198"/>
            <a:ext cx="2852928" cy="190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9631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&lt;head&gt;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&lt;body&gt;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&lt;header&gt;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&lt;main&gt;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&lt;footer&gt;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&lt;aside&gt;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677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1318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Tells the browser “Hey! This is HTML”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&lt;head&gt;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&lt;body&gt;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&lt;header&gt;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&lt;main&gt;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&lt;footer&gt;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&lt;aside&gt;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D_White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D_Black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915BE87D957B459DD56033E3C8C214" ma:contentTypeVersion="1" ma:contentTypeDescription="Create a new document." ma:contentTypeScope="" ma:versionID="dfcab530593e001d9954193f968caf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C08844-6735-439A-8D1E-E98679DC32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C7670C-82E5-4399-A861-0C903DED3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51F788-159A-4D49-8841-C65F9F7C8B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17409</TotalTime>
  <Words>766</Words>
  <Application>Microsoft Macintosh PowerPoint</Application>
  <PresentationFormat>Widescreen</PresentationFormat>
  <Paragraphs>157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DIN Alternate</vt:lpstr>
      <vt:lpstr>Frutiger Next Pro Bold</vt:lpstr>
      <vt:lpstr>Frutiger Next Pro Light</vt:lpstr>
      <vt:lpstr>Knockout HTF27-JuniorBantamwt</vt:lpstr>
      <vt:lpstr>ＭＳ Ｐゴシック</vt:lpstr>
      <vt:lpstr>DD_White v1</vt:lpstr>
      <vt:lpstr>DD_Black v1</vt:lpstr>
      <vt:lpstr>Front End Development workshop</vt:lpstr>
      <vt:lpstr>Syllabus</vt:lpstr>
      <vt:lpstr>Resources</vt:lpstr>
      <vt:lpstr>Week One</vt:lpstr>
      <vt:lpstr>Week One</vt:lpstr>
      <vt:lpstr>Tools &amp; technologies</vt:lpstr>
      <vt:lpstr>page structure</vt:lpstr>
      <vt:lpstr>page structure</vt:lpstr>
      <vt:lpstr>page structure</vt:lpstr>
      <vt:lpstr>page structure</vt:lpstr>
      <vt:lpstr>page structure</vt:lpstr>
      <vt:lpstr>page structure</vt:lpstr>
      <vt:lpstr>page structure</vt:lpstr>
      <vt:lpstr>page structure</vt:lpstr>
      <vt:lpstr>page structure</vt:lpstr>
      <vt:lpstr>Common HTML Tags</vt:lpstr>
      <vt:lpstr>Let’s build!</vt:lpstr>
      <vt:lpstr>Homework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Presentation-Template-PPT-Preferred-16_9</dc:title>
  <dc:creator>Stacy Reilly</dc:creator>
  <cp:lastModifiedBy>Microsoft Office User</cp:lastModifiedBy>
  <cp:revision>355</cp:revision>
  <dcterms:created xsi:type="dcterms:W3CDTF">2015-04-29T05:06:11Z</dcterms:created>
  <dcterms:modified xsi:type="dcterms:W3CDTF">2016-10-06T23:16:11Z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0x010100C0915BE87D957B459DD56033E3C8C214</vt:lpwstr>
  </property>
</Properties>
</file>