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57" r:id="rId5"/>
  </p:sldMasterIdLst>
  <p:notesMasterIdLst>
    <p:notesMasterId r:id="rId25"/>
  </p:notesMasterIdLst>
  <p:sldIdLst>
    <p:sldId id="277" r:id="rId6"/>
    <p:sldId id="309" r:id="rId7"/>
    <p:sldId id="307" r:id="rId8"/>
    <p:sldId id="308" r:id="rId9"/>
    <p:sldId id="324" r:id="rId10"/>
    <p:sldId id="325" r:id="rId11"/>
    <p:sldId id="326" r:id="rId12"/>
    <p:sldId id="327" r:id="rId13"/>
    <p:sldId id="328" r:id="rId14"/>
    <p:sldId id="335" r:id="rId15"/>
    <p:sldId id="330" r:id="rId16"/>
    <p:sldId id="331" r:id="rId17"/>
    <p:sldId id="332" r:id="rId18"/>
    <p:sldId id="333" r:id="rId19"/>
    <p:sldId id="334" r:id="rId20"/>
    <p:sldId id="329" r:id="rId21"/>
    <p:sldId id="321" r:id="rId22"/>
    <p:sldId id="313" r:id="rId23"/>
    <p:sldId id="32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  <p:cmAuthor id="2" name="Microsoft Office User" initials="Office [2]" lastIdx="1" clrIdx="1">
    <p:extLst/>
  </p:cmAuthor>
  <p:cmAuthor id="3" name="Microsoft Office User" initials="Office [3]" lastIdx="1" clrIdx="2">
    <p:extLst/>
  </p:cmAuthor>
  <p:cmAuthor id="4" name="Microsoft Office User" initials="Office [4]" lastIdx="1" clrIdx="3">
    <p:extLst/>
  </p:cmAuthor>
  <p:cmAuthor id="5" name="Microsoft Office User" initials="Office [5]" lastIdx="1" clrIdx="4">
    <p:extLst/>
  </p:cmAuthor>
  <p:cmAuthor id="6" name="Microsoft Office User" initials="Office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E2006B"/>
    <a:srgbClr val="BFBFBF"/>
    <a:srgbClr val="8C8C8C"/>
    <a:srgbClr val="5A5A5A"/>
    <a:srgbClr val="6B6B6B"/>
    <a:srgbClr val="67686A"/>
    <a:srgbClr val="939393"/>
    <a:srgbClr val="58595B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9" autoAdjust="0"/>
    <p:restoredTop sz="96291" autoAdjust="0"/>
  </p:normalViewPr>
  <p:slideViewPr>
    <p:cSldViewPr snapToGrid="0" snapToObjects="1" showGuides="1">
      <p:cViewPr varScale="1">
        <p:scale>
          <a:sx n="122" d="100"/>
          <a:sy n="122" d="100"/>
        </p:scale>
        <p:origin x="728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86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notesMaster" Target="notesMasters/notesMaster1.xml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03A04-0626-44D4-B6D6-43B9D98023FD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34052-12FB-4B01-8A2E-D87AD7371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1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27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76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59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76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54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2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4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53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01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36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54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31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33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1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39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95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78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05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883" y="1122363"/>
            <a:ext cx="10212330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4883" y="3289471"/>
            <a:ext cx="10212330" cy="46569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4883" y="4058039"/>
            <a:ext cx="10212388" cy="4032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66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47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8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46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43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633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94311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1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651916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2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4311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3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51916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4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94311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5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51916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Sample bios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444750" y="2048375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444750" y="2395309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444750" y="3596731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444750" y="3943665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444750" y="5144679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444750" y="5491613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016059" y="2048375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16059" y="2395309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016059" y="3596731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016059" y="3943665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016059" y="5144679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016059" y="5491613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84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56" hasCustomPrompt="1"/>
          </p:nvPr>
        </p:nvSpPr>
        <p:spPr>
          <a:xfrm>
            <a:off x="539751" y="1752289"/>
            <a:ext cx="3279539" cy="31121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1100" b="1">
                <a:solidFill>
                  <a:schemeClr val="tx2"/>
                </a:solidFill>
              </a:defRPr>
            </a:lvl2pPr>
            <a:lvl3pPr marL="914400" indent="0">
              <a:buFontTx/>
              <a:buNone/>
              <a:defRPr sz="1100" b="1">
                <a:solidFill>
                  <a:schemeClr val="tx2"/>
                </a:solidFill>
              </a:defRPr>
            </a:lvl3pPr>
            <a:lvl4pPr marL="1371600" indent="0">
              <a:buFontTx/>
              <a:buNone/>
              <a:defRPr sz="1100" b="1">
                <a:solidFill>
                  <a:schemeClr val="tx2"/>
                </a:solidFill>
              </a:defRPr>
            </a:lvl4pPr>
            <a:lvl5pPr marL="1828800" indent="0">
              <a:buFontTx/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Screen 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57"/>
          </p:nvPr>
        </p:nvSpPr>
        <p:spPr>
          <a:xfrm>
            <a:off x="3938588" y="1752290"/>
            <a:ext cx="7643812" cy="45246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84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510613" y="781159"/>
            <a:ext cx="9933516" cy="1330325"/>
          </a:xfrm>
        </p:spPr>
        <p:txBody>
          <a:bodyPr>
            <a:noAutofit/>
          </a:bodyPr>
          <a:lstStyle>
            <a:lvl1pPr marL="0" indent="0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10613" y="2111484"/>
            <a:ext cx="9933516" cy="8591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510612" y="3121278"/>
            <a:ext cx="2542885" cy="305309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10612" y="3412221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10612" y="3994114"/>
            <a:ext cx="2542885" cy="310507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510612" y="4285059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3669450" y="3121278"/>
            <a:ext cx="2542885" cy="300749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3669450" y="3412221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3669450" y="3994114"/>
            <a:ext cx="2542885" cy="310507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quarter" idx="19" hasCustomPrompt="1"/>
          </p:nvPr>
        </p:nvSpPr>
        <p:spPr>
          <a:xfrm>
            <a:off x="3669450" y="4285059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510612" y="5747433"/>
            <a:ext cx="9933516" cy="1026753"/>
          </a:xfrm>
          <a:prstGeom prst="rect">
            <a:avLst/>
          </a:prstGeom>
        </p:spPr>
        <p:txBody>
          <a:bodyPr wrap="square" numCol="2" spcCol="27432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This publication contains general information only, and none of the member firms of Deloitte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Touche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 Tohmatsu Limited, its member firms, or their related entities (collective, the “Deloitte Network”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) is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, by means of this publication, rendering professional advice or services. Before making any decision or taking any action that may affect your business, you should consult a qualified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professional adviser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 No entity in the Deloitte Network shall be responsible for any loss whatsoever sustained by any person who relies on this publication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750" dirty="0" smtClean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As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used in this document, “Deloitte” means Deloitte Consulting LLP, a subsidiary of Deloitte LLP. Please see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www.deloitte.com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/us/about for a detailed description of the legal structure of Deloitte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LLP and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its subsidiaries. Certain services may not be available to attest clients under the rules and regulations of public accounting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750" dirty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Copyright ©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2016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Deloitte Development LLC. All rights reserved. </a:t>
            </a:r>
            <a:endParaRPr lang="en-US" sz="750" dirty="0" smtClean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Member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of Deloitte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Touche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 Tohmatsu Limited</a:t>
            </a:r>
          </a:p>
        </p:txBody>
      </p:sp>
      <p:pic>
        <p:nvPicPr>
          <p:cNvPr id="27" name="Picture 26" descr="DEL_SEC_Digital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54" y="5747433"/>
            <a:ext cx="876713" cy="40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58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D closing slide white logo 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00" dirty="0"/>
          </a:p>
        </p:txBody>
      </p:sp>
      <p:pic>
        <p:nvPicPr>
          <p:cNvPr id="4" name="Picture 3" descr="DEL_SEC_Digital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766" y="2797529"/>
            <a:ext cx="4105732" cy="189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58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858001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38" y="1138238"/>
            <a:ext cx="11075862" cy="2852737"/>
          </a:xfrm>
        </p:spPr>
        <p:txBody>
          <a:bodyPr anchor="b"/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05614" y="3990975"/>
            <a:ext cx="11175211" cy="6477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2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08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6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3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55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8772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94311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1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651916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2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4311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3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51916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4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94311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5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51916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Sample bios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444750" y="2048375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444750" y="2395309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444750" y="3596731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444750" y="3943665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444750" y="5144679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444750" y="5491613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016059" y="2048375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16059" y="2395309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016059" y="3596731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016059" y="3943665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016059" y="5144679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016059" y="5491613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72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04883" y="1122363"/>
            <a:ext cx="10212330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4883" y="3289471"/>
            <a:ext cx="10212330" cy="46569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4883" y="4058039"/>
            <a:ext cx="10212388" cy="4032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7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858001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38" y="1138238"/>
            <a:ext cx="11075862" cy="2852737"/>
          </a:xfrm>
        </p:spPr>
        <p:txBody>
          <a:bodyPr anchor="b"/>
          <a:lstStyle>
            <a:lvl1pPr>
              <a:defRPr sz="7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05614" y="3990975"/>
            <a:ext cx="11175211" cy="647700"/>
          </a:xfrm>
        </p:spPr>
        <p:txBody>
          <a:bodyPr>
            <a:noAutofit/>
          </a:bodyPr>
          <a:lstStyle>
            <a:lvl1pPr marL="0" indent="0">
              <a:buNone/>
              <a:defRPr lang="en-US" sz="2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75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493" y="589865"/>
            <a:ext cx="11071907" cy="9670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493" y="1698437"/>
            <a:ext cx="11071907" cy="4472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609600" y="6452452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Frutiger Next Pro Light"/>
                <a:sym typeface="Frutiger Next Pro Bold" charset="0"/>
              </a:rPr>
              <a:t>Copyright © 2016 Deloitte Development LLC. All rights reserved.</a:t>
            </a:r>
            <a:endParaRPr lang="en-US" sz="800" dirty="0">
              <a:solidFill>
                <a:schemeClr val="accent2"/>
              </a:solidFill>
              <a:latin typeface="+mn-l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59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651" r:id="rId2"/>
    <p:sldLayoutId id="2147483747" r:id="rId3"/>
    <p:sldLayoutId id="2147483780" r:id="rId4"/>
    <p:sldLayoutId id="2147483654" r:id="rId5"/>
    <p:sldLayoutId id="2147483782" r:id="rId6"/>
    <p:sldLayoutId id="2147483668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5400" kern="1200" cap="all" spc="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29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493" y="589866"/>
            <a:ext cx="11071907" cy="9539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493" y="1698438"/>
            <a:ext cx="1107190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609600" y="6452452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rgbClr val="000000"/>
                </a:solidFill>
                <a:latin typeface="Frutiger Next Pro Light"/>
                <a:ea typeface="ＭＳ Ｐゴシック" charset="0"/>
                <a:cs typeface="Frutiger Next Pro Light"/>
                <a:sym typeface="Frutiger Next Pro Bold" charset="0"/>
              </a:rPr>
              <a:t>Copyright © 2015 Deloitte Development LLC. All rights reserved.</a:t>
            </a:r>
            <a:endParaRPr lang="en-US" sz="800" dirty="0">
              <a:solidFill>
                <a:srgbClr val="000000"/>
              </a:solidFill>
              <a:latin typeface="Frutiger Next Pro Ligh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  <p:sp>
        <p:nvSpPr>
          <p:cNvPr id="8" name="Rectangle 2"/>
          <p:cNvSpPr>
            <a:spLocks/>
          </p:cNvSpPr>
          <p:nvPr userDrawn="1"/>
        </p:nvSpPr>
        <p:spPr bwMode="auto">
          <a:xfrm>
            <a:off x="612648" y="6455664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Frutiger Next Pro Light"/>
                <a:sym typeface="Frutiger Next Pro Bold" charset="0"/>
              </a:rPr>
              <a:t>Copyright © 2016 Deloitte Development LLC. All rights reserved.</a:t>
            </a:r>
            <a:endParaRPr lang="en-US" sz="800" dirty="0">
              <a:solidFill>
                <a:schemeClr val="accent2"/>
              </a:solidFill>
              <a:latin typeface="+mn-l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65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60" r:id="rId2"/>
    <p:sldLayoutId id="2147483768" r:id="rId3"/>
    <p:sldLayoutId id="2147483781" r:id="rId4"/>
    <p:sldLayoutId id="2147483778" r:id="rId5"/>
    <p:sldLayoutId id="2147483761" r:id="rId6"/>
    <p:sldLayoutId id="2147483773" r:id="rId7"/>
    <p:sldLayoutId id="2147483763" r:id="rId8"/>
    <p:sldLayoutId id="2147483783" r:id="rId9"/>
    <p:sldLayoutId id="2147483765" r:id="rId10"/>
    <p:sldLayoutId id="214748376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5400" kern="1200" cap="all" spc="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2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www.sublimetext.com/download" TargetMode="External"/><Relationship Id="rId5" Type="http://schemas.openxmlformats.org/officeDocument/2006/relationships/hyperlink" Target="https://github.com/glenelkins/front-end-workshop)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ZZ0oqfTQ7Glod5qJs9g_DSC_0180.jpg"/>
          <p:cNvPicPr>
            <a:picLocks noChangeAspect="1"/>
          </p:cNvPicPr>
          <p:nvPr/>
        </p:nvPicPr>
        <p:blipFill rotWithShape="1">
          <a:blip r:embed="rId2" cstate="email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504883" y="1122362"/>
            <a:ext cx="10212330" cy="3891071"/>
          </a:xfrm>
        </p:spPr>
        <p:txBody>
          <a:bodyPr anchor="t"/>
          <a:lstStyle/>
          <a:p>
            <a:r>
              <a:rPr lang="en-US" dirty="0" smtClean="0">
                <a:latin typeface="DIN Alternate" charset="0"/>
                <a:ea typeface="DIN Alternate" charset="0"/>
                <a:cs typeface="DIN Alternate" charset="0"/>
              </a:rPr>
              <a:t>Front End Development workshop</a:t>
            </a:r>
            <a:endParaRPr lang="en-US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3173" y="5145843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WEEK TWO: CSS BASICS</a:t>
            </a:r>
            <a:endParaRPr lang="en-US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60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Common CSS Attributes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Layout: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isplay: block;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padding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margin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float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width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height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92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Common CSS Attributes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Layout: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isplay: block;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padding: 30px 20px 30px 20px;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margin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float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width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height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70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Common CSS Attributes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Layout: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isplay: block;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padding: 30px 20px 30px 20px;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argin: 5px 10px 5px 10px;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loat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w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idth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height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2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Common CSS Attributes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Layout: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isplay: block;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padding: 30px 20px 30px 20px;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argin: 5px 10px 5px 10px;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loat: left; 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(and </a:t>
            </a:r>
            <a:r>
              <a:rPr lang="en-US" sz="2800" dirty="0" err="1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clearfix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)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Width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height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10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Common CSS Attributes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Layout: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isplay: block;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padding: 30px 20px 30px 20px;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argin: 5px 10px 5px 10px;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loat: left; 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(and </a:t>
            </a:r>
            <a:r>
              <a:rPr lang="en-US" sz="2800" dirty="0" err="1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clearfix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)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w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idth: 100%;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height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21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Common CSS Attributes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Layout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: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width: 100%;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height: 30px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;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display: block;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padding: 30px 20px 30px 20px; (clockwise)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argin: 5px 10px 5px 10px;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loat: left; 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(and </a:t>
            </a:r>
            <a:r>
              <a:rPr lang="en-US" sz="2800" dirty="0" err="1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clearfix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)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09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Common CSS Attributes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Text: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color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font-family (more in week 4)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font-size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line-height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text-align</a:t>
            </a:r>
          </a:p>
        </p:txBody>
      </p:sp>
    </p:spTree>
    <p:extLst>
      <p:ext uri="{BB962C8B-B14F-4D97-AF65-F5344CB8AC3E}">
        <p14:creationId xmlns:p14="http://schemas.microsoft.com/office/powerpoint/2010/main" val="197091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Let’s build!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620287"/>
            <a:ext cx="106589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Live coding / working session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Page Layout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Header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Main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Aside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Footer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2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Homework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1953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Complete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the layout of your page using CSS.</a:t>
            </a: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Use the “week two” folder (available on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Github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 example as a guide.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References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2940" y="1352714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Browsers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Chrome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Text editors (IDE’s)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Sublime Text (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https://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www.sublimetext.com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/download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Repositories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Github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(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5"/>
              </a:rPr>
              <a:t>https://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5"/>
              </a:rPr>
              <a:t>github.com/glenelkins/front-end-workshop)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Local environment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python -m 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SimpleHTTPServer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8000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Week TWO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4370" y="1243245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Intro (10 mins)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How Does CSS Work? (10 mins)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Targeting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Cascade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Common CSS Attributes (10 mins)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Layout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Text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Styling our page / live coding  session (30 mins)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5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Review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Tentative timeline: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CSS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– advanced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- advanced (mobile-first, breakpoints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Heroku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/ JS (jQuery) - basics</a:t>
            </a:r>
          </a:p>
        </p:txBody>
      </p:sp>
    </p:spTree>
    <p:extLst>
      <p:ext uri="{BB962C8B-B14F-4D97-AF65-F5344CB8AC3E}">
        <p14:creationId xmlns:p14="http://schemas.microsoft.com/office/powerpoint/2010/main" val="183762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How Does CSS Work?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pairs HTML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with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style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attributes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Cascading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Style Sheet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Cascading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 - How a browser reads the file and applies it to a website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Style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- Consists of style attributes you can apply to HTML elements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Sheet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- It’s a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file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Browsers have their own default stylesheets</a:t>
            </a:r>
          </a:p>
        </p:txBody>
      </p:sp>
    </p:spTree>
    <p:extLst>
      <p:ext uri="{BB962C8B-B14F-4D97-AF65-F5344CB8AC3E}">
        <p14:creationId xmlns:p14="http://schemas.microsoft.com/office/powerpoint/2010/main" val="18838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How Does CSS Work?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Cascade: Given two attributes, the last one </a:t>
            </a:r>
            <a:r>
              <a:rPr lang="en-US" sz="2800" b="1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wins</a:t>
            </a:r>
          </a:p>
          <a:p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r>
              <a:rPr lang="nl-NL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h1</a:t>
            </a:r>
            <a:r>
              <a:rPr lang="nl-NL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 {</a:t>
            </a:r>
            <a:endParaRPr lang="nl-NL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  </a:t>
            </a:r>
            <a:r>
              <a:rPr lang="nl-NL" sz="2800" dirty="0" err="1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color</a:t>
            </a:r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: </a:t>
            </a:r>
            <a:r>
              <a:rPr lang="nl-NL" sz="2800" dirty="0">
                <a:solidFill>
                  <a:srgbClr val="FF0000"/>
                </a:solidFill>
                <a:latin typeface="PT Mono" charset="0"/>
                <a:ea typeface="PT Mono" charset="0"/>
                <a:cs typeface="PT Mono" charset="0"/>
              </a:rPr>
              <a:t>red</a:t>
            </a:r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;</a:t>
            </a:r>
          </a:p>
          <a:p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}</a:t>
            </a:r>
          </a:p>
          <a:p>
            <a:endParaRPr lang="nl-NL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r>
              <a:rPr lang="nl-NL" sz="2800" dirty="0" err="1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Aside</a:t>
            </a:r>
            <a:r>
              <a:rPr lang="nl-NL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 h1</a:t>
            </a:r>
            <a:r>
              <a:rPr lang="nl-NL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 </a:t>
            </a:r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{</a:t>
            </a:r>
          </a:p>
          <a:p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  </a:t>
            </a:r>
            <a:r>
              <a:rPr lang="nl-NL" sz="2800" dirty="0" err="1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color</a:t>
            </a:r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: </a:t>
            </a:r>
            <a:r>
              <a:rPr lang="nl-NL" sz="2800" dirty="0">
                <a:solidFill>
                  <a:srgbClr val="92D050"/>
                </a:solidFill>
                <a:latin typeface="PT Mono" charset="0"/>
                <a:ea typeface="PT Mono" charset="0"/>
                <a:cs typeface="PT Mono" charset="0"/>
              </a:rPr>
              <a:t>green</a:t>
            </a:r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;</a:t>
            </a:r>
          </a:p>
          <a:p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}</a:t>
            </a:r>
          </a:p>
          <a:p>
            <a:endParaRPr lang="nl-NL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Your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&lt;p&gt; </a:t>
            </a:r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elements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will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be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nl-NL" sz="2800" dirty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green-</a:t>
            </a:r>
            <a:r>
              <a:rPr lang="nl-NL" sz="2800" dirty="0" err="1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colored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.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53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How Does CSS Work?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Specificity: Given two attributes, the more specific one </a:t>
            </a:r>
            <a:r>
              <a:rPr lang="en-US" sz="2800" b="1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wins</a:t>
            </a:r>
          </a:p>
          <a:p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 {</a:t>
            </a:r>
          </a:p>
          <a:p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  font-</a:t>
            </a:r>
            <a:r>
              <a:rPr lang="nl-NL" sz="2800" dirty="0" err="1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size</a:t>
            </a:r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: 16px;</a:t>
            </a:r>
          </a:p>
          <a:p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}</a:t>
            </a:r>
          </a:p>
          <a:p>
            <a:endParaRPr lang="nl-NL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r>
              <a:rPr lang="nl-NL" sz="2800" dirty="0" err="1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footer</a:t>
            </a:r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 p {</a:t>
            </a:r>
          </a:p>
          <a:p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  font-</a:t>
            </a:r>
            <a:r>
              <a:rPr lang="nl-NL" sz="2800" dirty="0" err="1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size</a:t>
            </a:r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: 12px;</a:t>
            </a:r>
          </a:p>
          <a:p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}</a:t>
            </a:r>
          </a:p>
          <a:p>
            <a:endParaRPr lang="nl-NL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The &lt;p&gt; </a:t>
            </a:r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elements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in </a:t>
            </a:r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your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&lt;</a:t>
            </a:r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footer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element </a:t>
            </a:r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will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be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12px big.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66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How Does CSS Work?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Ways to target HTML Elements: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Name - h1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Class - .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location &lt;p class=“location”&gt;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ID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- #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photos &lt;p id=“my-location”&gt;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Pseudo-selectors -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a:hover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43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How Does CSS Work?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Combos: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body 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h1 { </a:t>
            </a:r>
            <a:r>
              <a:rPr lang="is-I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… 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}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p.location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 { </a:t>
            </a:r>
            <a:r>
              <a:rPr lang="is-I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…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 }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main #photos 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{ </a:t>
            </a:r>
            <a:r>
              <a:rPr lang="is-I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…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 }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#</a:t>
            </a:r>
            <a:r>
              <a:rPr lang="en-US" sz="2800" dirty="0" err="1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photos.myClass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 { </a:t>
            </a:r>
            <a:r>
              <a:rPr lang="is-I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…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 }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main #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photos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 { </a:t>
            </a:r>
            <a:r>
              <a:rPr lang="is-I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…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}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[class=“^col-”]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99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Common CSS Attributes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Layout</a:t>
            </a:r>
            <a:r>
              <a:rPr lang="en-US" sz="280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: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display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padding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margin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float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width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height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04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D_White v1">
  <a:themeElements>
    <a:clrScheme name="Custom 1">
      <a:dk1>
        <a:srgbClr val="5C5C5C"/>
      </a:dk1>
      <a:lt1>
        <a:sysClr val="window" lastClr="FFFFFF"/>
      </a:lt1>
      <a:dk2>
        <a:srgbClr val="3F3F3F"/>
      </a:dk2>
      <a:lt2>
        <a:srgbClr val="E7E7E8"/>
      </a:lt2>
      <a:accent1>
        <a:srgbClr val="000000"/>
      </a:accent1>
      <a:accent2>
        <a:srgbClr val="8C8C8C"/>
      </a:accent2>
      <a:accent3>
        <a:srgbClr val="B4B4B4"/>
      </a:accent3>
      <a:accent4>
        <a:srgbClr val="DCDCDC"/>
      </a:accent4>
      <a:accent5>
        <a:srgbClr val="81BC00"/>
      </a:accent5>
      <a:accent6>
        <a:srgbClr val="00A1DE"/>
      </a:accent6>
      <a:hlink>
        <a:srgbClr val="8CC249"/>
      </a:hlink>
      <a:folHlink>
        <a:srgbClr val="8CC249"/>
      </a:folHlink>
    </a:clrScheme>
    <a:fontScheme name="Deloitte Digital">
      <a:majorFont>
        <a:latin typeface="Knockout HTF27-JuniorBantamwt"/>
        <a:ea typeface=""/>
        <a:cs typeface=""/>
      </a:majorFont>
      <a:minorFont>
        <a:latin typeface="Frutiger Nex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D_Black v1">
  <a:themeElements>
    <a:clrScheme name="Custom 1">
      <a:dk1>
        <a:srgbClr val="5C5C5C"/>
      </a:dk1>
      <a:lt1>
        <a:sysClr val="window" lastClr="FFFFFF"/>
      </a:lt1>
      <a:dk2>
        <a:srgbClr val="3F3F3F"/>
      </a:dk2>
      <a:lt2>
        <a:srgbClr val="E7E7E8"/>
      </a:lt2>
      <a:accent1>
        <a:srgbClr val="000000"/>
      </a:accent1>
      <a:accent2>
        <a:srgbClr val="8C8C8C"/>
      </a:accent2>
      <a:accent3>
        <a:srgbClr val="B4B4B4"/>
      </a:accent3>
      <a:accent4>
        <a:srgbClr val="DCDCDC"/>
      </a:accent4>
      <a:accent5>
        <a:srgbClr val="81BC00"/>
      </a:accent5>
      <a:accent6>
        <a:srgbClr val="00A1DE"/>
      </a:accent6>
      <a:hlink>
        <a:srgbClr val="8CC249"/>
      </a:hlink>
      <a:folHlink>
        <a:srgbClr val="8CC249"/>
      </a:folHlink>
    </a:clrScheme>
    <a:fontScheme name="Deloitte Digital">
      <a:majorFont>
        <a:latin typeface="Knockout HTF27-JuniorBantamwt"/>
        <a:ea typeface=""/>
        <a:cs typeface=""/>
      </a:majorFont>
      <a:minorFont>
        <a:latin typeface="Frutiger Nex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915BE87D957B459DD56033E3C8C214" ma:contentTypeVersion="1" ma:contentTypeDescription="Create a new document." ma:contentTypeScope="" ma:versionID="dfcab530593e001d9954193f968caf4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C08844-6735-439A-8D1E-E98679DC32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C7670C-82E5-4399-A861-0C903DED3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651F788-159A-4D49-8841-C65F9F7C8B7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18994</TotalTime>
  <Words>488</Words>
  <Application>Microsoft Macintosh PowerPoint</Application>
  <PresentationFormat>Widescreen</PresentationFormat>
  <Paragraphs>164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Calibri</vt:lpstr>
      <vt:lpstr>DIN Alternate</vt:lpstr>
      <vt:lpstr>Frutiger Next Pro Bold</vt:lpstr>
      <vt:lpstr>Frutiger Next Pro Light</vt:lpstr>
      <vt:lpstr>Knockout HTF27-JuniorBantamwt</vt:lpstr>
      <vt:lpstr>ＭＳ Ｐゴシック</vt:lpstr>
      <vt:lpstr>PT Mono</vt:lpstr>
      <vt:lpstr>Arial</vt:lpstr>
      <vt:lpstr>DD_White v1</vt:lpstr>
      <vt:lpstr>DD_Black v1</vt:lpstr>
      <vt:lpstr>Front End Development workshop</vt:lpstr>
      <vt:lpstr>Week TWO</vt:lpstr>
      <vt:lpstr>Review</vt:lpstr>
      <vt:lpstr>How Does CSS Work?</vt:lpstr>
      <vt:lpstr>How Does CSS Work?</vt:lpstr>
      <vt:lpstr>How Does CSS Work?</vt:lpstr>
      <vt:lpstr>How Does CSS Work?</vt:lpstr>
      <vt:lpstr>How Does CSS Work?</vt:lpstr>
      <vt:lpstr>Common CSS Attributes</vt:lpstr>
      <vt:lpstr>Common CSS Attributes</vt:lpstr>
      <vt:lpstr>Common CSS Attributes</vt:lpstr>
      <vt:lpstr>Common CSS Attributes</vt:lpstr>
      <vt:lpstr>Common CSS Attributes</vt:lpstr>
      <vt:lpstr>Common CSS Attributes</vt:lpstr>
      <vt:lpstr>Common CSS Attributes</vt:lpstr>
      <vt:lpstr>Common CSS Attributes</vt:lpstr>
      <vt:lpstr>Let’s build!</vt:lpstr>
      <vt:lpstr>Homework</vt:lpstr>
      <vt:lpstr>References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Presentation-Template-PPT-Preferred-16_9</dc:title>
  <dc:creator>Stacy Reilly</dc:creator>
  <cp:lastModifiedBy>Microsoft Office User</cp:lastModifiedBy>
  <cp:revision>366</cp:revision>
  <dcterms:created xsi:type="dcterms:W3CDTF">2015-04-29T05:06:11Z</dcterms:created>
  <dcterms:modified xsi:type="dcterms:W3CDTF">2016-10-11T22:44:37Z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0x010100C0915BE87D957B459DD56033E3C8C214</vt:lpwstr>
  </property>
</Properties>
</file>