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3" r:id="rId26"/>
    <p:sldId id="280" r:id="rId27"/>
    <p:sldId id="281" r:id="rId28"/>
    <p:sldId id="301" r:id="rId29"/>
    <p:sldId id="302" r:id="rId30"/>
    <p:sldId id="282" r:id="rId31"/>
    <p:sldId id="283" r:id="rId32"/>
    <p:sldId id="284" r:id="rId33"/>
    <p:sldId id="285" r:id="rId34"/>
    <p:sldId id="287" r:id="rId35"/>
    <p:sldId id="286" r:id="rId36"/>
    <p:sldId id="289" r:id="rId37"/>
    <p:sldId id="290" r:id="rId38"/>
    <p:sldId id="291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3" r:id="rId48"/>
    <p:sldId id="304" r:id="rId49"/>
    <p:sldId id="305" r:id="rId50"/>
    <p:sldId id="306" r:id="rId51"/>
    <p:sldId id="308" r:id="rId52"/>
    <p:sldId id="322" r:id="rId53"/>
    <p:sldId id="323" r:id="rId54"/>
    <p:sldId id="309" r:id="rId55"/>
    <p:sldId id="310" r:id="rId56"/>
    <p:sldId id="324" r:id="rId57"/>
    <p:sldId id="325" r:id="rId58"/>
    <p:sldId id="326" r:id="rId59"/>
    <p:sldId id="327" r:id="rId60"/>
    <p:sldId id="328" r:id="rId61"/>
    <p:sldId id="329" r:id="rId62"/>
    <p:sldId id="311" r:id="rId63"/>
    <p:sldId id="321" r:id="rId64"/>
    <p:sldId id="349" r:id="rId65"/>
    <p:sldId id="312" r:id="rId66"/>
    <p:sldId id="350" r:id="rId67"/>
    <p:sldId id="351" r:id="rId68"/>
    <p:sldId id="352" r:id="rId69"/>
    <p:sldId id="353" r:id="rId70"/>
    <p:sldId id="354" r:id="rId71"/>
    <p:sldId id="313" r:id="rId72"/>
    <p:sldId id="330" r:id="rId73"/>
    <p:sldId id="331" r:id="rId74"/>
    <p:sldId id="332" r:id="rId75"/>
    <p:sldId id="314" r:id="rId76"/>
    <p:sldId id="333" r:id="rId77"/>
    <p:sldId id="335" r:id="rId78"/>
    <p:sldId id="340" r:id="rId79"/>
    <p:sldId id="341" r:id="rId80"/>
    <p:sldId id="336" r:id="rId81"/>
    <p:sldId id="315" r:id="rId82"/>
    <p:sldId id="337" r:id="rId83"/>
    <p:sldId id="338" r:id="rId84"/>
    <p:sldId id="342" r:id="rId85"/>
    <p:sldId id="339" r:id="rId86"/>
    <p:sldId id="316" r:id="rId87"/>
    <p:sldId id="343" r:id="rId88"/>
    <p:sldId id="344" r:id="rId89"/>
    <p:sldId id="345" r:id="rId90"/>
    <p:sldId id="346" r:id="rId91"/>
    <p:sldId id="347" r:id="rId92"/>
    <p:sldId id="348" r:id="rId93"/>
    <p:sldId id="317" r:id="rId94"/>
    <p:sldId id="318" r:id="rId95"/>
    <p:sldId id="320" r:id="rId96"/>
    <p:sldId id="307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9883" autoAdjust="0"/>
  </p:normalViewPr>
  <p:slideViewPr>
    <p:cSldViewPr snapToGrid="0" snapToObjects="1">
      <p:cViewPr varScale="1">
        <p:scale>
          <a:sx n="92" d="100"/>
          <a:sy n="92" d="100"/>
        </p:scale>
        <p:origin x="-65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viewProps" Target="viewProps.xml"/><Relationship Id="rId102" Type="http://schemas.openxmlformats.org/officeDocument/2006/relationships/theme" Target="theme/theme1.xml"/><Relationship Id="rId10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esProps" Target="pres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CD97F-5E2A-A044-ACFD-6F1C37E4C3A7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31812-A541-604F-85AA-B8A61CCC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8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30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Algorithm:</a:t>
            </a:r>
          </a:p>
          <a:p>
            <a:r>
              <a:rPr lang="en-GB" dirty="0" smtClean="0"/>
              <a:t>Native module?</a:t>
            </a:r>
          </a:p>
          <a:p>
            <a:r>
              <a:rPr lang="en-GB" dirty="0" err="1" smtClean="0"/>
              <a:t>node_modules</a:t>
            </a:r>
            <a:r>
              <a:rPr lang="en-GB" dirty="0" smtClean="0"/>
              <a:t> in </a:t>
            </a:r>
            <a:r>
              <a:rPr lang="en-GB" dirty="0" err="1" smtClean="0"/>
              <a:t>pwd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node_modules</a:t>
            </a:r>
            <a:r>
              <a:rPr lang="en-GB" dirty="0" smtClean="0"/>
              <a:t> in parent </a:t>
            </a:r>
            <a:r>
              <a:rPr lang="en-GB" dirty="0" err="1" smtClean="0"/>
              <a:t>dir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require.paths</a:t>
            </a:r>
            <a:r>
              <a:rPr lang="en-GB" dirty="0" smtClean="0"/>
              <a:t> (for system modules)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1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Discuss difference between global and local</a:t>
            </a:r>
          </a:p>
          <a:p>
            <a:r>
              <a:rPr lang="en-GB" dirty="0" smtClean="0"/>
              <a:t>discuss</a:t>
            </a:r>
            <a:r>
              <a:rPr lang="en-GB" baseline="0" dirty="0" smtClean="0"/>
              <a:t> briefly </a:t>
            </a:r>
            <a:r>
              <a:rPr lang="en-GB" baseline="0" dirty="0" err="1" smtClean="0"/>
              <a:t>package.json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41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the error argument in all callbacks</a:t>
            </a:r>
          </a:p>
          <a:p>
            <a:r>
              <a:rPr lang="en-GB" baseline="0" dirty="0" smtClean="0"/>
              <a:t>And the if error bail out pattern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stream, net, </a:t>
            </a:r>
            <a:r>
              <a:rPr lang="en-GB" dirty="0" err="1" smtClean="0"/>
              <a:t>fs</a:t>
            </a:r>
            <a:r>
              <a:rPr lang="en-GB" dirty="0" smtClean="0"/>
              <a:t>, http, https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5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Common </a:t>
            </a:r>
            <a:r>
              <a:rPr lang="en-GB" dirty="0" err="1" smtClean="0"/>
              <a:t>async</a:t>
            </a:r>
            <a:r>
              <a:rPr lang="en-GB" baseline="0" dirty="0" smtClean="0"/>
              <a:t> control patterns abstracted 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Consider if there were more</a:t>
            </a:r>
            <a:r>
              <a:rPr lang="en-GB" baseline="0" dirty="0" smtClean="0"/>
              <a:t> than just 2 pre-requisites before we could call query, the nesting is annoying.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 also the repeating (if error then bail out) pattern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Function.bind</a:t>
            </a:r>
            <a:r>
              <a:rPr lang="en-GB" dirty="0" smtClean="0"/>
              <a:t> makes</a:t>
            </a:r>
            <a:r>
              <a:rPr lang="en-GB" baseline="0" dirty="0" smtClean="0"/>
              <a:t> sure “this” is set properly in the tasks, and also allows us to curry the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54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have a number of different connections and miscellanea to set up before we can start processing data in this program</a:t>
            </a:r>
          </a:p>
          <a:p>
            <a:r>
              <a:rPr lang="en-GB" dirty="0" smtClean="0"/>
              <a:t>We</a:t>
            </a:r>
            <a:r>
              <a:rPr lang="en-GB" baseline="0" dirty="0" smtClean="0"/>
              <a:t> spool them all up in parallel, and then continue with the program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3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Assume that files is</a:t>
            </a:r>
            <a:r>
              <a:rPr lang="en-GB" baseline="0" dirty="0" smtClean="0"/>
              <a:t> an array of high-level file objects which have a save() method that accepts a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to be triggered on completion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series variant has the same signature, but runs the tasks in series.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41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Also provides</a:t>
            </a:r>
            <a:r>
              <a:rPr lang="en-GB" baseline="0" dirty="0" smtClean="0"/>
              <a:t> the common functional </a:t>
            </a:r>
            <a:r>
              <a:rPr lang="en-GB" baseline="0" dirty="0" err="1" smtClean="0"/>
              <a:t>constucts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6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speed this up by doing all the tasks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3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some funky</a:t>
            </a:r>
            <a:r>
              <a:rPr lang="en-GB" baseline="0" dirty="0" smtClean="0"/>
              <a:t> control flow constructs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Queue: takes a worker function and a concurrency limit, when tasks are pushed onto the queue will only run up to the limit at once. Emits events for saturated and drained</a:t>
            </a:r>
          </a:p>
          <a:p>
            <a:endParaRPr lang="en-GB" baseline="0" dirty="0" smtClean="0"/>
          </a:p>
          <a:p>
            <a:r>
              <a:rPr lang="en-GB" baseline="0" dirty="0" smtClean="0"/>
              <a:t>Auto: specify workers much like series and parallel, but can say which tasks are dependencies of each other. A bit like in </a:t>
            </a:r>
            <a:r>
              <a:rPr lang="en-GB" baseline="0" dirty="0" err="1" smtClean="0"/>
              <a:t>Rakefiles</a:t>
            </a:r>
            <a:r>
              <a:rPr lang="en-GB" baseline="0" dirty="0" smtClean="0"/>
              <a:t>. Imagine this for an </a:t>
            </a:r>
            <a:r>
              <a:rPr lang="en-GB" baseline="0" dirty="0" err="1" smtClean="0"/>
              <a:t>async</a:t>
            </a:r>
            <a:r>
              <a:rPr lang="en-GB" baseline="0" dirty="0" smtClean="0"/>
              <a:t> deploy script.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53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Rack / WSGI</a:t>
            </a:r>
          </a:p>
          <a:p>
            <a:endParaRPr lang="en-GB" dirty="0" smtClean="0"/>
          </a:p>
          <a:p>
            <a:r>
              <a:rPr lang="en-GB" dirty="0" smtClean="0"/>
              <a:t>Heavily</a:t>
            </a:r>
            <a:r>
              <a:rPr lang="en-GB" baseline="0" dirty="0" smtClean="0"/>
              <a:t> based around pluggable middleware components which operate on the request/response </a:t>
            </a:r>
            <a:r>
              <a:rPr lang="en-GB" baseline="0" dirty="0" smtClean="0"/>
              <a:t>objects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Provides things like routing, sessions, post-data / </a:t>
            </a:r>
            <a:r>
              <a:rPr lang="en-GB" baseline="0" dirty="0" err="1" smtClean="0"/>
              <a:t>querystring</a:t>
            </a:r>
            <a:r>
              <a:rPr lang="en-GB" baseline="0" dirty="0" smtClean="0"/>
              <a:t> parsing, profiling and even a little favicon server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7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While connect</a:t>
            </a:r>
            <a:r>
              <a:rPr lang="en-GB" baseline="0" dirty="0" smtClean="0"/>
              <a:t> does provide a </a:t>
            </a:r>
            <a:r>
              <a:rPr lang="en-GB" baseline="0" dirty="0" err="1" smtClean="0"/>
              <a:t>sinatra</a:t>
            </a:r>
            <a:r>
              <a:rPr lang="en-GB" baseline="0" dirty="0" smtClean="0"/>
              <a:t>-style routing middleware, it’s fairly basic.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Express is a framework designed to work on top of connect and connect compatible middleware to provide a much richer </a:t>
            </a:r>
            <a:r>
              <a:rPr lang="en-GB" baseline="0" dirty="0" err="1" smtClean="0"/>
              <a:t>sinatra</a:t>
            </a:r>
            <a:r>
              <a:rPr lang="en-GB" baseline="0" dirty="0" smtClean="0"/>
              <a:t>-like experience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81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</a:t>
            </a:r>
            <a:r>
              <a:rPr lang="en-GB" baseline="0" dirty="0" smtClean="0"/>
              <a:t> see the similarities with connect, including using the middleware.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28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HAML</a:t>
            </a:r>
            <a:r>
              <a:rPr lang="en-GB" baseline="0" dirty="0" smtClean="0"/>
              <a:t> inspired, there’s also a JS implementation of HAML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Here’s the little sample module we’re going to be</a:t>
            </a:r>
            <a:r>
              <a:rPr lang="en-GB" baseline="0" dirty="0" smtClean="0"/>
              <a:t> testing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traditional calculator, where the methods are roughly equivalent to buttons you’d get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3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And to see how the test frameworks handle </a:t>
            </a:r>
            <a:r>
              <a:rPr lang="en-GB" dirty="0" err="1" smtClean="0"/>
              <a:t>async</a:t>
            </a:r>
            <a:r>
              <a:rPr lang="en-GB" dirty="0" smtClean="0"/>
              <a:t> code, we’ll add some arbitrary </a:t>
            </a:r>
            <a:r>
              <a:rPr lang="en-GB" dirty="0" err="1" smtClean="0"/>
              <a:t>callback</a:t>
            </a:r>
            <a:r>
              <a:rPr lang="en-GB" dirty="0" smtClean="0"/>
              <a:t> component into the implementation</a:t>
            </a:r>
          </a:p>
          <a:p>
            <a:endParaRPr lang="en-GB" dirty="0" smtClean="0"/>
          </a:p>
          <a:p>
            <a:r>
              <a:rPr lang="en-GB" dirty="0" smtClean="0"/>
              <a:t>In</a:t>
            </a:r>
            <a:r>
              <a:rPr lang="en-GB" baseline="0" dirty="0" smtClean="0"/>
              <a:t> most real cases you’d probably be doing some form of IO and so this would occur naturally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</a:t>
            </a:r>
            <a:r>
              <a:rPr lang="en-GB" dirty="0" err="1" smtClean="0"/>
              <a:t>rspec</a:t>
            </a:r>
            <a:r>
              <a:rPr lang="en-GB" dirty="0" smtClean="0"/>
              <a:t>-style assertions though!</a:t>
            </a:r>
          </a:p>
          <a:p>
            <a:endParaRPr lang="en-GB" dirty="0" smtClean="0"/>
          </a:p>
          <a:p>
            <a:r>
              <a:rPr lang="en-GB" dirty="0" smtClean="0"/>
              <a:t>No reason they couldn’t be plugged in though.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</a:t>
            </a:r>
            <a:r>
              <a:rPr lang="en-US" baseline="0" dirty="0" smtClean="0"/>
              <a:t> this comes with its own set of problems – not all tasks play nicely together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– and thus deadlocks</a:t>
            </a:r>
          </a:p>
          <a:p>
            <a:r>
              <a:rPr lang="en-US" baseline="0" dirty="0" smtClean="0"/>
              <a:t>Immutable state</a:t>
            </a:r>
          </a:p>
          <a:p>
            <a:r>
              <a:rPr lang="en-US" baseline="0" dirty="0" smtClean="0"/>
              <a:t>Software Transactional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0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again at the first</a:t>
            </a:r>
            <a:r>
              <a:rPr lang="en-US" baseline="0" dirty="0" smtClean="0"/>
              <a:t> approach, we see time is wasted waiting for external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Filesystem writes</a:t>
            </a:r>
          </a:p>
          <a:p>
            <a:r>
              <a:rPr lang="en-US" baseline="0" dirty="0" smtClean="0"/>
              <a:t>Remote HTTP calls</a:t>
            </a:r>
          </a:p>
          <a:p>
            <a:r>
              <a:rPr lang="en-US" baseline="0" dirty="0" smtClean="0"/>
              <a:t>User input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3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splitting into smaller subtasks we can achieve a sort of</a:t>
            </a:r>
            <a:r>
              <a:rPr lang="en-US" baseline="0" dirty="0" smtClean="0"/>
              <a:t> </a:t>
            </a:r>
            <a:r>
              <a:rPr lang="en-GB" baseline="0" noProof="0" dirty="0" smtClean="0"/>
              <a:t>parallelisation</a:t>
            </a:r>
            <a:r>
              <a:rPr lang="en-US" baseline="0" noProof="0" dirty="0" smtClean="0"/>
              <a:t>.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Single thread means we don’t have to worry about locks and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2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 interactive interpreter just</a:t>
            </a:r>
            <a:r>
              <a:rPr lang="en-GB" baseline="0" dirty="0" smtClean="0"/>
              <a:t> like </a:t>
            </a:r>
            <a:r>
              <a:rPr lang="en-GB" baseline="0" dirty="0" err="1" smtClean="0"/>
              <a:t>irb</a:t>
            </a:r>
            <a:r>
              <a:rPr lang="en-GB" baseline="0" dirty="0" smtClean="0"/>
              <a:t>, or python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6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Require returns</a:t>
            </a:r>
            <a:r>
              <a:rPr lang="en-GB" baseline="0" dirty="0" smtClean="0"/>
              <a:t> an ordinary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object which is defined by the module</a:t>
            </a:r>
          </a:p>
          <a:p>
            <a:r>
              <a:rPr lang="en-GB" baseline="0" dirty="0" smtClean="0"/>
              <a:t>To use it, we just store this object in a variable scoped to the requiring module</a:t>
            </a:r>
          </a:p>
          <a:p>
            <a:r>
              <a:rPr lang="en-GB" baseline="0" dirty="0" smtClean="0"/>
              <a:t>If we start with . or / then interpret as file path, otherwise use module load paths</a:t>
            </a:r>
          </a:p>
          <a:p>
            <a:r>
              <a:rPr lang="en-GB" baseline="0" dirty="0" smtClean="0"/>
              <a:t>There is an internal cache so subsequent calls to require will always return the same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5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module has an</a:t>
            </a:r>
            <a:r>
              <a:rPr lang="en-GB" baseline="0" dirty="0" smtClean="0"/>
              <a:t> “exports” object, which becomes the return value of “require”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42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“module” in a module refers to the current scope, exports === </a:t>
            </a:r>
            <a:r>
              <a:rPr lang="en-GB" dirty="0" err="1" smtClean="0"/>
              <a:t>module.exports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can set </a:t>
            </a:r>
            <a:r>
              <a:rPr lang="en-GB" dirty="0" err="1" smtClean="0"/>
              <a:t>module.exports</a:t>
            </a:r>
            <a:r>
              <a:rPr lang="en-GB" dirty="0" smtClean="0"/>
              <a:t> to anything we want – like a function.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31812-A541-604F-85AA-B8A61CCC874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4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5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8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622" y="5706159"/>
            <a:ext cx="5201178" cy="566738"/>
          </a:xfrm>
        </p:spPr>
        <p:txBody>
          <a:bodyPr anchor="t" anchorCtr="0"/>
          <a:lstStyle>
            <a:lvl1pPr algn="r">
              <a:defRPr sz="20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4350" y="225338"/>
            <a:ext cx="8172450" cy="548082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0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8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1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7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836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72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9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83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72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2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836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2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7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9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2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C8F1B-1717-4144-90E9-391C9EFE2066}" type="datetimeFigureOut">
              <a:rPr lang="en-US" smtClean="0"/>
              <a:t>09/09/2011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25AB-81A0-114E-A10C-5AF4198D0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4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file://localhost/Users/mailerg/Documents/NodeJS%20Intro/examples/modules-requiring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file://localhost/Users/mailerg/Documents/NodeJS%20Intro/examples/modules-normal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file://localhost/Users/mailerg/Documents/NodeJS%20Intro/examples/modules-magic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file://localhost/Users/mailerg/Documents/NodeJS%20Intro/examples/modules-paths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npmjs.org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file://localhost/Users/mailerg/Documents/NodeJS%20Intro/examples/callbacks-sample.png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file://localhost/Users/mailerg/Documents/NodeJS%20Intro/examples/callbacks-nexttick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file://localhost/Users/mailerg/Documents/NodeJS%20Intro/examples/event-emitter-sample.png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aolan/async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senchalabs.github.com/connect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expressjs.com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vowsjs.org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rondo.com/?p=1209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caolan/nodeunit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6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glenjamin/nodespec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2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lenjamin/node-intro-challenge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4" Type="http://schemas.openxmlformats.org/officeDocument/2006/relationships/hyperlink" Target="http://blog.glenjamin.co.uk/i-think-i-finally-really-understand-javascri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JavaScript/Refer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What, Why and How of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An introduction for </a:t>
            </a:r>
            <a:r>
              <a:rPr lang="en-US" dirty="0" err="1" smtClean="0">
                <a:solidFill>
                  <a:srgbClr val="7F7F7F"/>
                </a:solidFill>
              </a:rPr>
              <a:t>Rubyists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Wasted time waiting for IO</a:t>
            </a:r>
            <a:endParaRPr lang="en-US" dirty="0"/>
          </a:p>
        </p:txBody>
      </p:sp>
      <p:pic>
        <p:nvPicPr>
          <p:cNvPr id="5" name="Picture Placeholder 4" descr="block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25" r="-547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987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Reactor Pattern approach</a:t>
            </a:r>
            <a:endParaRPr lang="en-US" dirty="0"/>
          </a:p>
        </p:txBody>
      </p:sp>
      <p:pic>
        <p:nvPicPr>
          <p:cNvPr id="5" name="Picture Placeholder 4" descr="async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22" r="-102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914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Unusual program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block the loop!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48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JavaScript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1351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Dynamic Typing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0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2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and lots of 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standard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 knows JavaScript…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2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Glen Mailer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Developer for about 10 years</a:t>
            </a:r>
          </a:p>
          <a:p>
            <a:r>
              <a:rPr lang="en-US" dirty="0" smtClean="0"/>
              <a:t>JavaScript, Ruby, Python, PHP</a:t>
            </a:r>
          </a:p>
          <a:p>
            <a:r>
              <a:rPr lang="en-US" dirty="0" smtClean="0"/>
              <a:t>Working for </a:t>
            </a:r>
            <a:r>
              <a:rPr lang="en-US" dirty="0" err="1" smtClean="0"/>
              <a:t>SkyBet.com</a:t>
            </a:r>
            <a:endParaRPr lang="en-US" dirty="0" smtClean="0"/>
          </a:p>
          <a:p>
            <a:pPr lvl="1"/>
            <a:r>
              <a:rPr lang="en-US" dirty="0" smtClean="0"/>
              <a:t>Mainly a PHP Web Stack</a:t>
            </a:r>
          </a:p>
          <a:p>
            <a:pPr lvl="1"/>
            <a:r>
              <a:rPr lang="en-US" dirty="0" smtClean="0"/>
              <a:t>Increasing use of </a:t>
            </a:r>
            <a:r>
              <a:rPr lang="en-US" dirty="0" err="1" smtClean="0"/>
              <a:t>NodeJS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1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94746" cy="5948362"/>
          </a:xfrm>
        </p:spPr>
        <p:txBody>
          <a:bodyPr/>
          <a:lstStyle/>
          <a:p>
            <a:pPr algn="r" defTabSz="179388">
              <a:lnSpc>
                <a:spcPct val="100000"/>
              </a:lnSpc>
            </a:pPr>
            <a:r>
              <a:rPr lang="en-US" dirty="0" smtClean="0"/>
              <a:t>It is the language that people use without bothering to learn it first</a:t>
            </a:r>
            <a:br>
              <a:rPr lang="en-US" dirty="0" smtClean="0"/>
            </a:br>
            <a:r>
              <a:rPr lang="en-US" sz="2800" dirty="0" smtClean="0">
                <a:solidFill>
                  <a:srgbClr val="7F7F7F"/>
                </a:solidFill>
              </a:rPr>
              <a:t>Douglas </a:t>
            </a:r>
            <a:r>
              <a:rPr lang="en-US" sz="2800" dirty="0" err="1" smtClean="0">
                <a:solidFill>
                  <a:srgbClr val="7F7F7F"/>
                </a:solidFill>
              </a:rPr>
              <a:t>Crockford</a:t>
            </a:r>
            <a:r>
              <a:rPr lang="en-US" sz="2800" dirty="0" smtClean="0">
                <a:solidFill>
                  <a:srgbClr val="7F7F7F"/>
                </a:solidFill>
              </a:rPr>
              <a:t>, </a:t>
            </a:r>
            <a:r>
              <a:rPr lang="en-US" sz="2800" dirty="0" err="1" smtClean="0">
                <a:solidFill>
                  <a:srgbClr val="7F7F7F"/>
                </a:solidFill>
              </a:rPr>
              <a:t>Javascript</a:t>
            </a:r>
            <a:r>
              <a:rPr lang="en-US" sz="2800" dirty="0" smtClean="0">
                <a:solidFill>
                  <a:srgbClr val="7F7F7F"/>
                </a:solidFill>
              </a:rPr>
              <a:t>: The Good Parts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32103" y="2774935"/>
            <a:ext cx="6545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>
                <a:latin typeface="Arial Rounded MT Bold"/>
                <a:cs typeface="Arial Rounded MT Bold"/>
              </a:rPr>
              <a:t>”</a:t>
            </a:r>
            <a:endParaRPr lang="en-US" sz="8000" dirty="0">
              <a:latin typeface="Arial Rounded MT Bold"/>
              <a:cs typeface="Arial Rounded MT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801" y="2043241"/>
            <a:ext cx="65454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>
                <a:latin typeface="Arial Rounded MT Bold"/>
                <a:cs typeface="Arial Rounded MT Bold"/>
              </a:rPr>
              <a:t>“</a:t>
            </a:r>
            <a:endParaRPr lang="en-US" sz="80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37073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V8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5848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Began the JS arms 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4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 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6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“use strict”</a:t>
            </a:r>
            <a:br>
              <a:rPr lang="en-GB" dirty="0" smtClean="0"/>
            </a:br>
            <a:r>
              <a:rPr lang="en-GB" dirty="0" err="1" smtClean="0"/>
              <a:t>Array.forEach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Object.keys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Function.bind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Object.defineProperty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06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GB Heap Limit!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4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REPL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167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Node REPL</a:t>
            </a:r>
            <a:endParaRPr lang="en-GB" dirty="0"/>
          </a:p>
        </p:txBody>
      </p:sp>
      <p:pic>
        <p:nvPicPr>
          <p:cNvPr id="8" name="Picture Placeholder 7" descr="repl-sample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71" b="-83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964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The What and Why…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39821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11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Requiring other modules</a:t>
            </a:r>
            <a:endParaRPr lang="en-GB" dirty="0"/>
          </a:p>
        </p:txBody>
      </p:sp>
      <p:pic>
        <p:nvPicPr>
          <p:cNvPr id="7" name="modules-requiring.png"/>
          <p:cNvPicPr>
            <a:picLocks noGrp="1" noChangeAspect="1"/>
          </p:cNvPicPr>
          <p:nvPr>
            <p:ph type="pic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350" y="1333202"/>
            <a:ext cx="8172450" cy="3111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89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your own modules</a:t>
            </a:r>
            <a:endParaRPr lang="en-GB" dirty="0"/>
          </a:p>
        </p:txBody>
      </p:sp>
      <p:pic>
        <p:nvPicPr>
          <p:cNvPr id="6" name="modules-normal.png" descr="/Users/mailerg/Documents/NodeJS Intro/examples/modules-normal.png"/>
          <p:cNvPicPr>
            <a:picLocks noGrp="1" noChangeAspect="1"/>
          </p:cNvPicPr>
          <p:nvPr>
            <p:ph type="pic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112" b="-25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438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Re-defining the exports object</a:t>
            </a:r>
            <a:endParaRPr lang="en-GB" dirty="0"/>
          </a:p>
        </p:txBody>
      </p:sp>
      <p:pic>
        <p:nvPicPr>
          <p:cNvPr id="4" name="modules-magic.png" descr="/Users/mailerg/Documents/NodeJS Intro/examples/modules-magic.png"/>
          <p:cNvPicPr>
            <a:picLocks noGrp="1" noChangeAspect="1"/>
          </p:cNvPicPr>
          <p:nvPr>
            <p:ph type="pic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743" b="-507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80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Load path using </a:t>
            </a:r>
            <a:r>
              <a:rPr lang="en-GB" dirty="0" err="1" smtClean="0"/>
              <a:t>node_modules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7" name="modules-paths.png" descr="/Users/mailerg/Documents/NodeJS Intro/examples/modules-paths.png"/>
          <p:cNvPicPr>
            <a:picLocks noGrp="1" noChangeAspect="1"/>
          </p:cNvPicPr>
          <p:nvPr>
            <p:ph type="pic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99" r="-8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942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npm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4400" dirty="0">
                <a:hlinkClick r:id="rId2"/>
              </a:rPr>
              <a:t>http://npmjs.org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42540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</a:t>
            </a:r>
            <a:r>
              <a:rPr lang="en-GB" dirty="0" err="1" smtClean="0"/>
              <a:t>pm</a:t>
            </a:r>
            <a:r>
              <a:rPr lang="en-GB" dirty="0" smtClean="0"/>
              <a:t> install (-g) &lt;package&gt;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737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Callbacks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10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callbacks to wait for IO</a:t>
            </a:r>
            <a:endParaRPr lang="en-GB" dirty="0"/>
          </a:p>
        </p:txBody>
      </p:sp>
      <p:pic>
        <p:nvPicPr>
          <p:cNvPr id="8" name="callbacks-sample.png" descr="/Users/mailerg/Documents/NodeJS Intro/examples/callbacks-sample.png"/>
          <p:cNvPicPr>
            <a:picLocks noGrp="1" noChangeAspect="1"/>
          </p:cNvPicPr>
          <p:nvPr>
            <p:ph type="pic" idx="1"/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88" b="-57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460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process.nextTick</a:t>
            </a:r>
            <a:r>
              <a:rPr lang="en-GB" dirty="0" smtClean="0"/>
              <a:t> to release the loop</a:t>
            </a:r>
            <a:endParaRPr lang="en-GB" dirty="0"/>
          </a:p>
        </p:txBody>
      </p:sp>
      <p:pic>
        <p:nvPicPr>
          <p:cNvPr id="6" name="callbacks-nexttick.png" descr="/Users/mailerg/Documents/NodeJS Intro/examples/callbacks-nexttick.png"/>
          <p:cNvPicPr>
            <a:picLocks noGrp="1" noChangeAspect="1"/>
          </p:cNvPicPr>
          <p:nvPr>
            <p:ph type="pic"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74" b="-2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956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Reactor Pattern</a:t>
            </a:r>
            <a:br>
              <a:rPr lang="en-US" b="1" dirty="0" smtClean="0"/>
            </a:br>
            <a:r>
              <a:rPr lang="en-US" dirty="0" smtClean="0">
                <a:solidFill>
                  <a:srgbClr val="7F7F7F"/>
                </a:solidFill>
              </a:rPr>
              <a:t>in </a:t>
            </a:r>
            <a:r>
              <a:rPr lang="en-US" b="1" dirty="0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en-US" dirty="0" smtClean="0">
                <a:solidFill>
                  <a:srgbClr val="7F7F7F"/>
                </a:solidFill>
              </a:rPr>
              <a:t> </a:t>
            </a:r>
            <a:r>
              <a:rPr lang="en-US" b="1" dirty="0" smtClean="0"/>
              <a:t>V8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67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EventEmitter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82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EventEmitter</a:t>
            </a:r>
            <a:r>
              <a:rPr lang="en-GB" dirty="0" smtClean="0"/>
              <a:t> example</a:t>
            </a:r>
            <a:endParaRPr lang="en-GB" dirty="0"/>
          </a:p>
        </p:txBody>
      </p:sp>
      <p:pic>
        <p:nvPicPr>
          <p:cNvPr id="6" name="event-emitter-sample.png" descr="/Users/mailerg/Documents/NodeJS Intro/examples/event-emitter-sample.png"/>
          <p:cNvPicPr>
            <a:picLocks noGrp="1" noChangeAspect="1"/>
          </p:cNvPicPr>
          <p:nvPr>
            <p:ph type="pic"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9" r="-4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317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basis of most </a:t>
            </a:r>
            <a:r>
              <a:rPr lang="en-GB" dirty="0" err="1" smtClean="0"/>
              <a:t>stdlib</a:t>
            </a:r>
            <a:r>
              <a:rPr lang="en-GB" dirty="0" smtClean="0"/>
              <a:t> 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51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Prototypal 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83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Not</a:t>
            </a:r>
            <a:r>
              <a:rPr lang="en-GB" dirty="0" smtClean="0"/>
              <a:t> Classical 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90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“classes”</a:t>
            </a:r>
            <a:endParaRPr lang="en-GB" dirty="0"/>
          </a:p>
        </p:txBody>
      </p:sp>
      <p:pic>
        <p:nvPicPr>
          <p:cNvPr id="4" name="Picture Placeholder 3" descr="prototypal-define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80" b="-80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376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Instance and properties</a:t>
            </a:r>
            <a:endParaRPr lang="en-GB" dirty="0"/>
          </a:p>
        </p:txBody>
      </p:sp>
      <p:pic>
        <p:nvPicPr>
          <p:cNvPr id="4" name="Picture Placeholder 3" descr="prototypal-properties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505" b="-30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8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on a “class”</a:t>
            </a:r>
            <a:endParaRPr lang="en-GB" dirty="0"/>
          </a:p>
        </p:txBody>
      </p:sp>
      <p:pic>
        <p:nvPicPr>
          <p:cNvPr id="4" name="Picture Placeholder 3" descr="prototypal-this-method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218" b="-402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466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on a parent “class”</a:t>
            </a:r>
            <a:endParaRPr lang="en-GB" dirty="0"/>
          </a:p>
        </p:txBody>
      </p:sp>
      <p:pic>
        <p:nvPicPr>
          <p:cNvPr id="4" name="Picture Placeholder 3" descr="prototypal-parent-method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935" b="-559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542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over an instance</a:t>
            </a:r>
            <a:endParaRPr lang="en-GB" dirty="0"/>
          </a:p>
        </p:txBody>
      </p:sp>
      <p:pic>
        <p:nvPicPr>
          <p:cNvPr id="4" name="Picture Placeholder 3" descr="prototypal-for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27" r="-2327"/>
          <a:stretch>
            <a:fillRect/>
          </a:stretch>
        </p:blipFill>
        <p:spPr>
          <a:xfrm>
            <a:off x="514350" y="225425"/>
            <a:ext cx="8172450" cy="5480050"/>
          </a:xfrm>
        </p:spPr>
      </p:pic>
    </p:spTree>
    <p:extLst>
      <p:ext uri="{BB962C8B-B14F-4D97-AF65-F5344CB8AC3E}">
        <p14:creationId xmlns:p14="http://schemas.microsoft.com/office/powerpoint/2010/main" val="63424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Reactor Pattern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7292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Controlling iteration behaviour</a:t>
            </a:r>
            <a:endParaRPr lang="en-GB" dirty="0"/>
          </a:p>
        </p:txBody>
      </p:sp>
      <p:pic>
        <p:nvPicPr>
          <p:cNvPr id="6" name="Picture Placeholder 5" descr="prototypal-define-property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29" b="-106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677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23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HTTP Server</a:t>
            </a:r>
            <a:endParaRPr lang="en-GB" dirty="0"/>
          </a:p>
        </p:txBody>
      </p:sp>
      <p:pic>
        <p:nvPicPr>
          <p:cNvPr id="7" name="Picture Placeholder 6" descr="server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37" b="-40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489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HTTP Client</a:t>
            </a:r>
            <a:endParaRPr lang="en-GB" dirty="0"/>
          </a:p>
        </p:txBody>
      </p:sp>
      <p:pic>
        <p:nvPicPr>
          <p:cNvPr id="5" name="Picture Placeholder 4" descr="client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33" b="-7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500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30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async</a:t>
            </a:r>
            <a:r>
              <a:rPr lang="en-GB" dirty="0" smtClean="0">
                <a:hlinkClick r:id="rId3"/>
              </a:rPr>
              <a:t/>
            </a:r>
            <a:br>
              <a:rPr lang="en-GB" dirty="0" smtClean="0">
                <a:hlinkClick r:id="rId3"/>
              </a:rPr>
            </a:br>
            <a:r>
              <a:rPr lang="en-GB" dirty="0" smtClean="0">
                <a:hlinkClick r:id="rId3"/>
              </a:rPr>
              <a:t>https://github.com/caolan/async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45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nesting without </a:t>
            </a:r>
            <a:r>
              <a:rPr lang="en-GB" dirty="0" err="1" smtClean="0"/>
              <a:t>async</a:t>
            </a:r>
            <a:endParaRPr lang="en-GB" dirty="0"/>
          </a:p>
        </p:txBody>
      </p:sp>
      <p:pic>
        <p:nvPicPr>
          <p:cNvPr id="5" name="Picture Placeholder 4" descr="callbacks-sample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88" b="-57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866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Tidied up with </a:t>
            </a:r>
            <a:r>
              <a:rPr lang="en-GB" dirty="0" err="1" smtClean="0"/>
              <a:t>async</a:t>
            </a:r>
            <a:endParaRPr lang="en-GB" dirty="0"/>
          </a:p>
        </p:txBody>
      </p:sp>
      <p:pic>
        <p:nvPicPr>
          <p:cNvPr id="4" name="Picture Placeholder 3" descr="nesting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87" b="-307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7150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Parallel initialisation tasks</a:t>
            </a:r>
            <a:endParaRPr lang="en-GB" dirty="0"/>
          </a:p>
        </p:txBody>
      </p:sp>
      <p:pic>
        <p:nvPicPr>
          <p:cNvPr id="4" name="Picture Placeholder 3" descr="parallel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5" r="-2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819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Iterating and calling </a:t>
            </a:r>
            <a:r>
              <a:rPr lang="en-GB" dirty="0" err="1" smtClean="0"/>
              <a:t>async</a:t>
            </a:r>
            <a:r>
              <a:rPr lang="en-GB" dirty="0" smtClean="0"/>
              <a:t> functions</a:t>
            </a:r>
            <a:endParaRPr lang="en-GB" dirty="0"/>
          </a:p>
        </p:txBody>
      </p:sp>
      <p:pic>
        <p:nvPicPr>
          <p:cNvPr id="4" name="Picture Placeholder 3" descr="iteration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86" b="-105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493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Twisted</a:t>
            </a:r>
            <a:br>
              <a:rPr lang="en-US" dirty="0" smtClean="0"/>
            </a:br>
            <a:r>
              <a:rPr lang="en-US" dirty="0" smtClean="0"/>
              <a:t>Ruby: </a:t>
            </a:r>
            <a:r>
              <a:rPr lang="en-US" dirty="0" err="1" smtClean="0"/>
              <a:t>EventMachine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Pretty much any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8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35100" algn="l" defTabSz="-309563"/>
            <a:r>
              <a:rPr lang="en-GB" dirty="0" err="1" smtClean="0"/>
              <a:t>async.map</a:t>
            </a:r>
            <a:r>
              <a:rPr lang="en-GB" dirty="0" smtClean="0"/>
              <a:t>[Series]</a:t>
            </a:r>
            <a:br>
              <a:rPr lang="en-GB" dirty="0" smtClean="0"/>
            </a:br>
            <a:r>
              <a:rPr lang="en-GB" dirty="0" err="1" smtClean="0"/>
              <a:t>async.filter</a:t>
            </a:r>
            <a:r>
              <a:rPr lang="en-GB" dirty="0" smtClean="0"/>
              <a:t>[Series]</a:t>
            </a:r>
            <a:br>
              <a:rPr lang="en-GB" dirty="0" smtClean="0"/>
            </a:br>
            <a:r>
              <a:rPr lang="en-GB" dirty="0" err="1" smtClean="0"/>
              <a:t>async.reduce</a:t>
            </a:r>
            <a:r>
              <a:rPr lang="en-GB" dirty="0" smtClean="0"/>
              <a:t>[Series]</a:t>
            </a:r>
            <a:br>
              <a:rPr lang="en-GB" dirty="0" smtClean="0"/>
            </a:br>
            <a:r>
              <a:rPr lang="en-GB" dirty="0" err="1" smtClean="0"/>
              <a:t>async.detect</a:t>
            </a:r>
            <a:r>
              <a:rPr lang="en-GB" dirty="0" smtClean="0"/>
              <a:t>[Series]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60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async.queue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async.auto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80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48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>
                <a:hlinkClick r:id="rId3"/>
              </a:rPr>
              <a:t>http://</a:t>
            </a:r>
            <a:r>
              <a:rPr lang="en-GB" sz="3600" dirty="0" err="1">
                <a:hlinkClick r:id="rId3"/>
              </a:rPr>
              <a:t>senchalabs.github.com</a:t>
            </a:r>
            <a:r>
              <a:rPr lang="en-GB" sz="3600" dirty="0">
                <a:hlinkClick r:id="rId3"/>
              </a:rPr>
              <a:t>/connect/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24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connect example</a:t>
            </a:r>
            <a:endParaRPr lang="en-GB" dirty="0"/>
          </a:p>
        </p:txBody>
      </p:sp>
      <p:pic>
        <p:nvPicPr>
          <p:cNvPr id="9" name="Picture Placeholder 8" descr="connect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44" b="-219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091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xpress</a:t>
            </a:r>
            <a:br>
              <a:rPr lang="en-GB" dirty="0" smtClean="0"/>
            </a:br>
            <a:r>
              <a:rPr lang="en-GB" dirty="0" smtClean="0">
                <a:hlinkClick r:id="rId3"/>
              </a:rPr>
              <a:t>http://</a:t>
            </a:r>
            <a:r>
              <a:rPr lang="en-GB" dirty="0" err="1" smtClean="0">
                <a:hlinkClick r:id="rId3"/>
              </a:rPr>
              <a:t>expressjs.com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8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 app initialisation</a:t>
            </a:r>
            <a:endParaRPr lang="en-GB" dirty="0"/>
          </a:p>
        </p:txBody>
      </p:sp>
      <p:pic>
        <p:nvPicPr>
          <p:cNvPr id="5" name="Picture Placeholder 4" descr="express-setup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10" b="-264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454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 understands environments</a:t>
            </a:r>
            <a:endParaRPr lang="en-GB" dirty="0"/>
          </a:p>
        </p:txBody>
      </p:sp>
      <p:pic>
        <p:nvPicPr>
          <p:cNvPr id="4" name="Picture Placeholder 3" descr="express-config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73" b="-81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124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requests</a:t>
            </a:r>
            <a:endParaRPr lang="en-GB" dirty="0"/>
          </a:p>
        </p:txBody>
      </p:sp>
      <p:pic>
        <p:nvPicPr>
          <p:cNvPr id="4" name="Picture Placeholder 3" descr="express-routing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54" b="-96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612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Templating</a:t>
            </a:r>
            <a:r>
              <a:rPr lang="en-GB" dirty="0" smtClean="0"/>
              <a:t> with Jade</a:t>
            </a:r>
            <a:endParaRPr lang="en-GB" dirty="0"/>
          </a:p>
        </p:txBody>
      </p:sp>
      <p:pic>
        <p:nvPicPr>
          <p:cNvPr id="6" name="Picture Placeholder 5" descr="express-jade1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6" b="-27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368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something</a:t>
            </a:r>
            <a:br>
              <a:rPr lang="en-US" dirty="0" smtClean="0"/>
            </a:br>
            <a:r>
              <a:rPr lang="en-US" dirty="0" smtClean="0"/>
              <a:t>react after 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output from the Jade template</a:t>
            </a:r>
            <a:endParaRPr lang="en-GB" dirty="0"/>
          </a:p>
        </p:txBody>
      </p:sp>
      <p:pic>
        <p:nvPicPr>
          <p:cNvPr id="4" name="Picture Placeholder 3" descr="express-jade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58" b="-163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808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13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code we’ll be testing</a:t>
            </a:r>
            <a:endParaRPr lang="en-GB" dirty="0"/>
          </a:p>
        </p:txBody>
      </p:sp>
      <p:pic>
        <p:nvPicPr>
          <p:cNvPr id="4" name="Picture Placeholder 3" descr="calculator-1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600" b="-206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977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 some contrived asynchronous aspect</a:t>
            </a:r>
            <a:endParaRPr lang="en-GB" dirty="0"/>
          </a:p>
        </p:txBody>
      </p:sp>
      <p:pic>
        <p:nvPicPr>
          <p:cNvPr id="6" name="Picture Placeholder 5" descr="calculator-2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329" b="-353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421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Scenarios to Test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New instance has methods:</a:t>
            </a:r>
          </a:p>
          <a:p>
            <a:pPr lvl="1"/>
            <a:r>
              <a:rPr lang="en-GB" dirty="0" smtClean="0"/>
              <a:t>add</a:t>
            </a:r>
          </a:p>
          <a:p>
            <a:pPr lvl="1"/>
            <a:r>
              <a:rPr lang="en-GB" dirty="0" smtClean="0"/>
              <a:t>minus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ype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quals</a:t>
            </a:r>
          </a:p>
          <a:p>
            <a:r>
              <a:rPr lang="en-GB" dirty="0" smtClean="0"/>
              <a:t>Can initialise with default value</a:t>
            </a:r>
          </a:p>
          <a:p>
            <a:r>
              <a:rPr lang="en-GB" dirty="0" smtClean="0"/>
              <a:t>Can calculate: 2 + 2 = 4 + 2 = 6</a:t>
            </a:r>
          </a:p>
        </p:txBody>
      </p:sp>
    </p:spTree>
    <p:extLst>
      <p:ext uri="{BB962C8B-B14F-4D97-AF65-F5344CB8AC3E}">
        <p14:creationId xmlns:p14="http://schemas.microsoft.com/office/powerpoint/2010/main" val="172908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Vows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http://</a:t>
            </a:r>
            <a:r>
              <a:rPr lang="en-GB" dirty="0" err="1" smtClean="0">
                <a:hlinkClick r:id="rId2"/>
              </a:rPr>
              <a:t>vowsjs.org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4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Vows usage</a:t>
            </a:r>
            <a:endParaRPr lang="en-GB" dirty="0"/>
          </a:p>
        </p:txBody>
      </p:sp>
      <p:pic>
        <p:nvPicPr>
          <p:cNvPr id="7" name="Picture Placeholder 6" descr="vows-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79" b="-407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964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Define your own sugar</a:t>
            </a:r>
            <a:endParaRPr lang="en-GB" dirty="0"/>
          </a:p>
        </p:txBody>
      </p:sp>
      <p:pic>
        <p:nvPicPr>
          <p:cNvPr id="5" name="Picture Placeholder 4" descr="vows-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93" b="-194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882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testing with Vows</a:t>
            </a:r>
            <a:endParaRPr lang="en-GB" dirty="0"/>
          </a:p>
        </p:txBody>
      </p:sp>
      <p:pic>
        <p:nvPicPr>
          <p:cNvPr id="6" name="Picture Placeholder 5" descr="vows-3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196" b="-571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871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</a:t>
            </a:r>
            <a:r>
              <a:rPr lang="en-GB" dirty="0" err="1" smtClean="0"/>
              <a:t>async</a:t>
            </a:r>
            <a:r>
              <a:rPr lang="en-GB" dirty="0" smtClean="0"/>
              <a:t> contexts with Vows</a:t>
            </a:r>
            <a:endParaRPr lang="en-GB" dirty="0"/>
          </a:p>
        </p:txBody>
      </p:sp>
      <p:pic>
        <p:nvPicPr>
          <p:cNvPr id="4" name="Picture Placeholder 3" descr="vows-4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7" r="-9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168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Images stolen from </a:t>
            </a:r>
            <a:r>
              <a:rPr lang="en-US" dirty="0" smtClean="0">
                <a:hlinkClick r:id="rId3"/>
              </a:rPr>
              <a:t>http://</a:t>
            </a:r>
            <a:r>
              <a:rPr lang="en-US" dirty="0" err="1" smtClean="0">
                <a:hlinkClick r:id="rId3"/>
              </a:rPr>
              <a:t>krondo.com</a:t>
            </a:r>
            <a:r>
              <a:rPr lang="en-US" dirty="0" smtClean="0">
                <a:hlinkClick r:id="rId3"/>
              </a:rPr>
              <a:t>/?p=1209</a:t>
            </a:r>
            <a:endParaRPr lang="en-US" dirty="0"/>
          </a:p>
        </p:txBody>
      </p:sp>
      <p:pic>
        <p:nvPicPr>
          <p:cNvPr id="6" name="Picture Placeholder 5" descr="sync.png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900" r="-1479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756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Vows Summary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Upsides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Expressive DSL-like syntax</a:t>
            </a:r>
          </a:p>
          <a:p>
            <a:r>
              <a:rPr lang="en-GB" dirty="0" smtClean="0"/>
              <a:t>Good </a:t>
            </a:r>
            <a:r>
              <a:rPr lang="en-GB" dirty="0" smtClean="0"/>
              <a:t>range of </a:t>
            </a:r>
            <a:r>
              <a:rPr lang="en-GB" dirty="0" smtClean="0"/>
              <a:t>formatters</a:t>
            </a:r>
          </a:p>
          <a:p>
            <a:r>
              <a:rPr lang="en-GB" dirty="0" smtClean="0"/>
              <a:t>Coverage via </a:t>
            </a:r>
            <a:r>
              <a:rPr lang="en-GB" dirty="0" err="1" smtClean="0"/>
              <a:t>jsCoverage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Downsides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Unusual </a:t>
            </a:r>
            <a:r>
              <a:rPr lang="en-GB" dirty="0"/>
              <a:t>execution model</a:t>
            </a:r>
          </a:p>
          <a:p>
            <a:r>
              <a:rPr lang="en-GB" dirty="0"/>
              <a:t>Forced to separate evaluation </a:t>
            </a:r>
            <a:r>
              <a:rPr lang="en-GB" dirty="0" smtClean="0"/>
              <a:t>&amp; </a:t>
            </a:r>
            <a:r>
              <a:rPr lang="en-GB" dirty="0"/>
              <a:t>assertion</a:t>
            </a:r>
          </a:p>
          <a:p>
            <a:r>
              <a:rPr lang="en-GB" dirty="0"/>
              <a:t>Topic not clean per vow</a:t>
            </a:r>
          </a:p>
          <a:p>
            <a:r>
              <a:rPr lang="en-GB" dirty="0" smtClean="0"/>
              <a:t>Only </a:t>
            </a:r>
            <a:r>
              <a:rPr lang="en-GB" dirty="0"/>
              <a:t>one formatter per </a:t>
            </a:r>
            <a:r>
              <a:rPr lang="en-GB" dirty="0" smtClean="0"/>
              <a:t>run</a:t>
            </a:r>
          </a:p>
          <a:p>
            <a:r>
              <a:rPr lang="en-GB" dirty="0" smtClean="0"/>
              <a:t>Commas!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29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</a:t>
            </a:r>
            <a:r>
              <a:rPr lang="en-GB" dirty="0" err="1" smtClean="0"/>
              <a:t>odeunit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4000" dirty="0" smtClean="0">
                <a:hlinkClick r:id="rId2"/>
              </a:rPr>
              <a:t>https://github.com/caolan/nodeunit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35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</a:t>
            </a:r>
            <a:r>
              <a:rPr lang="en-GB" dirty="0" err="1" smtClean="0"/>
              <a:t>nodeunit</a:t>
            </a:r>
            <a:r>
              <a:rPr lang="en-GB" dirty="0" smtClean="0"/>
              <a:t> usage</a:t>
            </a:r>
            <a:endParaRPr lang="en-GB" dirty="0"/>
          </a:p>
        </p:txBody>
      </p:sp>
      <p:pic>
        <p:nvPicPr>
          <p:cNvPr id="5" name="Picture Placeholder 4" descr="nodespec-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56" b="-51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897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testing with </a:t>
            </a:r>
            <a:r>
              <a:rPr lang="en-GB" dirty="0" err="1" smtClean="0"/>
              <a:t>nodeunit</a:t>
            </a:r>
            <a:endParaRPr lang="en-GB" dirty="0"/>
          </a:p>
        </p:txBody>
      </p:sp>
      <p:pic>
        <p:nvPicPr>
          <p:cNvPr id="7" name="Picture Placeholder 6" descr="nodespec-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533" b="-345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173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</a:t>
            </a:r>
            <a:r>
              <a:rPr lang="en-GB" dirty="0" err="1" smtClean="0"/>
              <a:t>async</a:t>
            </a:r>
            <a:r>
              <a:rPr lang="en-GB" dirty="0" smtClean="0"/>
              <a:t> with </a:t>
            </a:r>
            <a:r>
              <a:rPr lang="en-GB" dirty="0" err="1" smtClean="0"/>
              <a:t>nodeunit</a:t>
            </a:r>
            <a:endParaRPr lang="en-GB" dirty="0"/>
          </a:p>
        </p:txBody>
      </p:sp>
      <p:pic>
        <p:nvPicPr>
          <p:cNvPr id="4" name="Picture Placeholder 3" descr="nodespec-3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" b="-1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947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Nodeunit</a:t>
            </a:r>
            <a:r>
              <a:rPr lang="en-GB" dirty="0" smtClean="0"/>
              <a:t> Summary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Upsides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Lightweight</a:t>
            </a:r>
          </a:p>
          <a:p>
            <a:r>
              <a:rPr lang="en-GB" dirty="0" smtClean="0"/>
              <a:t>Track number of assertions</a:t>
            </a:r>
          </a:p>
          <a:p>
            <a:r>
              <a:rPr lang="en-GB" dirty="0" smtClean="0"/>
              <a:t>Doesn’t force a particular style</a:t>
            </a:r>
          </a:p>
          <a:p>
            <a:r>
              <a:rPr lang="en-GB" dirty="0" smtClean="0"/>
              <a:t>Range of formatters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Downsides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No code coverage</a:t>
            </a:r>
          </a:p>
          <a:p>
            <a:r>
              <a:rPr lang="en-GB" dirty="0" smtClean="0"/>
              <a:t>Have to roll your own structure</a:t>
            </a:r>
          </a:p>
          <a:p>
            <a:r>
              <a:rPr lang="en-GB" dirty="0" smtClean="0"/>
              <a:t>No nested contexts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01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nodespec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>
                <a:hlinkClick r:id="rId2"/>
              </a:rPr>
              <a:t>https://github.com/glenjamin/nodespec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970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with </a:t>
            </a:r>
            <a:r>
              <a:rPr lang="en-GB" dirty="0" err="1" smtClean="0"/>
              <a:t>nodespec</a:t>
            </a:r>
            <a:endParaRPr lang="en-GB" dirty="0"/>
          </a:p>
        </p:txBody>
      </p:sp>
      <p:pic>
        <p:nvPicPr>
          <p:cNvPr id="5" name="Picture Placeholder 4" descr="nodespec-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203" b="-352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951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Sugaring tests with </a:t>
            </a:r>
            <a:r>
              <a:rPr lang="en-GB" dirty="0" err="1" smtClean="0"/>
              <a:t>nodespec</a:t>
            </a:r>
            <a:endParaRPr lang="en-GB" dirty="0"/>
          </a:p>
        </p:txBody>
      </p:sp>
      <p:pic>
        <p:nvPicPr>
          <p:cNvPr id="4" name="Picture Placeholder 3" descr="nodespec-2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333" b="-35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48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Async</a:t>
            </a:r>
            <a:r>
              <a:rPr lang="en-GB" dirty="0" smtClean="0"/>
              <a:t> testing and subjects with </a:t>
            </a:r>
            <a:r>
              <a:rPr lang="en-GB" dirty="0" err="1" smtClean="0"/>
              <a:t>nodespec</a:t>
            </a:r>
            <a:endParaRPr lang="en-GB" dirty="0"/>
          </a:p>
        </p:txBody>
      </p:sp>
      <p:pic>
        <p:nvPicPr>
          <p:cNvPr id="4" name="Picture Placeholder 3" descr="nodespec-3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96" b="-179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759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concurrency</a:t>
            </a:r>
            <a:endParaRPr lang="en-US" dirty="0"/>
          </a:p>
        </p:txBody>
      </p:sp>
      <p:pic>
        <p:nvPicPr>
          <p:cNvPr id="5" name="Picture Placeholder 4" descr="threaded.pn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627" b="-556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924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Chaining </a:t>
            </a:r>
            <a:r>
              <a:rPr lang="en-GB" dirty="0" err="1" smtClean="0"/>
              <a:t>async</a:t>
            </a:r>
            <a:r>
              <a:rPr lang="en-GB" dirty="0" smtClean="0"/>
              <a:t> with </a:t>
            </a:r>
            <a:r>
              <a:rPr lang="en-GB" dirty="0" err="1" smtClean="0"/>
              <a:t>nodespec</a:t>
            </a:r>
            <a:endParaRPr lang="en-GB" dirty="0"/>
          </a:p>
        </p:txBody>
      </p:sp>
      <p:pic>
        <p:nvPicPr>
          <p:cNvPr id="4" name="Picture Placeholder 3" descr="nodespec-4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2" b="-10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9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nodespec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Take best aspects from vows and </a:t>
            </a:r>
            <a:r>
              <a:rPr lang="en-GB" dirty="0" err="1" smtClean="0"/>
              <a:t>nodeunit</a:t>
            </a:r>
            <a:endParaRPr lang="en-GB" dirty="0"/>
          </a:p>
          <a:p>
            <a:r>
              <a:rPr lang="en-GB" dirty="0" smtClean="0"/>
              <a:t>Stick to native </a:t>
            </a:r>
            <a:r>
              <a:rPr lang="en-GB" dirty="0" err="1" smtClean="0"/>
              <a:t>nodeJS</a:t>
            </a:r>
            <a:r>
              <a:rPr lang="en-GB" dirty="0" smtClean="0"/>
              <a:t> </a:t>
            </a:r>
            <a:r>
              <a:rPr lang="en-GB" dirty="0" err="1" smtClean="0"/>
              <a:t>stdlib</a:t>
            </a:r>
            <a:r>
              <a:rPr lang="en-GB" dirty="0" smtClean="0"/>
              <a:t> assertions</a:t>
            </a:r>
          </a:p>
          <a:p>
            <a:r>
              <a:rPr lang="en-GB" dirty="0" smtClean="0"/>
              <a:t>Some </a:t>
            </a:r>
            <a:r>
              <a:rPr lang="en-GB" dirty="0" err="1" smtClean="0"/>
              <a:t>RSpec-esque</a:t>
            </a:r>
            <a:r>
              <a:rPr lang="en-GB" dirty="0" smtClean="0"/>
              <a:t> sugar</a:t>
            </a:r>
          </a:p>
          <a:p>
            <a:pPr lvl="1"/>
            <a:r>
              <a:rPr lang="en-GB" dirty="0" smtClean="0"/>
              <a:t>Nested contexts</a:t>
            </a:r>
          </a:p>
          <a:p>
            <a:pPr lvl="1"/>
            <a:r>
              <a:rPr lang="en-GB" dirty="0" smtClean="0"/>
              <a:t>Before/after blocks</a:t>
            </a:r>
          </a:p>
          <a:p>
            <a:pPr lvl="1"/>
            <a:r>
              <a:rPr lang="en-GB" dirty="0" smtClean="0"/>
              <a:t>Lazily evaluated subjects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50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Still work in progress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Done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Nested contexts</a:t>
            </a:r>
          </a:p>
          <a:p>
            <a:r>
              <a:rPr lang="en-GB" dirty="0" smtClean="0"/>
              <a:t>Friendly sync/</a:t>
            </a:r>
            <a:r>
              <a:rPr lang="en-GB" dirty="0" err="1" smtClean="0"/>
              <a:t>async</a:t>
            </a:r>
            <a:r>
              <a:rPr lang="en-GB" dirty="0" smtClean="0"/>
              <a:t> syntax</a:t>
            </a:r>
          </a:p>
          <a:p>
            <a:r>
              <a:rPr lang="en-GB" dirty="0" smtClean="0"/>
              <a:t>Before/after hooks</a:t>
            </a:r>
          </a:p>
          <a:p>
            <a:r>
              <a:rPr lang="en-GB" dirty="0" smtClean="0"/>
              <a:t>Lazy subjects</a:t>
            </a:r>
          </a:p>
          <a:p>
            <a:r>
              <a:rPr lang="en-GB" dirty="0" smtClean="0"/>
              <a:t>Basic formatter</a:t>
            </a:r>
          </a:p>
          <a:p>
            <a:r>
              <a:rPr lang="en-GB" dirty="0" err="1" smtClean="0"/>
              <a:t>Cukes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Todo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More formatters – including multiple outputs from one run</a:t>
            </a:r>
          </a:p>
          <a:p>
            <a:r>
              <a:rPr lang="en-GB" dirty="0" smtClean="0"/>
              <a:t>Command-line runner</a:t>
            </a:r>
          </a:p>
          <a:p>
            <a:r>
              <a:rPr lang="en-GB" dirty="0" smtClean="0"/>
              <a:t>Code coverage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92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64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Turn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25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Challenge: Parallel Searching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Install node + </a:t>
            </a:r>
            <a:r>
              <a:rPr lang="en-GB" dirty="0" err="1" smtClean="0"/>
              <a:t>npm</a:t>
            </a:r>
            <a:r>
              <a:rPr lang="en-GB" dirty="0" smtClean="0"/>
              <a:t>, and clone </a:t>
            </a:r>
            <a:r>
              <a:rPr lang="en-GB" dirty="0" smtClean="0">
                <a:hlinkClick r:id="rId2"/>
              </a:rPr>
              <a:t>https://github.com/glenjamin/node-intro-challenge</a:t>
            </a:r>
            <a:endParaRPr lang="en-GB" dirty="0" smtClean="0"/>
          </a:p>
          <a:p>
            <a:r>
              <a:rPr lang="en-GB" dirty="0" smtClean="0"/>
              <a:t>Make requests in </a:t>
            </a:r>
            <a:r>
              <a:rPr lang="en-GB" b="1" dirty="0" smtClean="0"/>
              <a:t>parallel</a:t>
            </a:r>
            <a:r>
              <a:rPr lang="en-GB" dirty="0" smtClean="0"/>
              <a:t> then output first 100 chars</a:t>
            </a:r>
            <a:endParaRPr lang="en-GB" b="1" dirty="0" smtClean="0"/>
          </a:p>
          <a:p>
            <a:r>
              <a:rPr lang="en-GB" dirty="0" smtClean="0"/>
              <a:t>Modify to make requests </a:t>
            </a:r>
            <a:r>
              <a:rPr lang="en-GB" b="1" dirty="0" smtClean="0"/>
              <a:t>one at a time</a:t>
            </a:r>
          </a:p>
          <a:p>
            <a:r>
              <a:rPr lang="en-GB" dirty="0" smtClean="0"/>
              <a:t>Now go back to parallel, and implement: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660066"/>
                </a:solidFill>
                <a:latin typeface="Consolas"/>
                <a:cs typeface="Consolas"/>
              </a:rPr>
              <a:t>f</a:t>
            </a:r>
            <a:r>
              <a:rPr lang="en-GB" sz="2400" dirty="0" smtClean="0">
                <a:solidFill>
                  <a:srgbClr val="660066"/>
                </a:solidFill>
                <a:latin typeface="Consolas"/>
                <a:cs typeface="Consolas"/>
              </a:rPr>
              <a:t>unction</a:t>
            </a:r>
            <a:r>
              <a:rPr lang="en-GB" sz="2400" dirty="0" smtClean="0">
                <a:latin typeface="Consolas"/>
                <a:cs typeface="Consolas"/>
              </a:rPr>
              <a:t> search</a:t>
            </a:r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GB" sz="2400" dirty="0" smtClean="0">
                <a:solidFill>
                  <a:schemeClr val="tx2"/>
                </a:solidFill>
                <a:latin typeface="Consolas"/>
                <a:cs typeface="Consolas"/>
              </a:rPr>
              <a:t>term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,</a:t>
            </a:r>
            <a:r>
              <a:rPr lang="en-GB" sz="2400" dirty="0" smtClean="0">
                <a:latin typeface="Consolas"/>
                <a:cs typeface="Consolas"/>
              </a:rPr>
              <a:t> </a:t>
            </a:r>
            <a:r>
              <a:rPr lang="en-GB" sz="2400" dirty="0" err="1" smtClean="0">
                <a:solidFill>
                  <a:srgbClr val="1F497D"/>
                </a:solidFill>
                <a:latin typeface="Consolas"/>
                <a:cs typeface="Consolas"/>
              </a:rPr>
              <a:t>callback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(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err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,</a:t>
            </a:r>
            <a:r>
              <a:rPr lang="en-GB" sz="2400" dirty="0" smtClean="0">
                <a:latin typeface="Consolas"/>
                <a:cs typeface="Consolas"/>
              </a:rPr>
              <a:t> </a:t>
            </a:r>
            <a:r>
              <a:rPr lang="en-GB" sz="2400" dirty="0" smtClean="0">
                <a:solidFill>
                  <a:srgbClr val="558ED5"/>
                </a:solidFill>
                <a:latin typeface="Consolas"/>
                <a:cs typeface="Consolas"/>
              </a:rPr>
              <a:t>results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r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esults</a:t>
            </a:r>
            <a:r>
              <a:rPr lang="en-GB" sz="2400" dirty="0" smtClean="0">
                <a:latin typeface="Consolas"/>
                <a:cs typeface="Consolas"/>
              </a:rPr>
              <a:t> = 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{</a:t>
            </a:r>
            <a:r>
              <a:rPr lang="en-GB" sz="2400" dirty="0" err="1" smtClean="0">
                <a:latin typeface="Consolas"/>
                <a:cs typeface="Consolas"/>
              </a:rPr>
              <a:t>google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:</a:t>
            </a:r>
            <a:r>
              <a:rPr lang="en-GB" sz="2400" dirty="0" smtClean="0">
                <a:latin typeface="Consolas"/>
                <a:cs typeface="Consolas"/>
              </a:rPr>
              <a:t> {data: ‘html…’, time: 1.34},</a:t>
            </a:r>
          </a:p>
          <a:p>
            <a:pPr marL="0" indent="0">
              <a:buNone/>
            </a:pPr>
            <a:r>
              <a:rPr lang="en-GB" sz="2400" dirty="0">
                <a:latin typeface="Consolas"/>
                <a:cs typeface="Consolas"/>
              </a:rPr>
              <a:t> </a:t>
            </a:r>
            <a:r>
              <a:rPr lang="en-GB" sz="2400" dirty="0" smtClean="0">
                <a:latin typeface="Consolas"/>
                <a:cs typeface="Consolas"/>
              </a:rPr>
              <a:t>          yahoo</a:t>
            </a:r>
            <a:r>
              <a:rPr lang="en-GB" sz="2400" dirty="0" smtClean="0">
                <a:solidFill>
                  <a:srgbClr val="403152"/>
                </a:solidFill>
                <a:latin typeface="Consolas"/>
                <a:cs typeface="Consolas"/>
              </a:rPr>
              <a:t>:</a:t>
            </a:r>
            <a:r>
              <a:rPr lang="en-GB" sz="2400" dirty="0" smtClean="0">
                <a:latin typeface="Consolas"/>
                <a:cs typeface="Consolas"/>
              </a:rPr>
              <a:t> {data: ‘html…’, time: 2.01}, … }</a:t>
            </a:r>
            <a:endParaRPr lang="en-GB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1385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Reading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MDC – JavaScript </a:t>
            </a:r>
            <a:r>
              <a:rPr lang="en-GB" dirty="0" smtClean="0"/>
              <a:t>1.5 </a:t>
            </a:r>
            <a:r>
              <a:rPr lang="en-GB" dirty="0" err="1" smtClean="0"/>
              <a:t>Reference</a:t>
            </a:r>
            <a:r>
              <a:rPr lang="en-GB" dirty="0" err="1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://developer.mozilla.org/en/JavaScript/Reference</a:t>
            </a:r>
            <a:endParaRPr lang="en-GB" dirty="0" smtClean="0"/>
          </a:p>
          <a:p>
            <a:r>
              <a:rPr lang="en-GB" dirty="0" err="1" smtClean="0"/>
              <a:t>NodeJS</a:t>
            </a:r>
            <a:r>
              <a:rPr lang="en-GB" dirty="0" smtClean="0"/>
              <a:t> </a:t>
            </a:r>
            <a:r>
              <a:rPr lang="en-GB" dirty="0"/>
              <a:t>homepage </a:t>
            </a:r>
            <a:r>
              <a:rPr lang="en-GB" dirty="0">
                <a:hlinkClick r:id="rId3"/>
              </a:rPr>
              <a:t>http://nodejs.org/</a:t>
            </a:r>
            <a:endParaRPr lang="en-GB" dirty="0" smtClean="0"/>
          </a:p>
          <a:p>
            <a:r>
              <a:rPr lang="en-GB" dirty="0" smtClean="0"/>
              <a:t>My blog post </a:t>
            </a:r>
            <a:r>
              <a:rPr lang="en-GB" dirty="0"/>
              <a:t>on prototypes </a:t>
            </a:r>
            <a:r>
              <a:rPr lang="en-GB" dirty="0">
                <a:hlinkClick r:id="rId4"/>
              </a:rPr>
              <a:t>http://</a:t>
            </a:r>
            <a:r>
              <a:rPr lang="en-GB" dirty="0" err="1">
                <a:hlinkClick r:id="rId4"/>
              </a:rPr>
              <a:t>blog.glenjamin.co.uk</a:t>
            </a:r>
            <a:r>
              <a:rPr lang="en-GB" dirty="0">
                <a:hlinkClick r:id="rId4"/>
              </a:rPr>
              <a:t>/</a:t>
            </a:r>
            <a:r>
              <a:rPr lang="en-GB" dirty="0" err="1">
                <a:hlinkClick r:id="rId4"/>
              </a:rPr>
              <a:t>i</a:t>
            </a:r>
            <a:r>
              <a:rPr lang="en-GB" dirty="0">
                <a:hlinkClick r:id="rId4"/>
              </a:rPr>
              <a:t>-think-</a:t>
            </a:r>
            <a:r>
              <a:rPr lang="en-GB" dirty="0" err="1">
                <a:hlinkClick r:id="rId4"/>
              </a:rPr>
              <a:t>i</a:t>
            </a:r>
            <a:r>
              <a:rPr lang="en-GB" dirty="0">
                <a:hlinkClick r:id="rId4"/>
              </a:rPr>
              <a:t>-finally-really-understand-</a:t>
            </a:r>
            <a:r>
              <a:rPr lang="en-GB" dirty="0" err="1">
                <a:hlinkClick r:id="rId4"/>
              </a:rPr>
              <a:t>javascrip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91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9697</TotalTime>
  <Words>1340</Words>
  <Application>Microsoft Macintosh PowerPoint</Application>
  <PresentationFormat>On-screen Show (4:3)</PresentationFormat>
  <Paragraphs>251</Paragraphs>
  <Slides>96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The What, Why and How of NodeJS</vt:lpstr>
      <vt:lpstr>Glen Mailer</vt:lpstr>
      <vt:lpstr>The What and Why…</vt:lpstr>
      <vt:lpstr>Reactor Pattern in JavaScript on V8</vt:lpstr>
      <vt:lpstr>Reactor Pattern</vt:lpstr>
      <vt:lpstr>Python: Twisted Ruby: EventMachine Pretty much any GUI</vt:lpstr>
      <vt:lpstr>Do something react after IO</vt:lpstr>
      <vt:lpstr>Images stolen from http://krondo.com/?p=1209</vt:lpstr>
      <vt:lpstr>True concurrency</vt:lpstr>
      <vt:lpstr>Wasted time waiting for IO</vt:lpstr>
      <vt:lpstr>Reactor Pattern approach</vt:lpstr>
      <vt:lpstr>Unusual program flow</vt:lpstr>
      <vt:lpstr>Don’t block the loop!</vt:lpstr>
      <vt:lpstr>JavaScript</vt:lpstr>
      <vt:lpstr>Loose Dynamic Typing</vt:lpstr>
      <vt:lpstr>Prototypal Inheritance</vt:lpstr>
      <vt:lpstr>Lots and lots of closures</vt:lpstr>
      <vt:lpstr>No standard library</vt:lpstr>
      <vt:lpstr>Everyone knows JavaScript…</vt:lpstr>
      <vt:lpstr>It is the language that people use without bothering to learn it first Douglas Crockford, Javascript: The Good Parts</vt:lpstr>
      <vt:lpstr>V8</vt:lpstr>
      <vt:lpstr>Began the JS arms race</vt:lpstr>
      <vt:lpstr>JIT Compilation</vt:lpstr>
      <vt:lpstr>ECMAScript 5</vt:lpstr>
      <vt:lpstr>“use strict” Array.forEach Object.keys Function.bind Object.defineProperty</vt:lpstr>
      <vt:lpstr>1 GB Heap Limit!</vt:lpstr>
      <vt:lpstr>The How…</vt:lpstr>
      <vt:lpstr>The REPL</vt:lpstr>
      <vt:lpstr>The Node REPL</vt:lpstr>
      <vt:lpstr>Modules</vt:lpstr>
      <vt:lpstr>Requiring other modules</vt:lpstr>
      <vt:lpstr>Defining your own modules</vt:lpstr>
      <vt:lpstr>Re-defining the exports object</vt:lpstr>
      <vt:lpstr>Load path using node_modules </vt:lpstr>
      <vt:lpstr>npm http://npmjs.org</vt:lpstr>
      <vt:lpstr>npm install (-g) &lt;package&gt;</vt:lpstr>
      <vt:lpstr>Callbacks</vt:lpstr>
      <vt:lpstr>Using callbacks to wait for IO</vt:lpstr>
      <vt:lpstr>process.nextTick to release the loop</vt:lpstr>
      <vt:lpstr>EventEmitter</vt:lpstr>
      <vt:lpstr>EventEmitter example</vt:lpstr>
      <vt:lpstr>The basis of most stdlib modules</vt:lpstr>
      <vt:lpstr>Prototypal Inheritance</vt:lpstr>
      <vt:lpstr>Not Classical Inheritance</vt:lpstr>
      <vt:lpstr>Defining “classes”</vt:lpstr>
      <vt:lpstr>Instance and properties</vt:lpstr>
      <vt:lpstr>Method on a “class”</vt:lpstr>
      <vt:lpstr>Method on a parent “class”</vt:lpstr>
      <vt:lpstr>Iterating over an instance</vt:lpstr>
      <vt:lpstr>Controlling iteration behaviour</vt:lpstr>
      <vt:lpstr>HTTP</vt:lpstr>
      <vt:lpstr>Simple HTTP Server</vt:lpstr>
      <vt:lpstr>Simple HTTP Client</vt:lpstr>
      <vt:lpstr>Control Flow</vt:lpstr>
      <vt:lpstr>async https://github.com/caolan/async</vt:lpstr>
      <vt:lpstr>Function nesting without async</vt:lpstr>
      <vt:lpstr>Tidied up with async</vt:lpstr>
      <vt:lpstr>Parallel initialisation tasks</vt:lpstr>
      <vt:lpstr>Iterating and calling async functions</vt:lpstr>
      <vt:lpstr>async.map[Series] async.filter[Series] async.reduce[Series] async.detect[Series]</vt:lpstr>
      <vt:lpstr>async.queue async.auto</vt:lpstr>
      <vt:lpstr>Web Frameworks</vt:lpstr>
      <vt:lpstr>Connect http://senchalabs.github.com/connect/</vt:lpstr>
      <vt:lpstr>Simple connect example</vt:lpstr>
      <vt:lpstr>express http://expressjs.com</vt:lpstr>
      <vt:lpstr>Express app initialisation</vt:lpstr>
      <vt:lpstr>Express understands environments</vt:lpstr>
      <vt:lpstr>Handling requests</vt:lpstr>
      <vt:lpstr>Templating with Jade</vt:lpstr>
      <vt:lpstr>The output from the Jade template</vt:lpstr>
      <vt:lpstr>Testing</vt:lpstr>
      <vt:lpstr>Sample code we’ll be testing</vt:lpstr>
      <vt:lpstr>With some contrived asynchronous aspect</vt:lpstr>
      <vt:lpstr>Scenarios to Test</vt:lpstr>
      <vt:lpstr>Vows http://vowsjs.org</vt:lpstr>
      <vt:lpstr>Basic Vows usage</vt:lpstr>
      <vt:lpstr>Define your own sugar</vt:lpstr>
      <vt:lpstr>Async testing with Vows</vt:lpstr>
      <vt:lpstr>Nested async contexts with Vows</vt:lpstr>
      <vt:lpstr>Vows Summary</vt:lpstr>
      <vt:lpstr>nodeunit https://github.com/caolan/nodeunit</vt:lpstr>
      <vt:lpstr>Basic nodeunit usage</vt:lpstr>
      <vt:lpstr>Async testing with nodeunit</vt:lpstr>
      <vt:lpstr>Nested async with nodeunit</vt:lpstr>
      <vt:lpstr>Nodeunit Summary</vt:lpstr>
      <vt:lpstr>nodespec https://github.com/glenjamin/nodespec</vt:lpstr>
      <vt:lpstr>Testing with nodespec</vt:lpstr>
      <vt:lpstr>Sugaring tests with nodespec</vt:lpstr>
      <vt:lpstr>Async testing and subjects with nodespec</vt:lpstr>
      <vt:lpstr>Chaining async with nodespec</vt:lpstr>
      <vt:lpstr>Why nodespec?</vt:lpstr>
      <vt:lpstr>Still work in progress</vt:lpstr>
      <vt:lpstr>Questions?</vt:lpstr>
      <vt:lpstr>Your Turn</vt:lpstr>
      <vt:lpstr>Challenge: Parallel Searching</vt:lpstr>
      <vt:lpstr>Further Reading</vt:lpstr>
    </vt:vector>
  </TitlesOfParts>
  <Company>BSKYB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What, Why and How of NodeJS</dc:title>
  <dc:creator>Glen Mailer</dc:creator>
  <cp:lastModifiedBy>Glen Mailer</cp:lastModifiedBy>
  <cp:revision>58</cp:revision>
  <dcterms:created xsi:type="dcterms:W3CDTF">2011-08-30T17:40:05Z</dcterms:created>
  <dcterms:modified xsi:type="dcterms:W3CDTF">2011-09-11T21:46:15Z</dcterms:modified>
</cp:coreProperties>
</file>