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8" r:id="rId4"/>
    <p:sldId id="273" r:id="rId5"/>
    <p:sldId id="270" r:id="rId6"/>
    <p:sldId id="269" r:id="rId7"/>
    <p:sldId id="271" r:id="rId8"/>
    <p:sldId id="272" r:id="rId9"/>
    <p:sldId id="258" r:id="rId10"/>
    <p:sldId id="259" r:id="rId11"/>
    <p:sldId id="260" r:id="rId12"/>
    <p:sldId id="262" r:id="rId13"/>
    <p:sldId id="261" r:id="rId14"/>
    <p:sldId id="263" r:id="rId15"/>
    <p:sldId id="265" r:id="rId16"/>
    <p:sldId id="26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87522" autoAdjust="0"/>
  </p:normalViewPr>
  <p:slideViewPr>
    <p:cSldViewPr>
      <p:cViewPr varScale="1">
        <p:scale>
          <a:sx n="107" d="100"/>
          <a:sy n="107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CC91-A8A7-4614-81AD-07C513CEB92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87434-22C8-4F3D-BF3D-B37530E180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15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 smtClean="0"/>
              <a:t>Increased readability reduces ambiguity – it is concise and there is nothing here that does not relate to the function </a:t>
            </a:r>
          </a:p>
          <a:p>
            <a:pPr marL="228600" indent="-228600">
              <a:buAutoNum type="arabicPeriod"/>
            </a:pPr>
            <a:r>
              <a:rPr lang="en-AU" baseline="0" dirty="0" smtClean="0"/>
              <a:t>Describes what it does and says how it does it.</a:t>
            </a:r>
          </a:p>
          <a:p>
            <a:pPr marL="228600" indent="-228600">
              <a:buAutoNum type="arabicPeriod"/>
            </a:pPr>
            <a:r>
              <a:rPr lang="en-AU" baseline="0" dirty="0" smtClean="0"/>
              <a:t>Function itself only does the one thing it is asked to do.</a:t>
            </a:r>
          </a:p>
          <a:p>
            <a:pPr marL="228600" indent="-228600">
              <a:buAutoNum type="arabicPeriod"/>
            </a:pPr>
            <a:r>
              <a:rPr lang="en-AU" baseline="0" dirty="0" smtClean="0"/>
              <a:t>Removes the GOTO semantics – exceptions should not control program flow.</a:t>
            </a:r>
          </a:p>
          <a:p>
            <a:pPr marL="228600" indent="-228600">
              <a:buAutoNum type="arabicPeriod"/>
            </a:pPr>
            <a:endParaRPr lang="en-AU" baseline="0" dirty="0" smtClean="0"/>
          </a:p>
          <a:p>
            <a:pPr marL="0" indent="0">
              <a:buNone/>
            </a:pPr>
            <a:r>
              <a:rPr lang="en-AU" baseline="0" dirty="0" smtClean="0"/>
              <a:t>It might cause other things to happen but that is because it is a “Higher Order” function which is a result of composition.</a:t>
            </a:r>
          </a:p>
          <a:p>
            <a:pPr marL="228600" indent="-228600">
              <a:buAutoNum type="arabicPeriod"/>
            </a:pPr>
            <a:endParaRPr lang="en-AU" baseline="0" dirty="0" smtClean="0"/>
          </a:p>
          <a:p>
            <a:pPr marL="0" indent="0">
              <a:buNone/>
            </a:pPr>
            <a:r>
              <a:rPr lang="en-AU" baseline="0" dirty="0" smtClean="0"/>
              <a:t>The </a:t>
            </a:r>
            <a:r>
              <a:rPr lang="en-AU" baseline="0" dirty="0" err="1" smtClean="0"/>
              <a:t>Goto</a:t>
            </a:r>
            <a:r>
              <a:rPr lang="en-AU" baseline="0" dirty="0" smtClean="0"/>
              <a:t> </a:t>
            </a:r>
            <a:r>
              <a:rPr lang="en-AU" baseline="0" dirty="0" err="1" smtClean="0"/>
              <a:t>Symantics</a:t>
            </a:r>
            <a:r>
              <a:rPr lang="en-AU" baseline="0" dirty="0" smtClean="0"/>
              <a:t> are a little hidden here, but if there was more than one task inside the catch block we would not be able to tell which of those things could cause an error.</a:t>
            </a:r>
          </a:p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7434-22C8-4F3D-BF3D-B37530E1805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Pros:</a:t>
            </a:r>
          </a:p>
          <a:p>
            <a:pPr marL="228600" indent="-228600">
              <a:buAutoNum type="arabicPeriod"/>
            </a:pPr>
            <a:r>
              <a:rPr lang="en-AU" baseline="0" dirty="0" smtClean="0"/>
              <a:t>The Signature of the method tells you what it is really doing – Easier to Maintain</a:t>
            </a:r>
          </a:p>
          <a:p>
            <a:pPr marL="228600" indent="-228600">
              <a:buAutoNum type="arabicPeriod"/>
            </a:pPr>
            <a:r>
              <a:rPr lang="en-AU" baseline="0" dirty="0" smtClean="0"/>
              <a:t>It lets you know if it worked or not and is therefore </a:t>
            </a:r>
            <a:r>
              <a:rPr lang="en-AU" baseline="0" dirty="0" err="1" smtClean="0"/>
              <a:t>composable</a:t>
            </a:r>
            <a:r>
              <a:rPr lang="en-AU" baseline="0" dirty="0" smtClean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7434-22C8-4F3D-BF3D-B37530E1805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22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</a:t>
            </a:r>
            <a:r>
              <a:rPr lang="en-AU" baseline="0" dirty="0" smtClean="0"/>
              <a:t> is a place where we actually made more lines of code overall, but each of the parts makes more sense and gives greater control.</a:t>
            </a:r>
          </a:p>
          <a:p>
            <a:r>
              <a:rPr lang="en-AU" baseline="0" dirty="0" err="1" smtClean="0"/>
              <a:t>FileLoaded</a:t>
            </a:r>
            <a:r>
              <a:rPr lang="en-AU" baseline="0" dirty="0" smtClean="0"/>
              <a:t> is a </a:t>
            </a:r>
            <a:r>
              <a:rPr lang="en-AU" baseline="0" dirty="0" err="1" smtClean="0"/>
              <a:t>boolean</a:t>
            </a:r>
            <a:r>
              <a:rPr lang="en-AU" baseline="0" dirty="0" smtClean="0"/>
              <a:t> property which is still a little deceptive – And would be the next thing to re-factor, but we’ll leave it here.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7434-22C8-4F3D-BF3D-B37530E1805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22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aseline="0" dirty="0" smtClean="0"/>
              <a:t>The Exception happened where we describe the issue (Previous propagated up and you would be looking for the reason in the wrong place.</a:t>
            </a:r>
          </a:p>
          <a:p>
            <a:pPr marL="0" indent="0">
              <a:buNone/>
            </a:pPr>
            <a:endParaRPr lang="en-AU" baseline="0" dirty="0" smtClean="0"/>
          </a:p>
          <a:p>
            <a:pPr marL="0" indent="0">
              <a:buNone/>
            </a:pPr>
            <a:r>
              <a:rPr lang="en-AU" baseline="0" dirty="0" smtClean="0"/>
              <a:t>Make sure the Exception is truly exceptional.  Handle anything that is reasonable to expect.  Exceptional is something as a user you could expect to fix by just trying again (file locked, server down).  OR if you are a developer and you have done something wrong (</a:t>
            </a:r>
            <a:r>
              <a:rPr lang="en-AU" baseline="0" dirty="0" err="1" smtClean="0"/>
              <a:t>ie</a:t>
            </a:r>
            <a:r>
              <a:rPr lang="en-AU" baseline="0" dirty="0" smtClean="0"/>
              <a:t> misused the API or interface)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7434-22C8-4F3D-BF3D-B37530E1805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22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 much change here</a:t>
            </a:r>
            <a:r>
              <a:rPr lang="en-AU" baseline="0" dirty="0" smtClean="0"/>
              <a:t> except that </a:t>
            </a:r>
            <a:r>
              <a:rPr lang="en-AU" dirty="0" smtClean="0"/>
              <a:t>The exception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7434-22C8-4F3D-BF3D-B37530E1805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504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aseline="0" dirty="0" smtClean="0"/>
              <a:t>The rules relating to the validation of the Filename are conceptual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87434-22C8-4F3D-BF3D-B37530E1805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22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8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74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64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25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01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5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34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85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89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82F2-479D-4E27-88CD-D15E75758C3E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17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82F2-479D-4E27-88CD-D15E75758C3E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105D-CFB0-4494-8C95-FD472F58F2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30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AU" dirty="0" smtClean="0"/>
              <a:t>Functional Programming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92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AU" dirty="0" smtClean="0">
                <a:solidFill>
                  <a:srgbClr val="002060"/>
                </a:solidFill>
              </a:rPr>
              <a:t>Adopting functional programming principles in Delphi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AU" dirty="0" smtClean="0"/>
              <a:t>Immutability helps reduce complexity related to maintaining state</a:t>
            </a:r>
            <a:endParaRPr lang="en-AU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7" y="4149080"/>
            <a:ext cx="88582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4" y="1916832"/>
            <a:ext cx="8858250" cy="1762125"/>
          </a:xfrm>
          <a:prstGeom prst="rect">
            <a:avLst/>
          </a:prstGeom>
          <a:pattFill prst="wdDn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5004048" y="2132856"/>
            <a:ext cx="2128175" cy="43204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 12"/>
          <p:cNvSpPr/>
          <p:nvPr/>
        </p:nvSpPr>
        <p:spPr>
          <a:xfrm rot="4503666" flipH="1">
            <a:off x="5325980" y="2942759"/>
            <a:ext cx="1767330" cy="1476538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508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5004048" y="2132856"/>
            <a:ext cx="2122751" cy="43204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899592" y="2636912"/>
            <a:ext cx="5472608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99592" y="4437112"/>
            <a:ext cx="4824536" cy="22563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3345179"/>
            <a:ext cx="0" cy="1091933"/>
          </a:xfrm>
          <a:prstGeom prst="line">
            <a:avLst/>
          </a:prstGeom>
          <a:ln w="190500">
            <a:solidFill>
              <a:schemeClr val="accent2">
                <a:lumMod val="75000"/>
              </a:schemeClr>
            </a:solidFill>
            <a:tailEnd type="stealt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  <a:solidFill>
            <a:schemeClr val="bg1">
              <a:alpha val="80000"/>
            </a:schemeClr>
          </a:solidFill>
        </p:spPr>
        <p:txBody>
          <a:bodyPr>
            <a:noAutofit/>
          </a:bodyPr>
          <a:lstStyle/>
          <a:p>
            <a:r>
              <a:rPr lang="en-AU" sz="3200" dirty="0" smtClean="0"/>
              <a:t>Reduce complexity, use composition and avoid using exceptions to control program flow.</a:t>
            </a:r>
            <a:endParaRPr lang="en-AU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39513"/>
            <a:ext cx="76866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76124"/>
            <a:ext cx="6324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rc 6"/>
          <p:cNvSpPr/>
          <p:nvPr/>
        </p:nvSpPr>
        <p:spPr>
          <a:xfrm rot="14891477" flipH="1">
            <a:off x="-111313" y="3729289"/>
            <a:ext cx="2007597" cy="887656"/>
          </a:xfrm>
          <a:prstGeom prst="arc">
            <a:avLst>
              <a:gd name="adj1" fmla="val 16200000"/>
              <a:gd name="adj2" fmla="val 21591689"/>
            </a:avLst>
          </a:prstGeom>
          <a:ln w="190500">
            <a:solidFill>
              <a:schemeClr val="accent2"/>
            </a:solidFill>
            <a:tailEnd type="stealt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3923928" y="4797152"/>
            <a:ext cx="2160240" cy="36933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:= ‘’;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27784" y="4981818"/>
            <a:ext cx="1296144" cy="18466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15" y="4606175"/>
            <a:ext cx="76962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39752" y="5353888"/>
            <a:ext cx="3096344" cy="37936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6012160" y="481254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Composition</a:t>
            </a:r>
            <a:endParaRPr lang="en-AU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145872" y="5040235"/>
            <a:ext cx="1908699" cy="259734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508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1" y="1844402"/>
            <a:ext cx="74009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92485" y="3142624"/>
            <a:ext cx="1548172" cy="2445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 21"/>
          <p:cNvSpPr/>
          <p:nvPr/>
        </p:nvSpPr>
        <p:spPr>
          <a:xfrm rot="17642858">
            <a:off x="633059" y="3411274"/>
            <a:ext cx="503499" cy="414754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892484" y="3387128"/>
            <a:ext cx="1735299" cy="2081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rot="12743303" flipV="1">
            <a:off x="2518273" y="3572387"/>
            <a:ext cx="501373" cy="369993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2995714" y="2881014"/>
            <a:ext cx="35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Exception</a:t>
            </a:r>
            <a:endParaRPr lang="en-AU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8796" y="3147017"/>
            <a:ext cx="3810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GOTO Semantics</a:t>
            </a:r>
            <a:endParaRPr lang="en-AU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 animBg="1"/>
      <p:bldP spid="2" grpId="1" animBg="1"/>
      <p:bldP spid="8" grpId="0" animBg="1"/>
      <p:bldP spid="8" grpId="1" animBg="1"/>
      <p:bldP spid="9" grpId="0"/>
      <p:bldP spid="9" grpId="1"/>
      <p:bldP spid="11" grpId="0" animBg="1"/>
      <p:bldP spid="11" grpId="1" animBg="1"/>
      <p:bldP spid="19" grpId="0" animBg="1"/>
      <p:bldP spid="19" grpId="1" animBg="1"/>
      <p:bldP spid="19" grpId="2" animBg="1"/>
      <p:bldP spid="22" grpId="0" animBg="1"/>
      <p:bldP spid="22" grpId="2" animBg="1"/>
      <p:bldP spid="22" grpId="3" animBg="1"/>
      <p:bldP spid="23" grpId="0" animBg="1"/>
      <p:bldP spid="25" grpId="0" animBg="1"/>
      <p:bldP spid="20" grpId="0"/>
      <p:bldP spid="20" grpId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  <a:solidFill>
            <a:schemeClr val="bg1">
              <a:alpha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AU" dirty="0" smtClean="0"/>
              <a:t>Describing more honestly what is done helps identify and reduce side effects. </a:t>
            </a:r>
            <a:endParaRPr lang="en-A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9149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c 1"/>
          <p:cNvSpPr/>
          <p:nvPr/>
        </p:nvSpPr>
        <p:spPr>
          <a:xfrm rot="14891477" flipH="1">
            <a:off x="-22854" y="3622391"/>
            <a:ext cx="2413547" cy="887656"/>
          </a:xfrm>
          <a:prstGeom prst="arc">
            <a:avLst>
              <a:gd name="adj1" fmla="val 16200000"/>
              <a:gd name="adj2" fmla="val 21591689"/>
            </a:avLst>
          </a:prstGeom>
          <a:ln w="190500">
            <a:solidFill>
              <a:schemeClr val="accent2"/>
            </a:solidFill>
            <a:tailEnd type="stealt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22822"/>
            <a:ext cx="65341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20071" y="4797152"/>
            <a:ext cx="1440161" cy="37936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6027953" y="2599299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Composition</a:t>
            </a:r>
            <a:endParaRPr lang="en-AU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" name="Freeform 10"/>
          <p:cNvSpPr/>
          <p:nvPr/>
        </p:nvSpPr>
        <p:spPr>
          <a:xfrm rot="20240852">
            <a:off x="5779806" y="3345841"/>
            <a:ext cx="1584176" cy="1098007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508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843807" y="4799470"/>
            <a:ext cx="1728193" cy="37705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79512" y="6280197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In-line (pure) function</a:t>
            </a:r>
            <a:endParaRPr lang="en-AU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Freeform 13"/>
          <p:cNvSpPr/>
          <p:nvPr/>
        </p:nvSpPr>
        <p:spPr>
          <a:xfrm rot="15628139" flipH="1">
            <a:off x="1300351" y="4732598"/>
            <a:ext cx="994229" cy="1987812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508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5598468" y="2619067"/>
            <a:ext cx="3545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Higher Order Function</a:t>
            </a:r>
            <a:endParaRPr lang="en-AU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43807" y="4759868"/>
            <a:ext cx="3728087" cy="37936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 16"/>
          <p:cNvSpPr/>
          <p:nvPr/>
        </p:nvSpPr>
        <p:spPr>
          <a:xfrm rot="20240852">
            <a:off x="5071279" y="3840317"/>
            <a:ext cx="1913345" cy="517762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508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3141018" y="1988840"/>
            <a:ext cx="1430982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3992359" y="4327820"/>
            <a:ext cx="352196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2906938" y="4845222"/>
            <a:ext cx="1638429" cy="226457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HeadersAreEmpty</a:t>
            </a:r>
            <a:endParaRPr lang="en-AU" sz="13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9353" y="4845222"/>
            <a:ext cx="3494855" cy="226457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HeadersAreEmptyAndFileLoadedOrLoadsOK</a:t>
            </a:r>
            <a:endParaRPr lang="en-AU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6" grpId="0" animBg="1"/>
      <p:bldP spid="17" grpId="0" animBg="1"/>
      <p:bldP spid="3" grpId="0" animBg="1"/>
      <p:bldP spid="3" grpId="1" animBg="1"/>
      <p:bldP spid="19" grpId="0" animBg="1"/>
      <p:bldP spid="19" grpId="1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32" y="3022075"/>
            <a:ext cx="8692334" cy="383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202" y="116632"/>
            <a:ext cx="8229600" cy="994122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AU" sz="4000" dirty="0" smtClean="0"/>
              <a:t>Loading the file is now a separate step.</a:t>
            </a:r>
            <a:endParaRPr lang="en-AU" sz="40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10702"/>
            <a:ext cx="65341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851920" y="1412775"/>
            <a:ext cx="1430982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420938" y="2942424"/>
            <a:ext cx="1430982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1632645" y="3269710"/>
            <a:ext cx="2934766" cy="59377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2339752" y="3787477"/>
            <a:ext cx="2934766" cy="59377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61574"/>
            <a:ext cx="49149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590603" y="2132856"/>
            <a:ext cx="1197421" cy="57606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275856" y="2276872"/>
            <a:ext cx="1512168" cy="66555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644008" y="2636912"/>
            <a:ext cx="2952328" cy="201622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32" y="3022075"/>
            <a:ext cx="8692334" cy="383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202" y="116632"/>
            <a:ext cx="8229600" cy="994122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AU" sz="4000" dirty="0" smtClean="0"/>
              <a:t>Handle exceptions at the lowest level.</a:t>
            </a:r>
            <a:endParaRPr lang="en-AU" sz="4000" dirty="0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69447"/>
            <a:ext cx="49149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600" y="1803626"/>
            <a:ext cx="1944216" cy="5232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Exception</a:t>
            </a:r>
            <a:endParaRPr lang="en-AU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5" name="Straight Arrow Connector 4"/>
          <p:cNvCxnSpPr>
            <a:stCxn id="10" idx="3"/>
          </p:cNvCxnSpPr>
          <p:nvPr/>
        </p:nvCxnSpPr>
        <p:spPr>
          <a:xfrm>
            <a:off x="2915816" y="2065236"/>
            <a:ext cx="1656184" cy="26161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23728" y="2321959"/>
            <a:ext cx="504056" cy="276322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7" y="4537545"/>
            <a:ext cx="88011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AU" sz="3200" dirty="0" smtClean="0"/>
              <a:t>Fail fast, and exceptions are truly exceptional</a:t>
            </a:r>
            <a:endParaRPr lang="en-AU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70" y="1328030"/>
            <a:ext cx="88487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347864" y="1700808"/>
            <a:ext cx="1188488" cy="2445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 15"/>
          <p:cNvSpPr/>
          <p:nvPr/>
        </p:nvSpPr>
        <p:spPr>
          <a:xfrm rot="12743303" flipH="1" flipV="1">
            <a:off x="2210802" y="1513076"/>
            <a:ext cx="901653" cy="855827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3962854" y="3261017"/>
            <a:ext cx="4320480" cy="95410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Fail Fast- as soon as the problem is detectable   </a:t>
            </a:r>
            <a:endParaRPr lang="en-AU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" name="Arc 18"/>
          <p:cNvSpPr/>
          <p:nvPr/>
        </p:nvSpPr>
        <p:spPr>
          <a:xfrm rot="17392853" flipH="1">
            <a:off x="-35628" y="2694306"/>
            <a:ext cx="2413547" cy="1325373"/>
          </a:xfrm>
          <a:prstGeom prst="arc">
            <a:avLst>
              <a:gd name="adj1" fmla="val 16200000"/>
              <a:gd name="adj2" fmla="val 21591689"/>
            </a:avLst>
          </a:prstGeom>
          <a:ln w="190500">
            <a:solidFill>
              <a:schemeClr val="accent2"/>
            </a:solidFill>
            <a:tailEnd type="stealt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 19"/>
          <p:cNvSpPr/>
          <p:nvPr/>
        </p:nvSpPr>
        <p:spPr>
          <a:xfrm rot="15938314" flipV="1">
            <a:off x="4147429" y="3985448"/>
            <a:ext cx="1012977" cy="1463506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957258" y="3042986"/>
            <a:ext cx="4320480" cy="95410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Developer has done exceptional if we’re here </a:t>
            </a:r>
            <a:endParaRPr lang="en-AU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2" name="Freeform 21"/>
          <p:cNvSpPr/>
          <p:nvPr/>
        </p:nvSpPr>
        <p:spPr>
          <a:xfrm rot="19700358">
            <a:off x="1654895" y="4132312"/>
            <a:ext cx="1027553" cy="946303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254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 22"/>
          <p:cNvSpPr/>
          <p:nvPr/>
        </p:nvSpPr>
        <p:spPr>
          <a:xfrm rot="13124943" flipH="1">
            <a:off x="1537080" y="2291797"/>
            <a:ext cx="669240" cy="718838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254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8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9202" y="116632"/>
            <a:ext cx="8229600" cy="1080120"/>
          </a:xfrm>
          <a:solidFill>
            <a:schemeClr val="bg1">
              <a:alpha val="80000"/>
            </a:schemeClr>
          </a:solidFill>
        </p:spPr>
        <p:txBody>
          <a:bodyPr>
            <a:noAutofit/>
          </a:bodyPr>
          <a:lstStyle/>
          <a:p>
            <a:r>
              <a:rPr lang="en-AU" sz="2800" dirty="0" smtClean="0"/>
              <a:t>Overcome Primitive Obsession: Accept only the data that you know is correct by creating Value Objects</a:t>
            </a:r>
            <a:endParaRPr lang="en-A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1" y="4077072"/>
            <a:ext cx="86963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211960" y="4415595"/>
            <a:ext cx="1008112" cy="37936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 10"/>
          <p:cNvSpPr/>
          <p:nvPr/>
        </p:nvSpPr>
        <p:spPr>
          <a:xfrm rot="10800000" flipV="1">
            <a:off x="5264320" y="4605279"/>
            <a:ext cx="1080120" cy="532139"/>
          </a:xfrm>
          <a:custGeom>
            <a:avLst/>
            <a:gdLst>
              <a:gd name="connsiteX0" fmla="*/ 1908699 w 1908699"/>
              <a:gd name="connsiteY0" fmla="*/ 11159 h 259734"/>
              <a:gd name="connsiteX1" fmla="*/ 577048 w 1908699"/>
              <a:gd name="connsiteY1" fmla="*/ 28915 h 259734"/>
              <a:gd name="connsiteX2" fmla="*/ 0 w 1908699"/>
              <a:gd name="connsiteY2" fmla="*/ 259734 h 259734"/>
              <a:gd name="connsiteX3" fmla="*/ 0 w 1908699"/>
              <a:gd name="connsiteY3" fmla="*/ 259734 h 259734"/>
              <a:gd name="connsiteX4" fmla="*/ 0 w 1908699"/>
              <a:gd name="connsiteY4" fmla="*/ 259734 h 25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699" h="259734">
                <a:moveTo>
                  <a:pt x="1908699" y="11159"/>
                </a:moveTo>
                <a:cubicBezTo>
                  <a:pt x="1401931" y="-678"/>
                  <a:pt x="895164" y="-12514"/>
                  <a:pt x="577048" y="28915"/>
                </a:cubicBezTo>
                <a:cubicBezTo>
                  <a:pt x="258931" y="70344"/>
                  <a:pt x="0" y="259734"/>
                  <a:pt x="0" y="259734"/>
                </a:cubicBezTo>
                <a:lnTo>
                  <a:pt x="0" y="259734"/>
                </a:lnTo>
                <a:lnTo>
                  <a:pt x="0" y="259734"/>
                </a:lnTo>
              </a:path>
            </a:pathLst>
          </a:custGeom>
          <a:noFill/>
          <a:ln w="5080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66675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4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AU" dirty="0" smtClean="0"/>
              <a:t>Functional Libraries are available to manage Generic Value Type Objects</a:t>
            </a:r>
            <a:endParaRPr lang="en-A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53" y="1600200"/>
            <a:ext cx="59408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2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AU" dirty="0" smtClean="0"/>
              <a:t>Functional Programming Principles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AU" dirty="0" smtClean="0"/>
              <a:t>Pure Functions ALWAYS return the same result when called with the same parameters</a:t>
            </a:r>
          </a:p>
          <a:p>
            <a:r>
              <a:rPr lang="en-AU" dirty="0" smtClean="0"/>
              <a:t>Immutability – once assigned a value cant be changed</a:t>
            </a:r>
          </a:p>
          <a:p>
            <a:r>
              <a:rPr lang="en-AU" dirty="0" smtClean="0"/>
              <a:t>Is Declarative – lists the steps required to reach the outcome</a:t>
            </a:r>
          </a:p>
          <a:p>
            <a:r>
              <a:rPr lang="en-AU" dirty="0" smtClean="0"/>
              <a:t>State is maintained through composition (joining functions together) not by shared state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57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Benefits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  <a:solidFill>
            <a:schemeClr val="bg1">
              <a:alpha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Predictability – you can see what will happen just by looking at the signature of the method</a:t>
            </a:r>
          </a:p>
          <a:p>
            <a:r>
              <a:rPr lang="en-AU" dirty="0" smtClean="0"/>
              <a:t>Brevity – (usually) functions are smaller than equivalent imperative code</a:t>
            </a:r>
          </a:p>
          <a:p>
            <a:r>
              <a:rPr lang="en-AU" dirty="0" smtClean="0"/>
              <a:t>Maintainability – locating bugs are typically easier (often self evident)</a:t>
            </a:r>
          </a:p>
          <a:p>
            <a:r>
              <a:rPr lang="en-AU" dirty="0" smtClean="0"/>
              <a:t>Testability – each “element” of the code is inherently independently testable</a:t>
            </a:r>
          </a:p>
          <a:p>
            <a:r>
              <a:rPr lang="en-AU" dirty="0" smtClean="0"/>
              <a:t>Parallel processing and Task queuing is much easier 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307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Problems 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en-AU" dirty="0" smtClean="0"/>
              <a:t>Jargon – side effects, functors, high order functions …</a:t>
            </a:r>
          </a:p>
          <a:p>
            <a:r>
              <a:rPr lang="en-AU" dirty="0" smtClean="0"/>
              <a:t>It’s a paradigm shift for OO programmers</a:t>
            </a:r>
          </a:p>
          <a:p>
            <a:r>
              <a:rPr lang="en-AU" dirty="0" smtClean="0"/>
              <a:t>Immutability can be heavy on memory and requires some care (</a:t>
            </a:r>
            <a:r>
              <a:rPr lang="en-AU" dirty="0" err="1" smtClean="0"/>
              <a:t>eg</a:t>
            </a:r>
            <a:r>
              <a:rPr lang="en-AU" dirty="0" smtClean="0"/>
              <a:t> mobile devices)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09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AU" dirty="0" smtClean="0"/>
              <a:t>Functional Principles in OO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Method signature is definitive (honesty)</a:t>
            </a:r>
          </a:p>
          <a:p>
            <a:pPr lvl="1"/>
            <a:r>
              <a:rPr lang="en-AU" dirty="0" smtClean="0"/>
              <a:t>The name says exactly what it does</a:t>
            </a:r>
          </a:p>
          <a:p>
            <a:pPr lvl="1"/>
            <a:r>
              <a:rPr lang="en-AU" dirty="0" smtClean="0"/>
              <a:t>Return type and parameter types are explicit </a:t>
            </a:r>
          </a:p>
          <a:p>
            <a:pPr lvl="1"/>
            <a:r>
              <a:rPr lang="en-AU" dirty="0" smtClean="0"/>
              <a:t>Eliminate side-effects</a:t>
            </a:r>
          </a:p>
          <a:p>
            <a:r>
              <a:rPr lang="en-AU" dirty="0" smtClean="0"/>
              <a:t>Avoiding Primitive Obsession in favour of  Value Types</a:t>
            </a:r>
          </a:p>
          <a:p>
            <a:r>
              <a:rPr lang="en-AU" dirty="0" smtClean="0"/>
              <a:t>Refactoring away from Exceptions to control flow</a:t>
            </a:r>
          </a:p>
          <a:p>
            <a:r>
              <a:rPr lang="en-AU" dirty="0" smtClean="0"/>
              <a:t>Functional Composition (&amp; Railway oriented programming)</a:t>
            </a:r>
          </a:p>
          <a:p>
            <a:r>
              <a:rPr lang="en-AU" dirty="0" smtClean="0"/>
              <a:t>(Fail Fast principle)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58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AU" dirty="0" smtClean="0"/>
              <a:t>Quick Examples: Small Demonstration</a:t>
            </a:r>
            <a:endParaRPr lang="en-AU" dirty="0"/>
          </a:p>
        </p:txBody>
      </p:sp>
      <p:pic>
        <p:nvPicPr>
          <p:cNvPr id="8194" name="Picture 2" descr="C:\Users\glen.galkam\Downloads\smalldemonstr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65416"/>
            <a:ext cx="5904656" cy="406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AU" dirty="0" smtClean="0"/>
              <a:t>Functional Principles in OO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Method signature is definitive (honesty)</a:t>
            </a:r>
          </a:p>
          <a:p>
            <a:pPr lvl="1"/>
            <a:r>
              <a:rPr lang="en-AU" dirty="0" smtClean="0"/>
              <a:t>The name says exactly what it does</a:t>
            </a:r>
          </a:p>
          <a:p>
            <a:pPr lvl="1"/>
            <a:r>
              <a:rPr lang="en-AU" dirty="0" smtClean="0"/>
              <a:t>Return type and parameter Types are explicit </a:t>
            </a:r>
          </a:p>
          <a:p>
            <a:pPr lvl="1"/>
            <a:r>
              <a:rPr lang="en-AU" dirty="0" smtClean="0"/>
              <a:t>Eliminate side-effects</a:t>
            </a:r>
          </a:p>
          <a:p>
            <a:r>
              <a:rPr lang="en-AU" dirty="0" smtClean="0"/>
              <a:t>Avoiding Primitive Obsession and Value Types</a:t>
            </a:r>
          </a:p>
          <a:p>
            <a:r>
              <a:rPr lang="en-AU" dirty="0" smtClean="0"/>
              <a:t>Refactoring away from Exceptions to control flow</a:t>
            </a:r>
          </a:p>
          <a:p>
            <a:r>
              <a:rPr lang="en-AU" dirty="0" smtClean="0"/>
              <a:t>Functional Composition (&amp; Railway oriented programming)</a:t>
            </a:r>
          </a:p>
          <a:p>
            <a:r>
              <a:rPr lang="en-AU" dirty="0" smtClean="0"/>
              <a:t>(Fail Fast)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33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AU" dirty="0" smtClean="0"/>
              <a:t>Large Demonstration</a:t>
            </a:r>
            <a:endParaRPr lang="en-AU" dirty="0"/>
          </a:p>
        </p:txBody>
      </p:sp>
      <p:pic>
        <p:nvPicPr>
          <p:cNvPr id="9219" name="Picture 3" descr="C:\Users\glen.galkam\Downloads\largeDemonstr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31331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" y="1772816"/>
            <a:ext cx="9024835" cy="3882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Class Changes</a:t>
            </a:r>
            <a:endParaRPr lang="en-AU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31640" y="3068960"/>
            <a:ext cx="367240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1560" y="5229200"/>
            <a:ext cx="4608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703</Words>
  <Application>Microsoft Office PowerPoint</Application>
  <PresentationFormat>On-screen Show (4:3)</PresentationFormat>
  <Paragraphs>85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Functional Programming</vt:lpstr>
      <vt:lpstr>Functional Programming Principles</vt:lpstr>
      <vt:lpstr>Benefits </vt:lpstr>
      <vt:lpstr>Problems </vt:lpstr>
      <vt:lpstr>Functional Principles in OO </vt:lpstr>
      <vt:lpstr>Quick Examples: Small Demonstration</vt:lpstr>
      <vt:lpstr>Functional Principles in OO </vt:lpstr>
      <vt:lpstr>Large Demonstration</vt:lpstr>
      <vt:lpstr>PowerPoint Presentation</vt:lpstr>
      <vt:lpstr>Immutability helps reduce complexity related to maintaining state</vt:lpstr>
      <vt:lpstr>Reduce complexity, use composition and avoid using exceptions to control program flow.</vt:lpstr>
      <vt:lpstr>Describing more honestly what is done helps identify and reduce side effects. </vt:lpstr>
      <vt:lpstr>Loading the file is now a separate step.</vt:lpstr>
      <vt:lpstr>Handle exceptions at the lowest level.</vt:lpstr>
      <vt:lpstr>Fail fast, and exceptions are truly exceptional</vt:lpstr>
      <vt:lpstr>Overcome Primitive Obsession: Accept only the data that you know is correct by creating Value Objects</vt:lpstr>
      <vt:lpstr>Functional Libraries are available to manage Generic Value Type Objects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Kleidon</dc:creator>
  <cp:lastModifiedBy>Glen Kleidon</cp:lastModifiedBy>
  <cp:revision>59</cp:revision>
  <dcterms:created xsi:type="dcterms:W3CDTF">2017-04-22T12:01:12Z</dcterms:created>
  <dcterms:modified xsi:type="dcterms:W3CDTF">2017-04-23T09:51:12Z</dcterms:modified>
</cp:coreProperties>
</file>