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9144000" cy="6858000" type="letter"/>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16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 Hanssen" userId="5db12a630ae258bb" providerId="LiveId" clId="{D1C0E4CD-3E0C-4AF6-9D60-A8AD40C5E6DC}"/>
    <pc:docChg chg="modSld">
      <pc:chgData name="Rob Hanssen" userId="5db12a630ae258bb" providerId="LiveId" clId="{D1C0E4CD-3E0C-4AF6-9D60-A8AD40C5E6DC}" dt="2024-09-18T17:52:38.355" v="6" actId="20577"/>
      <pc:docMkLst>
        <pc:docMk/>
      </pc:docMkLst>
      <pc:sldChg chg="modSp mod">
        <pc:chgData name="Rob Hanssen" userId="5db12a630ae258bb" providerId="LiveId" clId="{D1C0E4CD-3E0C-4AF6-9D60-A8AD40C5E6DC}" dt="2024-09-18T17:52:30.798" v="2" actId="6549"/>
        <pc:sldMkLst>
          <pc:docMk/>
          <pc:sldMk cId="1950024672" sldId="256"/>
        </pc:sldMkLst>
        <pc:spChg chg="mod">
          <ac:chgData name="Rob Hanssen" userId="5db12a630ae258bb" providerId="LiveId" clId="{D1C0E4CD-3E0C-4AF6-9D60-A8AD40C5E6DC}" dt="2024-09-18T17:52:30.798" v="2" actId="6549"/>
          <ac:spMkLst>
            <pc:docMk/>
            <pc:sldMk cId="1950024672" sldId="256"/>
            <ac:spMk id="5" creationId="{3A609CBC-29C9-4AE3-B8DB-60A16680CE99}"/>
          </ac:spMkLst>
        </pc:spChg>
        <pc:graphicFrameChg chg="modGraphic">
          <ac:chgData name="Rob Hanssen" userId="5db12a630ae258bb" providerId="LiveId" clId="{D1C0E4CD-3E0C-4AF6-9D60-A8AD40C5E6DC}" dt="2024-09-18T17:52:27.126" v="0" actId="6549"/>
          <ac:graphicFrameMkLst>
            <pc:docMk/>
            <pc:sldMk cId="1950024672" sldId="256"/>
            <ac:graphicFrameMk id="6" creationId="{643A0612-F394-4A9A-8B39-83211D2ADA32}"/>
          </ac:graphicFrameMkLst>
        </pc:graphicFrameChg>
      </pc:sldChg>
      <pc:sldChg chg="modSp mod">
        <pc:chgData name="Rob Hanssen" userId="5db12a630ae258bb" providerId="LiveId" clId="{D1C0E4CD-3E0C-4AF6-9D60-A8AD40C5E6DC}" dt="2024-09-18T17:52:34.315" v="4" actId="20577"/>
        <pc:sldMkLst>
          <pc:docMk/>
          <pc:sldMk cId="333389591" sldId="257"/>
        </pc:sldMkLst>
        <pc:spChg chg="mod">
          <ac:chgData name="Rob Hanssen" userId="5db12a630ae258bb" providerId="LiveId" clId="{D1C0E4CD-3E0C-4AF6-9D60-A8AD40C5E6DC}" dt="2024-09-18T17:52:34.315" v="4" actId="20577"/>
          <ac:spMkLst>
            <pc:docMk/>
            <pc:sldMk cId="333389591" sldId="257"/>
            <ac:spMk id="5" creationId="{3A609CBC-29C9-4AE3-B8DB-60A16680CE99}"/>
          </ac:spMkLst>
        </pc:spChg>
      </pc:sldChg>
      <pc:sldChg chg="modSp mod">
        <pc:chgData name="Rob Hanssen" userId="5db12a630ae258bb" providerId="LiveId" clId="{D1C0E4CD-3E0C-4AF6-9D60-A8AD40C5E6DC}" dt="2024-09-18T17:52:38.355" v="6" actId="20577"/>
        <pc:sldMkLst>
          <pc:docMk/>
          <pc:sldMk cId="3543261159" sldId="258"/>
        </pc:sldMkLst>
        <pc:spChg chg="mod">
          <ac:chgData name="Rob Hanssen" userId="5db12a630ae258bb" providerId="LiveId" clId="{D1C0E4CD-3E0C-4AF6-9D60-A8AD40C5E6DC}" dt="2024-09-18T17:52:38.355" v="6" actId="20577"/>
          <ac:spMkLst>
            <pc:docMk/>
            <pc:sldMk cId="3543261159" sldId="258"/>
            <ac:spMk id="5" creationId="{3A609CBC-29C9-4AE3-B8DB-60A16680CE9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53716-AF88-4178-A477-AA04F38B750A}" type="datetimeFigureOut">
              <a:rPr lang="en-US" smtClean="0"/>
              <a:t>2024-09-18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6B043-F072-484C-ADEB-E8C3FB57033F}" type="slidenum">
              <a:rPr lang="en-US" smtClean="0"/>
              <a:t>‹#›</a:t>
            </a:fld>
            <a:endParaRPr lang="en-US"/>
          </a:p>
        </p:txBody>
      </p:sp>
    </p:spTree>
    <p:extLst>
      <p:ext uri="{BB962C8B-B14F-4D97-AF65-F5344CB8AC3E}">
        <p14:creationId xmlns:p14="http://schemas.microsoft.com/office/powerpoint/2010/main" val="25832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53716-AF88-4178-A477-AA04F38B750A}" type="datetimeFigureOut">
              <a:rPr lang="en-US" smtClean="0"/>
              <a:t>2024-09-18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6B043-F072-484C-ADEB-E8C3FB57033F}" type="slidenum">
              <a:rPr lang="en-US" smtClean="0"/>
              <a:t>‹#›</a:t>
            </a:fld>
            <a:endParaRPr lang="en-US"/>
          </a:p>
        </p:txBody>
      </p:sp>
    </p:spTree>
    <p:extLst>
      <p:ext uri="{BB962C8B-B14F-4D97-AF65-F5344CB8AC3E}">
        <p14:creationId xmlns:p14="http://schemas.microsoft.com/office/powerpoint/2010/main" val="3156119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53716-AF88-4178-A477-AA04F38B750A}" type="datetimeFigureOut">
              <a:rPr lang="en-US" smtClean="0"/>
              <a:t>2024-09-18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6B043-F072-484C-ADEB-E8C3FB57033F}" type="slidenum">
              <a:rPr lang="en-US" smtClean="0"/>
              <a:t>‹#›</a:t>
            </a:fld>
            <a:endParaRPr lang="en-US"/>
          </a:p>
        </p:txBody>
      </p:sp>
    </p:spTree>
    <p:extLst>
      <p:ext uri="{BB962C8B-B14F-4D97-AF65-F5344CB8AC3E}">
        <p14:creationId xmlns:p14="http://schemas.microsoft.com/office/powerpoint/2010/main" val="2436272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53716-AF88-4178-A477-AA04F38B750A}" type="datetimeFigureOut">
              <a:rPr lang="en-US" smtClean="0"/>
              <a:t>2024-09-18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6B043-F072-484C-ADEB-E8C3FB57033F}" type="slidenum">
              <a:rPr lang="en-US" smtClean="0"/>
              <a:t>‹#›</a:t>
            </a:fld>
            <a:endParaRPr lang="en-US"/>
          </a:p>
        </p:txBody>
      </p:sp>
    </p:spTree>
    <p:extLst>
      <p:ext uri="{BB962C8B-B14F-4D97-AF65-F5344CB8AC3E}">
        <p14:creationId xmlns:p14="http://schemas.microsoft.com/office/powerpoint/2010/main" val="3720781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153716-AF88-4178-A477-AA04F38B750A}" type="datetimeFigureOut">
              <a:rPr lang="en-US" smtClean="0"/>
              <a:t>2024-09-18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6B043-F072-484C-ADEB-E8C3FB57033F}" type="slidenum">
              <a:rPr lang="en-US" smtClean="0"/>
              <a:t>‹#›</a:t>
            </a:fld>
            <a:endParaRPr lang="en-US"/>
          </a:p>
        </p:txBody>
      </p:sp>
    </p:spTree>
    <p:extLst>
      <p:ext uri="{BB962C8B-B14F-4D97-AF65-F5344CB8AC3E}">
        <p14:creationId xmlns:p14="http://schemas.microsoft.com/office/powerpoint/2010/main" val="1301173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53716-AF88-4178-A477-AA04F38B750A}" type="datetimeFigureOut">
              <a:rPr lang="en-US" smtClean="0"/>
              <a:t>2024-09-18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6B043-F072-484C-ADEB-E8C3FB57033F}" type="slidenum">
              <a:rPr lang="en-US" smtClean="0"/>
              <a:t>‹#›</a:t>
            </a:fld>
            <a:endParaRPr lang="en-US"/>
          </a:p>
        </p:txBody>
      </p:sp>
    </p:spTree>
    <p:extLst>
      <p:ext uri="{BB962C8B-B14F-4D97-AF65-F5344CB8AC3E}">
        <p14:creationId xmlns:p14="http://schemas.microsoft.com/office/powerpoint/2010/main" val="1036165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53716-AF88-4178-A477-AA04F38B750A}" type="datetimeFigureOut">
              <a:rPr lang="en-US" smtClean="0"/>
              <a:t>2024-09-18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86B043-F072-484C-ADEB-E8C3FB57033F}" type="slidenum">
              <a:rPr lang="en-US" smtClean="0"/>
              <a:t>‹#›</a:t>
            </a:fld>
            <a:endParaRPr lang="en-US"/>
          </a:p>
        </p:txBody>
      </p:sp>
    </p:spTree>
    <p:extLst>
      <p:ext uri="{BB962C8B-B14F-4D97-AF65-F5344CB8AC3E}">
        <p14:creationId xmlns:p14="http://schemas.microsoft.com/office/powerpoint/2010/main" val="3040996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53716-AF88-4178-A477-AA04F38B750A}" type="datetimeFigureOut">
              <a:rPr lang="en-US" smtClean="0"/>
              <a:t>2024-09-18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86B043-F072-484C-ADEB-E8C3FB57033F}" type="slidenum">
              <a:rPr lang="en-US" smtClean="0"/>
              <a:t>‹#›</a:t>
            </a:fld>
            <a:endParaRPr lang="en-US"/>
          </a:p>
        </p:txBody>
      </p:sp>
    </p:spTree>
    <p:extLst>
      <p:ext uri="{BB962C8B-B14F-4D97-AF65-F5344CB8AC3E}">
        <p14:creationId xmlns:p14="http://schemas.microsoft.com/office/powerpoint/2010/main" val="3351816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53716-AF88-4178-A477-AA04F38B750A}" type="datetimeFigureOut">
              <a:rPr lang="en-US" smtClean="0"/>
              <a:t>2024-09-18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86B043-F072-484C-ADEB-E8C3FB57033F}" type="slidenum">
              <a:rPr lang="en-US" smtClean="0"/>
              <a:t>‹#›</a:t>
            </a:fld>
            <a:endParaRPr lang="en-US"/>
          </a:p>
        </p:txBody>
      </p:sp>
    </p:spTree>
    <p:extLst>
      <p:ext uri="{BB962C8B-B14F-4D97-AF65-F5344CB8AC3E}">
        <p14:creationId xmlns:p14="http://schemas.microsoft.com/office/powerpoint/2010/main" val="2214280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153716-AF88-4178-A477-AA04F38B750A}" type="datetimeFigureOut">
              <a:rPr lang="en-US" smtClean="0"/>
              <a:t>2024-09-18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6B043-F072-484C-ADEB-E8C3FB57033F}" type="slidenum">
              <a:rPr lang="en-US" smtClean="0"/>
              <a:t>‹#›</a:t>
            </a:fld>
            <a:endParaRPr lang="en-US"/>
          </a:p>
        </p:txBody>
      </p:sp>
    </p:spTree>
    <p:extLst>
      <p:ext uri="{BB962C8B-B14F-4D97-AF65-F5344CB8AC3E}">
        <p14:creationId xmlns:p14="http://schemas.microsoft.com/office/powerpoint/2010/main" val="389112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153716-AF88-4178-A477-AA04F38B750A}" type="datetimeFigureOut">
              <a:rPr lang="en-US" smtClean="0"/>
              <a:t>2024-09-18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6B043-F072-484C-ADEB-E8C3FB57033F}" type="slidenum">
              <a:rPr lang="en-US" smtClean="0"/>
              <a:t>‹#›</a:t>
            </a:fld>
            <a:endParaRPr lang="en-US"/>
          </a:p>
        </p:txBody>
      </p:sp>
    </p:spTree>
    <p:extLst>
      <p:ext uri="{BB962C8B-B14F-4D97-AF65-F5344CB8AC3E}">
        <p14:creationId xmlns:p14="http://schemas.microsoft.com/office/powerpoint/2010/main" val="2719994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53716-AF88-4178-A477-AA04F38B750A}" type="datetimeFigureOut">
              <a:rPr lang="en-US" smtClean="0"/>
              <a:t>2024-09-18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86B043-F072-484C-ADEB-E8C3FB57033F}" type="slidenum">
              <a:rPr lang="en-US" smtClean="0"/>
              <a:t>‹#›</a:t>
            </a:fld>
            <a:endParaRPr lang="en-US"/>
          </a:p>
        </p:txBody>
      </p:sp>
    </p:spTree>
    <p:extLst>
      <p:ext uri="{BB962C8B-B14F-4D97-AF65-F5344CB8AC3E}">
        <p14:creationId xmlns:p14="http://schemas.microsoft.com/office/powerpoint/2010/main" val="550412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926D8A-0030-4424-A359-40F0C5A4190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877" r="9597"/>
          <a:stretch/>
        </p:blipFill>
        <p:spPr bwMode="auto">
          <a:xfrm>
            <a:off x="82704" y="66295"/>
            <a:ext cx="1577195" cy="732954"/>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3A609CBC-29C9-4AE3-B8DB-60A16680CE99}"/>
              </a:ext>
            </a:extLst>
          </p:cNvPr>
          <p:cNvSpPr txBox="1"/>
          <p:nvPr/>
        </p:nvSpPr>
        <p:spPr>
          <a:xfrm>
            <a:off x="1917352" y="140385"/>
            <a:ext cx="4933082" cy="523220"/>
          </a:xfrm>
          <a:prstGeom prst="rect">
            <a:avLst/>
          </a:prstGeom>
          <a:noFill/>
        </p:spPr>
        <p:txBody>
          <a:bodyPr wrap="none" rtlCol="0">
            <a:spAutoFit/>
          </a:bodyPr>
          <a:lstStyle/>
          <a:p>
            <a:r>
              <a:rPr lang="en-US" sz="2800" dirty="0"/>
              <a:t>Board election 2025 Tally Sheet</a:t>
            </a:r>
          </a:p>
        </p:txBody>
      </p:sp>
      <p:graphicFrame>
        <p:nvGraphicFramePr>
          <p:cNvPr id="6" name="Table 5">
            <a:extLst>
              <a:ext uri="{FF2B5EF4-FFF2-40B4-BE49-F238E27FC236}">
                <a16:creationId xmlns:a16="http://schemas.microsoft.com/office/drawing/2014/main" id="{643A0612-F394-4A9A-8B39-83211D2ADA32}"/>
              </a:ext>
            </a:extLst>
          </p:cNvPr>
          <p:cNvGraphicFramePr>
            <a:graphicFrameLocks noGrp="1"/>
          </p:cNvGraphicFramePr>
          <p:nvPr>
            <p:extLst>
              <p:ext uri="{D42A27DB-BD31-4B8C-83A1-F6EECF244321}">
                <p14:modId xmlns:p14="http://schemas.microsoft.com/office/powerpoint/2010/main" val="688785826"/>
              </p:ext>
            </p:extLst>
          </p:nvPr>
        </p:nvGraphicFramePr>
        <p:xfrm>
          <a:off x="192946" y="985940"/>
          <a:ext cx="8649048" cy="4861560"/>
        </p:xfrm>
        <a:graphic>
          <a:graphicData uri="http://schemas.openxmlformats.org/drawingml/2006/table">
            <a:tbl>
              <a:tblPr firstRow="1" firstCol="1" bandRow="1">
                <a:tableStyleId>{C083E6E3-FA7D-4D7B-A595-EF9225AFEA82}</a:tableStyleId>
              </a:tblPr>
              <a:tblGrid>
                <a:gridCol w="1577131">
                  <a:extLst>
                    <a:ext uri="{9D8B030D-6E8A-4147-A177-3AD203B41FA5}">
                      <a16:colId xmlns:a16="http://schemas.microsoft.com/office/drawing/2014/main" val="2346505265"/>
                    </a:ext>
                  </a:extLst>
                </a:gridCol>
                <a:gridCol w="956345">
                  <a:extLst>
                    <a:ext uri="{9D8B030D-6E8A-4147-A177-3AD203B41FA5}">
                      <a16:colId xmlns:a16="http://schemas.microsoft.com/office/drawing/2014/main" val="3706121958"/>
                    </a:ext>
                  </a:extLst>
                </a:gridCol>
                <a:gridCol w="6115572">
                  <a:extLst>
                    <a:ext uri="{9D8B030D-6E8A-4147-A177-3AD203B41FA5}">
                      <a16:colId xmlns:a16="http://schemas.microsoft.com/office/drawing/2014/main" val="4175676271"/>
                    </a:ext>
                  </a:extLst>
                </a:gridCol>
              </a:tblGrid>
              <a:tr h="370840">
                <a:tc>
                  <a:txBody>
                    <a:bodyPr/>
                    <a:lstStyle/>
                    <a:p>
                      <a:r>
                        <a:rPr lang="en-US" sz="1100" dirty="0"/>
                        <a:t>Nominee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Total Votes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0799042"/>
                  </a:ext>
                </a:extLst>
              </a:tr>
              <a:tr h="370840">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696868"/>
                  </a:ext>
                </a:extLst>
              </a:tr>
              <a:tr h="370840">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4215902"/>
                  </a:ext>
                </a:extLst>
              </a:tr>
              <a:tr h="370840">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7520378"/>
                  </a:ext>
                </a:extLst>
              </a:tr>
              <a:tr h="370840">
                <a:tc>
                  <a:txBody>
                    <a:bodyPr/>
                    <a:lstStyle/>
                    <a:p>
                      <a:endParaRPr lang="en-US" sz="11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20800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600" baseline="0" dirty="0"/>
                        <a:t>(floor nominee)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817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6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6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600" baseline="0" dirty="0"/>
                        <a:t>(floor nominee)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0467587"/>
                  </a:ext>
                </a:extLst>
              </a:tr>
              <a:tr h="370840">
                <a:tc>
                  <a:txBody>
                    <a:bodyPr/>
                    <a:lstStyle/>
                    <a:p>
                      <a:endParaRPr lang="en-US" sz="600" baseline="0" dirty="0"/>
                    </a:p>
                    <a:p>
                      <a:endParaRPr lang="en-US" sz="600" baseline="0" dirty="0"/>
                    </a:p>
                    <a:p>
                      <a:r>
                        <a:rPr lang="en-US" sz="600" baseline="0" dirty="0"/>
                        <a:t>(floor nominee)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7703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7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6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600" baseline="0" dirty="0"/>
                        <a:t>(floor nominee)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737918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7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6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600" baseline="0" dirty="0"/>
                        <a:t>(floor nominee)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7828142"/>
                  </a:ext>
                </a:extLst>
              </a:tr>
              <a:tr h="370840">
                <a:tc>
                  <a:txBody>
                    <a:bodyPr/>
                    <a:lstStyle/>
                    <a:p>
                      <a:endParaRPr lang="en-US" sz="600" baseline="0" dirty="0"/>
                    </a:p>
                    <a:p>
                      <a:endParaRPr lang="en-US" sz="600" baseline="0" dirty="0"/>
                    </a:p>
                    <a:p>
                      <a:r>
                        <a:rPr lang="en-US" sz="600" baseline="0" dirty="0"/>
                        <a:t>(floor nominee)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58362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7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6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600" baseline="0" dirty="0"/>
                        <a:t>(floor nominee)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19182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7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6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600" baseline="0" dirty="0"/>
                        <a:t>(floor nominee)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96386"/>
                  </a:ext>
                </a:extLst>
              </a:tr>
            </a:tbl>
          </a:graphicData>
        </a:graphic>
      </p:graphicFrame>
      <p:sp>
        <p:nvSpPr>
          <p:cNvPr id="7" name="TextBox 6">
            <a:extLst>
              <a:ext uri="{FF2B5EF4-FFF2-40B4-BE49-F238E27FC236}">
                <a16:creationId xmlns:a16="http://schemas.microsoft.com/office/drawing/2014/main" id="{60DDC16A-951F-4F34-8377-C9F6312BF08D}"/>
              </a:ext>
            </a:extLst>
          </p:cNvPr>
          <p:cNvSpPr txBox="1"/>
          <p:nvPr/>
        </p:nvSpPr>
        <p:spPr>
          <a:xfrm>
            <a:off x="6837027" y="171162"/>
            <a:ext cx="2108269" cy="461665"/>
          </a:xfrm>
          <a:prstGeom prst="rect">
            <a:avLst/>
          </a:prstGeom>
          <a:noFill/>
          <a:ln>
            <a:solidFill>
              <a:schemeClr val="tx1"/>
            </a:solidFill>
          </a:ln>
        </p:spPr>
        <p:txBody>
          <a:bodyPr wrap="none" rtlCol="0">
            <a:spAutoFit/>
          </a:bodyPr>
          <a:lstStyle/>
          <a:p>
            <a:r>
              <a:rPr lang="en-US" sz="1200" dirty="0"/>
              <a:t>Name:	___________________</a:t>
            </a:r>
          </a:p>
          <a:p>
            <a:r>
              <a:rPr lang="en-US" sz="1200" dirty="0"/>
              <a:t>Date:	___________________</a:t>
            </a:r>
          </a:p>
        </p:txBody>
      </p:sp>
      <p:sp>
        <p:nvSpPr>
          <p:cNvPr id="8" name="TextBox 7">
            <a:extLst>
              <a:ext uri="{FF2B5EF4-FFF2-40B4-BE49-F238E27FC236}">
                <a16:creationId xmlns:a16="http://schemas.microsoft.com/office/drawing/2014/main" id="{26A3CD5F-DAC1-4082-B6DE-B27106DCCCA6}"/>
              </a:ext>
            </a:extLst>
          </p:cNvPr>
          <p:cNvSpPr txBox="1"/>
          <p:nvPr/>
        </p:nvSpPr>
        <p:spPr>
          <a:xfrm>
            <a:off x="4462940" y="6585358"/>
            <a:ext cx="4470839" cy="307777"/>
          </a:xfrm>
          <a:prstGeom prst="rect">
            <a:avLst/>
          </a:prstGeom>
          <a:noFill/>
        </p:spPr>
        <p:txBody>
          <a:bodyPr wrap="none" rtlCol="0">
            <a:spAutoFit/>
          </a:bodyPr>
          <a:lstStyle/>
          <a:p>
            <a:r>
              <a:rPr lang="en-US" sz="1400" dirty="0"/>
              <a:t>See flipside for instructions and additional nominee spaces</a:t>
            </a:r>
          </a:p>
        </p:txBody>
      </p:sp>
    </p:spTree>
    <p:extLst>
      <p:ext uri="{BB962C8B-B14F-4D97-AF65-F5344CB8AC3E}">
        <p14:creationId xmlns:p14="http://schemas.microsoft.com/office/powerpoint/2010/main" val="1950024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926D8A-0030-4424-A359-40F0C5A4190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877" r="9597"/>
          <a:stretch/>
        </p:blipFill>
        <p:spPr bwMode="auto">
          <a:xfrm>
            <a:off x="82704" y="66295"/>
            <a:ext cx="1577195" cy="732954"/>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3A609CBC-29C9-4AE3-B8DB-60A16680CE99}"/>
              </a:ext>
            </a:extLst>
          </p:cNvPr>
          <p:cNvSpPr txBox="1"/>
          <p:nvPr/>
        </p:nvSpPr>
        <p:spPr>
          <a:xfrm>
            <a:off x="1917352" y="140385"/>
            <a:ext cx="4750339" cy="523220"/>
          </a:xfrm>
          <a:prstGeom prst="rect">
            <a:avLst/>
          </a:prstGeom>
          <a:noFill/>
        </p:spPr>
        <p:txBody>
          <a:bodyPr wrap="none" rtlCol="0">
            <a:spAutoFit/>
          </a:bodyPr>
          <a:lstStyle/>
          <a:p>
            <a:r>
              <a:rPr lang="en-US" sz="2800" dirty="0"/>
              <a:t>Board election 2025 Tally Sheet</a:t>
            </a:r>
          </a:p>
        </p:txBody>
      </p:sp>
      <p:graphicFrame>
        <p:nvGraphicFramePr>
          <p:cNvPr id="6" name="Table 5">
            <a:extLst>
              <a:ext uri="{FF2B5EF4-FFF2-40B4-BE49-F238E27FC236}">
                <a16:creationId xmlns:a16="http://schemas.microsoft.com/office/drawing/2014/main" id="{643A0612-F394-4A9A-8B39-83211D2ADA32}"/>
              </a:ext>
            </a:extLst>
          </p:cNvPr>
          <p:cNvGraphicFramePr>
            <a:graphicFrameLocks noGrp="1"/>
          </p:cNvGraphicFramePr>
          <p:nvPr>
            <p:extLst>
              <p:ext uri="{D42A27DB-BD31-4B8C-83A1-F6EECF244321}">
                <p14:modId xmlns:p14="http://schemas.microsoft.com/office/powerpoint/2010/main" val="2418200648"/>
              </p:ext>
            </p:extLst>
          </p:nvPr>
        </p:nvGraphicFramePr>
        <p:xfrm>
          <a:off x="192946" y="985940"/>
          <a:ext cx="8649048" cy="3413760"/>
        </p:xfrm>
        <a:graphic>
          <a:graphicData uri="http://schemas.openxmlformats.org/drawingml/2006/table">
            <a:tbl>
              <a:tblPr firstRow="1" firstCol="1" bandRow="1">
                <a:tableStyleId>{C083E6E3-FA7D-4D7B-A595-EF9225AFEA82}</a:tableStyleId>
              </a:tblPr>
              <a:tblGrid>
                <a:gridCol w="1577131">
                  <a:extLst>
                    <a:ext uri="{9D8B030D-6E8A-4147-A177-3AD203B41FA5}">
                      <a16:colId xmlns:a16="http://schemas.microsoft.com/office/drawing/2014/main" val="2346505265"/>
                    </a:ext>
                  </a:extLst>
                </a:gridCol>
                <a:gridCol w="956345">
                  <a:extLst>
                    <a:ext uri="{9D8B030D-6E8A-4147-A177-3AD203B41FA5}">
                      <a16:colId xmlns:a16="http://schemas.microsoft.com/office/drawing/2014/main" val="3706121958"/>
                    </a:ext>
                  </a:extLst>
                </a:gridCol>
                <a:gridCol w="6115572">
                  <a:extLst>
                    <a:ext uri="{9D8B030D-6E8A-4147-A177-3AD203B41FA5}">
                      <a16:colId xmlns:a16="http://schemas.microsoft.com/office/drawing/2014/main" val="4175676271"/>
                    </a:ext>
                  </a:extLst>
                </a:gridCol>
              </a:tblGrid>
              <a:tr h="370840">
                <a:tc>
                  <a:txBody>
                    <a:bodyPr/>
                    <a:lstStyle/>
                    <a:p>
                      <a:r>
                        <a:rPr lang="en-US" sz="1100" dirty="0"/>
                        <a:t>Nominee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Total Votes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0799042"/>
                  </a:ext>
                </a:extLst>
              </a:tr>
              <a:tr h="370840">
                <a:tc>
                  <a:txBody>
                    <a:bodyPr/>
                    <a:lstStyle/>
                    <a:p>
                      <a:endParaRPr lang="en-US" sz="600" baseline="0" dirty="0"/>
                    </a:p>
                    <a:p>
                      <a:endParaRPr lang="en-US" sz="600" baseline="0" dirty="0"/>
                    </a:p>
                    <a:p>
                      <a:r>
                        <a:rPr lang="en-US" sz="600" baseline="0" dirty="0"/>
                        <a:t>(floor nominee)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58362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7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7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600" baseline="0" dirty="0"/>
                        <a:t>(floor nominee)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19182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7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7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600" baseline="0" dirty="0"/>
                        <a:t>(floor nominee)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963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7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7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600" baseline="0" dirty="0"/>
                        <a:t>(floor nominee)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6654615"/>
                  </a:ext>
                </a:extLst>
              </a:tr>
              <a:tr h="370840">
                <a:tc>
                  <a:txBody>
                    <a:bodyPr/>
                    <a:lstStyle/>
                    <a:p>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600" baseline="0" dirty="0"/>
                        <a:t>(floor nominee)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389636"/>
                  </a:ext>
                </a:extLst>
              </a:tr>
              <a:tr h="370840">
                <a:tc>
                  <a:txBody>
                    <a:bodyPr/>
                    <a:lstStyle/>
                    <a:p>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600" baseline="0" dirty="0"/>
                        <a:t>(floor nominee)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1609987"/>
                  </a:ext>
                </a:extLst>
              </a:tr>
              <a:tr h="370840">
                <a:tc>
                  <a:txBody>
                    <a:bodyPr/>
                    <a:lstStyle/>
                    <a:p>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600" baseline="0" dirty="0"/>
                        <a:t>(floor nominee)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763232"/>
                  </a:ext>
                </a:extLst>
              </a:tr>
              <a:tr h="370840">
                <a:tc>
                  <a:txBody>
                    <a:bodyPr/>
                    <a:lstStyle/>
                    <a:p>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600" baseline="0" dirty="0"/>
                        <a:t>(floor nominee)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9476056"/>
                  </a:ext>
                </a:extLst>
              </a:tr>
            </a:tbl>
          </a:graphicData>
        </a:graphic>
      </p:graphicFrame>
      <p:sp>
        <p:nvSpPr>
          <p:cNvPr id="7" name="TextBox 6">
            <a:extLst>
              <a:ext uri="{FF2B5EF4-FFF2-40B4-BE49-F238E27FC236}">
                <a16:creationId xmlns:a16="http://schemas.microsoft.com/office/drawing/2014/main" id="{60DDC16A-951F-4F34-8377-C9F6312BF08D}"/>
              </a:ext>
            </a:extLst>
          </p:cNvPr>
          <p:cNvSpPr txBox="1"/>
          <p:nvPr/>
        </p:nvSpPr>
        <p:spPr>
          <a:xfrm>
            <a:off x="6837027" y="171162"/>
            <a:ext cx="2108269" cy="461665"/>
          </a:xfrm>
          <a:prstGeom prst="rect">
            <a:avLst/>
          </a:prstGeom>
          <a:noFill/>
          <a:ln>
            <a:solidFill>
              <a:schemeClr val="tx1"/>
            </a:solidFill>
          </a:ln>
        </p:spPr>
        <p:txBody>
          <a:bodyPr wrap="none" rtlCol="0">
            <a:spAutoFit/>
          </a:bodyPr>
          <a:lstStyle/>
          <a:p>
            <a:r>
              <a:rPr lang="en-US" sz="1200" dirty="0"/>
              <a:t>Name:	___________________</a:t>
            </a:r>
          </a:p>
          <a:p>
            <a:r>
              <a:rPr lang="en-US" sz="1200" dirty="0"/>
              <a:t>Date:	___________________</a:t>
            </a:r>
          </a:p>
        </p:txBody>
      </p:sp>
      <p:sp>
        <p:nvSpPr>
          <p:cNvPr id="8" name="TextBox 7">
            <a:extLst>
              <a:ext uri="{FF2B5EF4-FFF2-40B4-BE49-F238E27FC236}">
                <a16:creationId xmlns:a16="http://schemas.microsoft.com/office/drawing/2014/main" id="{26A3CD5F-DAC1-4082-B6DE-B27106DCCCA6}"/>
              </a:ext>
            </a:extLst>
          </p:cNvPr>
          <p:cNvSpPr txBox="1"/>
          <p:nvPr/>
        </p:nvSpPr>
        <p:spPr>
          <a:xfrm>
            <a:off x="6837027" y="6585358"/>
            <a:ext cx="2075120" cy="307777"/>
          </a:xfrm>
          <a:prstGeom prst="rect">
            <a:avLst/>
          </a:prstGeom>
          <a:noFill/>
        </p:spPr>
        <p:txBody>
          <a:bodyPr wrap="none" rtlCol="0">
            <a:spAutoFit/>
          </a:bodyPr>
          <a:lstStyle/>
          <a:p>
            <a:r>
              <a:rPr lang="en-US" sz="1400" dirty="0"/>
              <a:t>Continued from front side</a:t>
            </a:r>
          </a:p>
        </p:txBody>
      </p:sp>
      <p:sp>
        <p:nvSpPr>
          <p:cNvPr id="2" name="TextBox 1">
            <a:extLst>
              <a:ext uri="{FF2B5EF4-FFF2-40B4-BE49-F238E27FC236}">
                <a16:creationId xmlns:a16="http://schemas.microsoft.com/office/drawing/2014/main" id="{A2AB6A59-3AB3-4E40-87F6-955492196F86}"/>
              </a:ext>
            </a:extLst>
          </p:cNvPr>
          <p:cNvSpPr txBox="1"/>
          <p:nvPr/>
        </p:nvSpPr>
        <p:spPr>
          <a:xfrm>
            <a:off x="134223" y="4561224"/>
            <a:ext cx="8811073" cy="1569660"/>
          </a:xfrm>
          <a:prstGeom prst="rect">
            <a:avLst/>
          </a:prstGeom>
          <a:noFill/>
        </p:spPr>
        <p:txBody>
          <a:bodyPr wrap="square" rtlCol="0">
            <a:spAutoFit/>
          </a:bodyPr>
          <a:lstStyle/>
          <a:p>
            <a:r>
              <a:rPr lang="en-US" sz="1200" dirty="0"/>
              <a:t>Instructions for use:</a:t>
            </a:r>
          </a:p>
          <a:p>
            <a:pPr marL="285750" indent="-285750">
              <a:buFont typeface="Arial" panose="020B0604020202020204" pitchFamily="34" charset="0"/>
              <a:buChar char="•"/>
            </a:pPr>
            <a:r>
              <a:rPr lang="en-US" sz="1200" dirty="0"/>
              <a:t>Fill out your name and the date in the box on the top right side of this form</a:t>
            </a:r>
          </a:p>
          <a:p>
            <a:pPr marL="285750" indent="-285750">
              <a:buFont typeface="Arial" panose="020B0604020202020204" pitchFamily="34" charset="0"/>
              <a:buChar char="•"/>
            </a:pPr>
            <a:r>
              <a:rPr lang="en-US" sz="1200" dirty="0"/>
              <a:t>When a valid vote is cast from a ballot, add a tally mark to every elected nominee on this form</a:t>
            </a:r>
          </a:p>
          <a:p>
            <a:pPr marL="285750" indent="-285750">
              <a:buFont typeface="Arial" panose="020B0604020202020204" pitchFamily="34" charset="0"/>
              <a:buChar char="•"/>
            </a:pPr>
            <a:r>
              <a:rPr lang="en-US" sz="1200" dirty="0"/>
              <a:t>Every ballot can have a maximum of four votes. Every nominee can have one vote per ballot.</a:t>
            </a:r>
          </a:p>
          <a:p>
            <a:pPr marL="285750" indent="-285750">
              <a:buFont typeface="Arial" panose="020B0604020202020204" pitchFamily="34" charset="0"/>
              <a:buChar char="•"/>
            </a:pPr>
            <a:r>
              <a:rPr lang="en-US" sz="1200" dirty="0"/>
              <a:t>In case of doubt whether it is a valid vote, ask the Tally supervisor.</a:t>
            </a:r>
          </a:p>
          <a:p>
            <a:pPr marL="285750" indent="-285750">
              <a:buFont typeface="Arial" panose="020B0604020202020204" pitchFamily="34" charset="0"/>
              <a:buChar char="•"/>
            </a:pPr>
            <a:r>
              <a:rPr lang="en-US" sz="1200" dirty="0"/>
              <a:t>After all votes have been entered, count the tally up and enter the number into the Total Votes box</a:t>
            </a:r>
          </a:p>
          <a:p>
            <a:pPr marL="285750" indent="-285750">
              <a:buFont typeface="Arial" panose="020B0604020202020204" pitchFamily="34" charset="0"/>
              <a:buChar char="•"/>
            </a:pPr>
            <a:r>
              <a:rPr lang="en-US" sz="1200" dirty="0"/>
              <a:t>The results from this Tally Sheet will be compared to the other Tally sheets and must match in order to declare this a valid election. If the Tally Sheets do not match, a re-count will be necessary.</a:t>
            </a:r>
          </a:p>
        </p:txBody>
      </p:sp>
    </p:spTree>
    <p:extLst>
      <p:ext uri="{BB962C8B-B14F-4D97-AF65-F5344CB8AC3E}">
        <p14:creationId xmlns:p14="http://schemas.microsoft.com/office/powerpoint/2010/main" val="333389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926D8A-0030-4424-A359-40F0C5A4190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877" r="9597"/>
          <a:stretch/>
        </p:blipFill>
        <p:spPr bwMode="auto">
          <a:xfrm>
            <a:off x="82704" y="66295"/>
            <a:ext cx="1577195" cy="732954"/>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3A609CBC-29C9-4AE3-B8DB-60A16680CE99}"/>
              </a:ext>
            </a:extLst>
          </p:cNvPr>
          <p:cNvSpPr txBox="1"/>
          <p:nvPr/>
        </p:nvSpPr>
        <p:spPr>
          <a:xfrm>
            <a:off x="1917352" y="140385"/>
            <a:ext cx="4418069" cy="523220"/>
          </a:xfrm>
          <a:prstGeom prst="rect">
            <a:avLst/>
          </a:prstGeom>
          <a:noFill/>
        </p:spPr>
        <p:txBody>
          <a:bodyPr wrap="none" rtlCol="0">
            <a:spAutoFit/>
          </a:bodyPr>
          <a:lstStyle/>
          <a:p>
            <a:r>
              <a:rPr lang="en-US" sz="2800" dirty="0"/>
              <a:t>Board election 2025 Quorum</a:t>
            </a:r>
          </a:p>
        </p:txBody>
      </p:sp>
      <p:graphicFrame>
        <p:nvGraphicFramePr>
          <p:cNvPr id="6" name="Table 5">
            <a:extLst>
              <a:ext uri="{FF2B5EF4-FFF2-40B4-BE49-F238E27FC236}">
                <a16:creationId xmlns:a16="http://schemas.microsoft.com/office/drawing/2014/main" id="{643A0612-F394-4A9A-8B39-83211D2ADA32}"/>
              </a:ext>
            </a:extLst>
          </p:cNvPr>
          <p:cNvGraphicFramePr>
            <a:graphicFrameLocks noGrp="1"/>
          </p:cNvGraphicFramePr>
          <p:nvPr>
            <p:extLst>
              <p:ext uri="{D42A27DB-BD31-4B8C-83A1-F6EECF244321}">
                <p14:modId xmlns:p14="http://schemas.microsoft.com/office/powerpoint/2010/main" val="4051113222"/>
              </p:ext>
            </p:extLst>
          </p:nvPr>
        </p:nvGraphicFramePr>
        <p:xfrm>
          <a:off x="192946" y="985940"/>
          <a:ext cx="8649048" cy="3535680"/>
        </p:xfrm>
        <a:graphic>
          <a:graphicData uri="http://schemas.openxmlformats.org/drawingml/2006/table">
            <a:tbl>
              <a:tblPr firstRow="1" firstCol="1" bandRow="1">
                <a:tableStyleId>{C083E6E3-FA7D-4D7B-A595-EF9225AFEA82}</a:tableStyleId>
              </a:tblPr>
              <a:tblGrid>
                <a:gridCol w="1577131">
                  <a:extLst>
                    <a:ext uri="{9D8B030D-6E8A-4147-A177-3AD203B41FA5}">
                      <a16:colId xmlns:a16="http://schemas.microsoft.com/office/drawing/2014/main" val="2346505265"/>
                    </a:ext>
                  </a:extLst>
                </a:gridCol>
                <a:gridCol w="956345">
                  <a:extLst>
                    <a:ext uri="{9D8B030D-6E8A-4147-A177-3AD203B41FA5}">
                      <a16:colId xmlns:a16="http://schemas.microsoft.com/office/drawing/2014/main" val="3706121958"/>
                    </a:ext>
                  </a:extLst>
                </a:gridCol>
                <a:gridCol w="6115572">
                  <a:extLst>
                    <a:ext uri="{9D8B030D-6E8A-4147-A177-3AD203B41FA5}">
                      <a16:colId xmlns:a16="http://schemas.microsoft.com/office/drawing/2014/main" val="4175676271"/>
                    </a:ext>
                  </a:extLst>
                </a:gridCol>
              </a:tblGrid>
              <a:tr h="370840">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Total Quorum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0799042"/>
                  </a:ext>
                </a:extLst>
              </a:tr>
              <a:tr h="370840">
                <a:tc>
                  <a:txBody>
                    <a:bodyPr/>
                    <a:lstStyle/>
                    <a:p>
                      <a:r>
                        <a:rPr lang="en-US" sz="1200" baseline="0" dirty="0"/>
                        <a:t>Quorum tally</a:t>
                      </a:r>
                    </a:p>
                    <a:p>
                      <a:endParaRPr lang="en-US" sz="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5836251"/>
                  </a:ext>
                </a:extLst>
              </a:tr>
            </a:tbl>
          </a:graphicData>
        </a:graphic>
      </p:graphicFrame>
      <p:sp>
        <p:nvSpPr>
          <p:cNvPr id="7" name="TextBox 6">
            <a:extLst>
              <a:ext uri="{FF2B5EF4-FFF2-40B4-BE49-F238E27FC236}">
                <a16:creationId xmlns:a16="http://schemas.microsoft.com/office/drawing/2014/main" id="{60DDC16A-951F-4F34-8377-C9F6312BF08D}"/>
              </a:ext>
            </a:extLst>
          </p:cNvPr>
          <p:cNvSpPr txBox="1"/>
          <p:nvPr/>
        </p:nvSpPr>
        <p:spPr>
          <a:xfrm>
            <a:off x="6837027" y="171162"/>
            <a:ext cx="2108269" cy="461665"/>
          </a:xfrm>
          <a:prstGeom prst="rect">
            <a:avLst/>
          </a:prstGeom>
          <a:noFill/>
          <a:ln>
            <a:solidFill>
              <a:schemeClr val="tx1"/>
            </a:solidFill>
          </a:ln>
        </p:spPr>
        <p:txBody>
          <a:bodyPr wrap="none" rtlCol="0">
            <a:spAutoFit/>
          </a:bodyPr>
          <a:lstStyle/>
          <a:p>
            <a:r>
              <a:rPr lang="en-US" sz="1200" dirty="0"/>
              <a:t>Name:	___________________</a:t>
            </a:r>
          </a:p>
          <a:p>
            <a:r>
              <a:rPr lang="en-US" sz="1200" dirty="0"/>
              <a:t>Date:	___________________</a:t>
            </a:r>
          </a:p>
        </p:txBody>
      </p:sp>
      <p:sp>
        <p:nvSpPr>
          <p:cNvPr id="8" name="TextBox 7">
            <a:extLst>
              <a:ext uri="{FF2B5EF4-FFF2-40B4-BE49-F238E27FC236}">
                <a16:creationId xmlns:a16="http://schemas.microsoft.com/office/drawing/2014/main" id="{26A3CD5F-DAC1-4082-B6DE-B27106DCCCA6}"/>
              </a:ext>
            </a:extLst>
          </p:cNvPr>
          <p:cNvSpPr txBox="1"/>
          <p:nvPr/>
        </p:nvSpPr>
        <p:spPr>
          <a:xfrm>
            <a:off x="6837027" y="6585358"/>
            <a:ext cx="2005742" cy="307777"/>
          </a:xfrm>
          <a:prstGeom prst="rect">
            <a:avLst/>
          </a:prstGeom>
          <a:noFill/>
        </p:spPr>
        <p:txBody>
          <a:bodyPr wrap="none" rtlCol="0">
            <a:spAutoFit/>
          </a:bodyPr>
          <a:lstStyle/>
          <a:p>
            <a:r>
              <a:rPr lang="en-US" sz="1400" dirty="0"/>
              <a:t>--single page document--</a:t>
            </a:r>
          </a:p>
        </p:txBody>
      </p:sp>
      <p:sp>
        <p:nvSpPr>
          <p:cNvPr id="2" name="TextBox 1">
            <a:extLst>
              <a:ext uri="{FF2B5EF4-FFF2-40B4-BE49-F238E27FC236}">
                <a16:creationId xmlns:a16="http://schemas.microsoft.com/office/drawing/2014/main" id="{A2AB6A59-3AB3-4E40-87F6-955492196F86}"/>
              </a:ext>
            </a:extLst>
          </p:cNvPr>
          <p:cNvSpPr txBox="1"/>
          <p:nvPr/>
        </p:nvSpPr>
        <p:spPr>
          <a:xfrm>
            <a:off x="134223" y="4561224"/>
            <a:ext cx="8811073" cy="1569660"/>
          </a:xfrm>
          <a:prstGeom prst="rect">
            <a:avLst/>
          </a:prstGeom>
          <a:noFill/>
        </p:spPr>
        <p:txBody>
          <a:bodyPr wrap="square" rtlCol="0">
            <a:spAutoFit/>
          </a:bodyPr>
          <a:lstStyle/>
          <a:p>
            <a:r>
              <a:rPr lang="en-US" sz="1200" dirty="0"/>
              <a:t>Instructions for use:</a:t>
            </a:r>
          </a:p>
          <a:p>
            <a:pPr marL="285750" indent="-285750">
              <a:buFont typeface="Arial" panose="020B0604020202020204" pitchFamily="34" charset="0"/>
              <a:buChar char="•"/>
            </a:pPr>
            <a:r>
              <a:rPr lang="en-US" sz="1200" dirty="0"/>
              <a:t>Fill out your name and the date in the box on the top right side of this form</a:t>
            </a:r>
          </a:p>
          <a:p>
            <a:pPr marL="285750" indent="-285750">
              <a:buFont typeface="Arial" panose="020B0604020202020204" pitchFamily="34" charset="0"/>
              <a:buChar char="•"/>
            </a:pPr>
            <a:r>
              <a:rPr lang="en-US" sz="1200" dirty="0"/>
              <a:t>When a valid vote is cast from a ballot, add a tally mark on this form. Add one tally per ballot form</a:t>
            </a:r>
          </a:p>
          <a:p>
            <a:pPr marL="285750" indent="-285750">
              <a:buFont typeface="Arial" panose="020B0604020202020204" pitchFamily="34" charset="0"/>
              <a:buChar char="•"/>
            </a:pPr>
            <a:r>
              <a:rPr lang="en-US" sz="1200" dirty="0"/>
              <a:t>Every valid ballot can have a maximum of three votes. If there are no votes on the ballot, it is still valid.</a:t>
            </a:r>
          </a:p>
          <a:p>
            <a:pPr marL="285750" indent="-285750">
              <a:buFont typeface="Arial" panose="020B0604020202020204" pitchFamily="34" charset="0"/>
              <a:buChar char="•"/>
            </a:pPr>
            <a:r>
              <a:rPr lang="en-US" sz="1200" dirty="0"/>
              <a:t>In case of doubt whether it is a valid vote, ask the Tally supervisor.</a:t>
            </a:r>
          </a:p>
          <a:p>
            <a:pPr marL="285750" indent="-285750">
              <a:buFont typeface="Arial" panose="020B0604020202020204" pitchFamily="34" charset="0"/>
              <a:buChar char="•"/>
            </a:pPr>
            <a:r>
              <a:rPr lang="en-US" sz="1200" dirty="0"/>
              <a:t>After all votes have been entered, count the tally up and enter the number into the Total Quorum Count box</a:t>
            </a:r>
          </a:p>
          <a:p>
            <a:pPr marL="285750" indent="-285750">
              <a:buFont typeface="Arial" panose="020B0604020202020204" pitchFamily="34" charset="0"/>
              <a:buChar char="•"/>
            </a:pPr>
            <a:r>
              <a:rPr lang="en-US" sz="1200" dirty="0"/>
              <a:t>The results from this Tally Sheet will be compared to Total Association Vote requirement (120 votes) and must match or exceed this number in order for the election to be valid.</a:t>
            </a:r>
          </a:p>
        </p:txBody>
      </p:sp>
    </p:spTree>
    <p:extLst>
      <p:ext uri="{BB962C8B-B14F-4D97-AF65-F5344CB8AC3E}">
        <p14:creationId xmlns:p14="http://schemas.microsoft.com/office/powerpoint/2010/main" val="35432611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TotalTime>
  <Words>413</Words>
  <Application>Microsoft Office PowerPoint</Application>
  <PresentationFormat>Letter Paper (8.5x11 in)</PresentationFormat>
  <Paragraphs>93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Hanssen</dc:creator>
  <cp:lastModifiedBy>Rob Hanssen</cp:lastModifiedBy>
  <cp:revision>11</cp:revision>
  <cp:lastPrinted>2018-01-30T14:37:14Z</cp:lastPrinted>
  <dcterms:created xsi:type="dcterms:W3CDTF">2018-01-29T12:54:20Z</dcterms:created>
  <dcterms:modified xsi:type="dcterms:W3CDTF">2024-09-18T17:52:40Z</dcterms:modified>
</cp:coreProperties>
</file>