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4" r:id="rId6"/>
    <p:sldMasterId id="2147483802" r:id="rId7"/>
  </p:sldMasterIdLst>
  <p:notesMasterIdLst>
    <p:notesMasterId r:id="rId16"/>
  </p:notesMasterIdLst>
  <p:handoutMasterIdLst>
    <p:handoutMasterId r:id="rId17"/>
  </p:handoutMasterIdLst>
  <p:sldIdLst>
    <p:sldId id="274" r:id="rId8"/>
    <p:sldId id="470" r:id="rId9"/>
    <p:sldId id="467" r:id="rId10"/>
    <p:sldId id="468" r:id="rId11"/>
    <p:sldId id="469" r:id="rId12"/>
    <p:sldId id="471" r:id="rId13"/>
    <p:sldId id="472" r:id="rId14"/>
    <p:sldId id="27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DFB"/>
    <a:srgbClr val="A6A2F4"/>
    <a:srgbClr val="7066EC"/>
    <a:srgbClr val="4526FE"/>
    <a:srgbClr val="FDE7E7"/>
    <a:srgbClr val="F8AAAA"/>
    <a:srgbClr val="F25858"/>
    <a:srgbClr val="292929"/>
    <a:srgbClr val="4848EE"/>
    <a:srgbClr val="959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9819" autoAdjust="0"/>
  </p:normalViewPr>
  <p:slideViewPr>
    <p:cSldViewPr showGuides="1">
      <p:cViewPr>
        <p:scale>
          <a:sx n="80" d="100"/>
          <a:sy n="80" d="100"/>
        </p:scale>
        <p:origin x="-1176" y="120"/>
      </p:cViewPr>
      <p:guideLst>
        <p:guide orient="horz" pos="4159"/>
        <p:guide orient="horz" pos="672"/>
        <p:guide pos="307"/>
        <p:guide pos="5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38435-2ABF-45DB-B7A9-B439EE6DD70C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BE82E-9C18-4D4E-9BBD-E75A602D6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583BB-6ECD-4078-9C43-740A3209AF65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34743-1A96-4FDE-AB95-EFD5DA16A7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1512000"/>
            <a:ext cx="8391300" cy="54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0" y="1980000"/>
            <a:ext cx="8391300" cy="54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17" descr="colorband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7" descr="dottedline.png"/>
          <p:cNvPicPr>
            <a:picLocks/>
          </p:cNvPicPr>
          <p:nvPr userDrawn="1"/>
        </p:nvPicPr>
        <p:blipFill>
          <a:blip r:embed="rId3" cstate="print"/>
          <a:srcRect t="-60000" b="-60000"/>
          <a:stretch>
            <a:fillRect/>
          </a:stretch>
        </p:blipFill>
        <p:spPr bwMode="auto">
          <a:xfrm>
            <a:off x="0" y="6339840"/>
            <a:ext cx="9144000" cy="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sungard_fs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59"/>
          <a:stretch/>
        </p:blipFill>
        <p:spPr bwMode="auto">
          <a:xfrm>
            <a:off x="381600" y="381600"/>
            <a:ext cx="1638586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371475"/>
            <a:ext cx="838200" cy="305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008000"/>
            <a:ext cx="4122000" cy="52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00" y="1008000"/>
            <a:ext cx="4122000" cy="52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6" y="350183"/>
            <a:ext cx="885600" cy="6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6" y="350183"/>
            <a:ext cx="885600" cy="6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1"/>
          <a:stretch/>
        </p:blipFill>
        <p:spPr>
          <a:xfrm>
            <a:off x="3962400" y="265814"/>
            <a:ext cx="4644000" cy="24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5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2" y="338467"/>
            <a:ext cx="885574" cy="6858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2392367"/>
            <a:ext cx="4876800" cy="579433"/>
          </a:xfrm>
        </p:spPr>
        <p:txBody>
          <a:bodyPr anchor="t"/>
          <a:lstStyle>
            <a:lvl1pPr algn="l">
              <a:defRPr sz="2800" b="1" cap="none" baseline="0"/>
            </a:lvl1pPr>
          </a:lstStyle>
          <a:p>
            <a:r>
              <a:rPr lang="zh-CN" altLang="en-US" dirty="0" smtClean="0">
                <a:solidFill>
                  <a:srgbClr val="005C96"/>
                </a:solidFill>
              </a:rPr>
              <a:t>标题 （黑体  加粗  </a:t>
            </a:r>
            <a:r>
              <a:rPr lang="en-US" altLang="zh-CN" dirty="0" smtClean="0">
                <a:solidFill>
                  <a:srgbClr val="005C96"/>
                </a:solidFill>
                <a:latin typeface="+mj-ea"/>
              </a:rPr>
              <a:t>28</a:t>
            </a:r>
            <a:r>
              <a:rPr lang="zh-CN" altLang="en-US" dirty="0" smtClean="0">
                <a:solidFill>
                  <a:srgbClr val="005C96"/>
                </a:solidFill>
              </a:rPr>
              <a:t>号）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2060848"/>
            <a:ext cx="9144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0" y="3140968"/>
            <a:ext cx="9144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-49878" y="260096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rot="5400000">
            <a:off x="1079671" y="260096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rot="5400000">
            <a:off x="-104067" y="260815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5400000">
            <a:off x="1027925" y="260815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9" y="2233182"/>
            <a:ext cx="949841" cy="7355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008000"/>
            <a:ext cx="4122000" cy="52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00" y="1008000"/>
            <a:ext cx="4122000" cy="52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" y="326066"/>
            <a:ext cx="838200" cy="6491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" y="326066"/>
            <a:ext cx="838200" cy="6491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1"/>
          <a:stretch/>
        </p:blipFill>
        <p:spPr>
          <a:xfrm>
            <a:off x="3962400" y="265814"/>
            <a:ext cx="4644000" cy="2477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1512000"/>
            <a:ext cx="8391300" cy="54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0" y="1980000"/>
            <a:ext cx="8391300" cy="54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17" descr="colorband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7" descr="dottedline.png"/>
          <p:cNvPicPr>
            <a:picLocks/>
          </p:cNvPicPr>
          <p:nvPr userDrawn="1"/>
        </p:nvPicPr>
        <p:blipFill>
          <a:blip r:embed="rId3" cstate="print"/>
          <a:srcRect t="-60000" b="-60000"/>
          <a:stretch>
            <a:fillRect/>
          </a:stretch>
        </p:blipFill>
        <p:spPr bwMode="auto">
          <a:xfrm>
            <a:off x="0" y="6339840"/>
            <a:ext cx="9144000" cy="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sungard_fs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59"/>
          <a:stretch/>
        </p:blipFill>
        <p:spPr bwMode="auto">
          <a:xfrm>
            <a:off x="381600" y="381600"/>
            <a:ext cx="1638586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371475"/>
            <a:ext cx="838200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6" y="350183"/>
            <a:ext cx="885600" cy="6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2392367"/>
            <a:ext cx="4876800" cy="579433"/>
          </a:xfrm>
        </p:spPr>
        <p:txBody>
          <a:bodyPr anchor="t"/>
          <a:lstStyle>
            <a:lvl1pPr algn="l">
              <a:defRPr sz="2800" b="1" cap="none" baseline="0"/>
            </a:lvl1pPr>
          </a:lstStyle>
          <a:p>
            <a:r>
              <a:rPr lang="zh-CN" altLang="en-US" dirty="0" smtClean="0">
                <a:solidFill>
                  <a:srgbClr val="005C96"/>
                </a:solidFill>
              </a:rPr>
              <a:t>标题 （黑体  加粗  </a:t>
            </a:r>
            <a:r>
              <a:rPr lang="en-US" altLang="zh-CN" dirty="0" smtClean="0">
                <a:solidFill>
                  <a:srgbClr val="005C96"/>
                </a:solidFill>
                <a:latin typeface="+mj-ea"/>
              </a:rPr>
              <a:t>28</a:t>
            </a:r>
            <a:r>
              <a:rPr lang="zh-CN" altLang="en-US" dirty="0" smtClean="0">
                <a:solidFill>
                  <a:srgbClr val="005C96"/>
                </a:solidFill>
              </a:rPr>
              <a:t>号）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2060848"/>
            <a:ext cx="9144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0" y="3140968"/>
            <a:ext cx="9144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-49878" y="260096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rot="5400000">
            <a:off x="1079671" y="260096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rot="5400000">
            <a:off x="-104067" y="260815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5400000">
            <a:off x="1027925" y="260815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0" y="2256709"/>
            <a:ext cx="972000" cy="7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7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1" y="448330"/>
            <a:ext cx="7426198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00" y="1257000"/>
            <a:ext cx="8388000" cy="52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7" descr="dottedline.png"/>
          <p:cNvPicPr>
            <a:picLocks/>
          </p:cNvPicPr>
          <p:nvPr userDrawn="1"/>
        </p:nvPicPr>
        <p:blipFill>
          <a:blip r:embed="rId8" cstate="print"/>
          <a:srcRect t="-60000" b="-60000"/>
          <a:stretch>
            <a:fillRect/>
          </a:stretch>
        </p:blipFill>
        <p:spPr bwMode="auto">
          <a:xfrm>
            <a:off x="0" y="6335233"/>
            <a:ext cx="9144000" cy="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26" descr="SunGard_Logo_bigger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76000" y="6467650"/>
            <a:ext cx="8382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 descr="colorband2"/>
          <p:cNvPicPr>
            <a:picLocks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800" r:id="rId5"/>
    <p:sldLayoutId id="2147483801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1" y="448330"/>
            <a:ext cx="7426198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00" y="1257000"/>
            <a:ext cx="8388000" cy="52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7" descr="dottedline.png"/>
          <p:cNvPicPr>
            <a:picLocks/>
          </p:cNvPicPr>
          <p:nvPr userDrawn="1"/>
        </p:nvPicPr>
        <p:blipFill>
          <a:blip r:embed="rId8" cstate="print"/>
          <a:srcRect t="-60000" b="-60000"/>
          <a:stretch>
            <a:fillRect/>
          </a:stretch>
        </p:blipFill>
        <p:spPr bwMode="auto">
          <a:xfrm>
            <a:off x="0" y="6335233"/>
            <a:ext cx="9144000" cy="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>
            <a:off x="486000" y="6444000"/>
            <a:ext cx="4038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www.sungard.com/china</a:t>
            </a:r>
          </a:p>
        </p:txBody>
      </p:sp>
      <p:pic>
        <p:nvPicPr>
          <p:cNvPr id="10" name="Picture 1026" descr="SunGard_Logo_bigger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76000" y="6467650"/>
            <a:ext cx="8382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 descr="colorband2"/>
          <p:cNvPicPr>
            <a:picLocks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0E6C-8ABC-4261-A31D-B46444C55CB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9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ingjue.sun@sungard.com" TargetMode="External"/><Relationship Id="rId2" Type="http://schemas.openxmlformats.org/officeDocument/2006/relationships/hyperlink" Target="mailto:shulai.zhang@sungard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aoqiao.li@sungard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1371600"/>
            <a:ext cx="8391300" cy="5400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2014 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Hackathon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N-Monitor </a:t>
            </a:r>
            <a:endParaRPr 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436607"/>
            <a:ext cx="9144000" cy="3866477"/>
          </a:xfrm>
          <a:prstGeom prst="rect">
            <a:avLst/>
          </a:prstGeom>
          <a:gradFill flip="none" rotWithShape="1">
            <a:gsLst>
              <a:gs pos="0">
                <a:srgbClr val="005C96">
                  <a:shade val="30000"/>
                  <a:satMod val="115000"/>
                </a:srgbClr>
              </a:gs>
              <a:gs pos="32000">
                <a:srgbClr val="005C96">
                  <a:shade val="67500"/>
                  <a:satMod val="115000"/>
                </a:srgbClr>
              </a:gs>
              <a:gs pos="100000">
                <a:srgbClr val="005C9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Picture 17" descr="dottedline.png"/>
          <p:cNvPicPr>
            <a:picLocks/>
          </p:cNvPicPr>
          <p:nvPr/>
        </p:nvPicPr>
        <p:blipFill>
          <a:blip r:embed="rId2" cstate="print"/>
          <a:srcRect t="-60000" b="-60000"/>
          <a:stretch>
            <a:fillRect/>
          </a:stretch>
        </p:blipFill>
        <p:spPr bwMode="auto">
          <a:xfrm>
            <a:off x="0" y="2278380"/>
            <a:ext cx="9144000" cy="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69845"/>
            <a:ext cx="2209590" cy="171113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355" y="448330"/>
            <a:ext cx="7208643" cy="540000"/>
          </a:xfrm>
        </p:spPr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90797" y="1219200"/>
            <a:ext cx="7924800" cy="4419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2884">
            <a:off x="6832789" y="1505519"/>
            <a:ext cx="1395351" cy="1395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1044">
            <a:off x="5444716" y="3546642"/>
            <a:ext cx="1335406" cy="133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3" y="1408877"/>
            <a:ext cx="1335907" cy="1590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774">
            <a:off x="3601668" y="1436070"/>
            <a:ext cx="1674788" cy="1674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86" y="3579186"/>
            <a:ext cx="1171149" cy="1534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37086" y="5867400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manage this CHAOS?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271" y="3080097"/>
            <a:ext cx="166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998847">
            <a:off x="3292830" y="3080096"/>
            <a:ext cx="166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 System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3310" y="5207703"/>
            <a:ext cx="1933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Record System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9166913">
            <a:off x="5663297" y="4664597"/>
            <a:ext cx="2080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Inter-message System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3245580">
            <a:off x="6373834" y="2606969"/>
            <a:ext cx="79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0983">
            <a:off x="5463968" y="2203194"/>
            <a:ext cx="819858" cy="9760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74620">
            <a:off x="7124095" y="3055312"/>
            <a:ext cx="799783" cy="1047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93151">
            <a:off x="1217681" y="4024000"/>
            <a:ext cx="8953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2895600" y="2743200"/>
            <a:ext cx="3276600" cy="19050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883925" y="2910385"/>
            <a:ext cx="1295400" cy="647700"/>
          </a:xfrm>
          <a:prstGeom prst="ellipse">
            <a:avLst/>
          </a:prstGeom>
          <a:gradFill flip="none" rotWithShape="1">
            <a:gsLst>
              <a:gs pos="0">
                <a:srgbClr val="FE786E"/>
              </a:gs>
              <a:gs pos="50000">
                <a:srgbClr val="FEA6A6"/>
              </a:gs>
              <a:gs pos="100000">
                <a:srgbClr val="FFEF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02105" y="3572870"/>
            <a:ext cx="1295400" cy="647700"/>
          </a:xfrm>
          <a:prstGeom prst="ellipse">
            <a:avLst/>
          </a:prstGeom>
          <a:gradFill flip="none" rotWithShape="1">
            <a:gsLst>
              <a:gs pos="0">
                <a:srgbClr val="FE786E"/>
              </a:gs>
              <a:gs pos="50000">
                <a:srgbClr val="FEA6A6"/>
              </a:gs>
              <a:gs pos="100000">
                <a:srgbClr val="FFEF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29434" y="3572870"/>
            <a:ext cx="1295400" cy="647700"/>
          </a:xfrm>
          <a:prstGeom prst="ellipse">
            <a:avLst/>
          </a:prstGeom>
          <a:gradFill flip="none" rotWithShape="1">
            <a:gsLst>
              <a:gs pos="0">
                <a:srgbClr val="FE786E"/>
              </a:gs>
              <a:gs pos="50000">
                <a:srgbClr val="FEA6A6"/>
              </a:gs>
              <a:gs pos="100000">
                <a:srgbClr val="FFEF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6985" y="1143000"/>
            <a:ext cx="2514600" cy="19388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91785" y="1371600"/>
            <a:ext cx="1905000" cy="609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91785" y="2300785"/>
            <a:ext cx="1905000" cy="6096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86985" y="4114800"/>
            <a:ext cx="2514600" cy="19388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91785" y="4343400"/>
            <a:ext cx="1905000" cy="609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91785" y="5272585"/>
            <a:ext cx="1905000" cy="609600"/>
          </a:xfrm>
          <a:prstGeom prst="roundRect">
            <a:avLst/>
          </a:prstGeom>
          <a:gradFill flip="none" rotWithShape="1">
            <a:gsLst>
              <a:gs pos="0">
                <a:srgbClr val="7ED48C"/>
              </a:gs>
              <a:gs pos="50000">
                <a:srgbClr val="B9EDBE"/>
              </a:gs>
              <a:gs pos="100000">
                <a:srgbClr val="E1F7E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2211505" y="1143000"/>
            <a:ext cx="1981200" cy="1316583"/>
          </a:xfrm>
          <a:prstGeom prst="cloud">
            <a:avLst/>
          </a:prstGeom>
          <a:gradFill flip="none" rotWithShape="1">
            <a:gsLst>
              <a:gs pos="0">
                <a:srgbClr val="F0F523"/>
              </a:gs>
              <a:gs pos="50000">
                <a:srgbClr val="F2F995"/>
              </a:gs>
              <a:gs pos="100000">
                <a:srgbClr val="F8FBD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Broker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22"/>
          <p:cNvGrpSpPr/>
          <p:nvPr/>
        </p:nvGrpSpPr>
        <p:grpSpPr>
          <a:xfrm>
            <a:off x="636512" y="2605585"/>
            <a:ext cx="1089267" cy="1291135"/>
            <a:chOff x="6113216" y="1437832"/>
            <a:chExt cx="2725984" cy="519156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6113216" y="1437832"/>
              <a:ext cx="2725984" cy="5191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1" y="1747318"/>
              <a:ext cx="2249424" cy="4033379"/>
            </a:xfrm>
            <a:prstGeom prst="rect">
              <a:avLst/>
            </a:prstGeom>
          </p:spPr>
        </p:pic>
      </p:grpSp>
      <p:cxnSp>
        <p:nvCxnSpPr>
          <p:cNvPr id="37" name="Elbow Connector 36"/>
          <p:cNvCxnSpPr>
            <a:stCxn id="9" idx="1"/>
            <a:endCxn id="61" idx="7"/>
          </p:cNvCxnSpPr>
          <p:nvPr/>
        </p:nvCxnSpPr>
        <p:spPr>
          <a:xfrm rot="10800000" flipV="1">
            <a:off x="5692353" y="2605585"/>
            <a:ext cx="799432" cy="4165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1"/>
            <a:endCxn id="61" idx="0"/>
          </p:cNvCxnSpPr>
          <p:nvPr/>
        </p:nvCxnSpPr>
        <p:spPr>
          <a:xfrm rot="10800000" flipV="1">
            <a:off x="4533901" y="1676400"/>
            <a:ext cx="1957885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1"/>
            <a:endCxn id="61" idx="5"/>
          </p:cNvCxnSpPr>
          <p:nvPr/>
        </p:nvCxnSpPr>
        <p:spPr>
          <a:xfrm rot="10800000">
            <a:off x="5692353" y="4369220"/>
            <a:ext cx="799432" cy="2789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61" idx="4"/>
          </p:cNvCxnSpPr>
          <p:nvPr/>
        </p:nvCxnSpPr>
        <p:spPr>
          <a:xfrm rot="10800000">
            <a:off x="4533901" y="4648201"/>
            <a:ext cx="1957885" cy="929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1" idx="1"/>
            <a:endCxn id="13" idx="1"/>
          </p:cNvCxnSpPr>
          <p:nvPr/>
        </p:nvCxnSpPr>
        <p:spPr>
          <a:xfrm rot="16200000" flipV="1">
            <a:off x="3006776" y="2653510"/>
            <a:ext cx="564000" cy="1733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3" idx="2"/>
            <a:endCxn id="19" idx="0"/>
          </p:cNvCxnSpPr>
          <p:nvPr/>
        </p:nvCxnSpPr>
        <p:spPr>
          <a:xfrm rot="10800000" flipV="1">
            <a:off x="1181146" y="1801291"/>
            <a:ext cx="1036504" cy="8042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89724" y="3220211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89724" y="6082829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1435" y="5178401"/>
            <a:ext cx="201688" cy="18836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1435" y="5577387"/>
            <a:ext cx="201688" cy="188368"/>
          </a:xfrm>
          <a:prstGeom prst="rect">
            <a:avLst/>
          </a:prstGeom>
          <a:gradFill>
            <a:gsLst>
              <a:gs pos="0">
                <a:srgbClr val="7ED48C"/>
              </a:gs>
              <a:gs pos="50000">
                <a:srgbClr val="B9EDBE"/>
              </a:gs>
              <a:gs pos="100000">
                <a:srgbClr val="E1F7E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9479" y="5072530"/>
            <a:ext cx="1982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Web App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89479" y="5493560"/>
            <a:ext cx="1677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6408" y="4778291"/>
            <a:ext cx="201688" cy="18836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4452" y="4672420"/>
            <a:ext cx="189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665355" y="448330"/>
            <a:ext cx="7208643" cy="540000"/>
          </a:xfrm>
        </p:spPr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876800" y="2057400"/>
            <a:ext cx="3581400" cy="3276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96000" y="2438400"/>
            <a:ext cx="1999966" cy="2514600"/>
          </a:xfrm>
          <a:prstGeom prst="roundRect">
            <a:avLst/>
          </a:prstGeom>
          <a:gradFill>
            <a:gsLst>
              <a:gs pos="0">
                <a:srgbClr val="292929"/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Program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05400" y="2438400"/>
            <a:ext cx="971266" cy="1263555"/>
          </a:xfrm>
          <a:prstGeom prst="roundRect">
            <a:avLst/>
          </a:prstGeom>
          <a:gradFill flip="none" rotWithShape="1">
            <a:gsLst>
              <a:gs pos="0">
                <a:srgbClr val="F25858"/>
              </a:gs>
              <a:gs pos="50000">
                <a:srgbClr val="F8AAAA"/>
              </a:gs>
              <a:gs pos="100000">
                <a:srgbClr val="FDE7E7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05400" y="3701955"/>
            <a:ext cx="971266" cy="1251045"/>
          </a:xfrm>
          <a:prstGeom prst="roundRect">
            <a:avLst/>
          </a:prstGeom>
          <a:gradFill>
            <a:gsLst>
              <a:gs pos="0">
                <a:srgbClr val="7066EC"/>
              </a:gs>
              <a:gs pos="50000">
                <a:srgbClr val="A6A2F4"/>
              </a:gs>
              <a:gs pos="100000">
                <a:srgbClr val="DEDDFB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3400" y="2438400"/>
            <a:ext cx="3048000" cy="2514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91571" y="3701955"/>
            <a:ext cx="2438400" cy="1073055"/>
          </a:xfrm>
          <a:prstGeom prst="roundRect">
            <a:avLst/>
          </a:prstGeom>
          <a:gradFill flip="none" rotWithShape="1">
            <a:gsLst>
              <a:gs pos="0">
                <a:srgbClr val="7ED48C"/>
              </a:gs>
              <a:gs pos="50000">
                <a:srgbClr val="B9EDBE"/>
              </a:gs>
              <a:gs pos="100000">
                <a:srgbClr val="E1F7E2"/>
              </a:gs>
            </a:gsLst>
            <a:lin ang="27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571" y="2659124"/>
            <a:ext cx="2438400" cy="1042832"/>
          </a:xfrm>
          <a:prstGeom prst="roundRect">
            <a:avLst/>
          </a:prstGeom>
          <a:gradFill flip="none" rotWithShape="1">
            <a:gsLst>
              <a:gs pos="0">
                <a:srgbClr val="4848EE"/>
              </a:gs>
              <a:gs pos="50000">
                <a:srgbClr val="9595F9"/>
              </a:gs>
              <a:gs pos="100000">
                <a:srgbClr val="D9D7FB"/>
              </a:gs>
            </a:gsLst>
            <a:lin ang="27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Elbow Connector 42"/>
          <p:cNvCxnSpPr>
            <a:stCxn id="21" idx="1"/>
            <a:endCxn id="23" idx="3"/>
          </p:cNvCxnSpPr>
          <p:nvPr/>
        </p:nvCxnSpPr>
        <p:spPr>
          <a:xfrm rot="10800000" flipV="1">
            <a:off x="3229972" y="3070177"/>
            <a:ext cx="1875429" cy="11683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2"/>
            <a:endCxn id="37" idx="2"/>
          </p:cNvCxnSpPr>
          <p:nvPr/>
        </p:nvCxnSpPr>
        <p:spPr>
          <a:xfrm rot="16200000" flipH="1">
            <a:off x="3711907" y="3073874"/>
            <a:ext cx="177990" cy="3580262"/>
          </a:xfrm>
          <a:prstGeom prst="bentConnector3">
            <a:avLst>
              <a:gd name="adj1" fmla="val 228434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33884" y="2659123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67576" y="534773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81942" y="553307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95400" y="553307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665355" y="448330"/>
            <a:ext cx="7208643" cy="540000"/>
          </a:xfrm>
        </p:spPr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View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9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integration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a front-end and back-end at the same time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HTML Framework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view construction work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platform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Non-blocking, scalable, multi-platform support…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5355" y="448330"/>
            <a:ext cx="7208643" cy="540000"/>
          </a:xfrm>
        </p:spPr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8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Point: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Plugin-able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Multi-device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accessable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5355" y="448330"/>
            <a:ext cx="7208643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 KWAN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7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Captain</a:t>
            </a:r>
          </a:p>
          <a:p>
            <a:pPr lvl="1"/>
            <a:r>
              <a:rPr lang="en-US" altLang="zh-CN" dirty="0"/>
              <a:t>Zhang, Shulai(</a:t>
            </a:r>
            <a:r>
              <a:rPr lang="en-US" altLang="zh-CN" dirty="0">
                <a:hlinkClick r:id="rId2"/>
              </a:rPr>
              <a:t>shulai.zhang@sungard.com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TEAM MEMBERS</a:t>
            </a:r>
          </a:p>
          <a:p>
            <a:pPr lvl="1"/>
            <a:r>
              <a:rPr lang="en-US" altLang="zh-CN" dirty="0"/>
              <a:t>Sun, Bingjue(</a:t>
            </a:r>
            <a:r>
              <a:rPr lang="en-US" altLang="zh-CN" dirty="0">
                <a:hlinkClick r:id="rId3"/>
              </a:rPr>
              <a:t>bingjue.sun@sungard.com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Li, Qiaoqiao(</a:t>
            </a:r>
            <a:r>
              <a:rPr lang="en-US" altLang="zh-CN" dirty="0">
                <a:hlinkClick r:id="rId4"/>
              </a:rPr>
              <a:t>qiaoqiao.li@sungard.com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Kingstar</a:t>
            </a:r>
            <a:r>
              <a:rPr lang="en-US" altLang="zh-CN" dirty="0" smtClean="0"/>
              <a:t> and Banking(Shanghai, China)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5355" y="448330"/>
            <a:ext cx="7208643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KWAN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8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85800" y="2967087"/>
            <a:ext cx="2016224" cy="461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9E948D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Thanks!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452423"/>
            <a:ext cx="1219042" cy="389874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SunGard Global Services">
      <a:dk1>
        <a:srgbClr val="000000"/>
      </a:dk1>
      <a:lt1>
        <a:srgbClr val="FFFFFF"/>
      </a:lt1>
      <a:dk2>
        <a:srgbClr val="FFFFFF"/>
      </a:dk2>
      <a:lt2>
        <a:srgbClr val="221E1F"/>
      </a:lt2>
      <a:accent1>
        <a:srgbClr val="587993"/>
      </a:accent1>
      <a:accent2>
        <a:srgbClr val="9E948D"/>
      </a:accent2>
      <a:accent3>
        <a:srgbClr val="F79646"/>
      </a:accent3>
      <a:accent4>
        <a:srgbClr val="543C86"/>
      </a:accent4>
      <a:accent5>
        <a:srgbClr val="ABBCC9"/>
      </a:accent5>
      <a:accent6>
        <a:srgbClr val="CEC9C6"/>
      </a:accent6>
      <a:hlink>
        <a:srgbClr val="808080"/>
      </a:hlink>
      <a:folHlink>
        <a:srgbClr val="B023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eneric">
  <a:themeElements>
    <a:clrScheme name="SunGard Global Services">
      <a:dk1>
        <a:srgbClr val="000000"/>
      </a:dk1>
      <a:lt1>
        <a:srgbClr val="FFFFFF"/>
      </a:lt1>
      <a:dk2>
        <a:srgbClr val="FFFFFF"/>
      </a:dk2>
      <a:lt2>
        <a:srgbClr val="221E1F"/>
      </a:lt2>
      <a:accent1>
        <a:srgbClr val="587993"/>
      </a:accent1>
      <a:accent2>
        <a:srgbClr val="9E948D"/>
      </a:accent2>
      <a:accent3>
        <a:srgbClr val="F79646"/>
      </a:accent3>
      <a:accent4>
        <a:srgbClr val="543C86"/>
      </a:accent4>
      <a:accent5>
        <a:srgbClr val="ABBCC9"/>
      </a:accent5>
      <a:accent6>
        <a:srgbClr val="CEC9C6"/>
      </a:accent6>
      <a:hlink>
        <a:srgbClr val="808080"/>
      </a:hlink>
      <a:folHlink>
        <a:srgbClr val="B023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cb790b53-786d-48b1-8e5a-cf42d98d02be" ContentTypeId="0x010100F747F0A4A2AC4F43A96974FBC4135483" PreviousValue="false"/>
</file>

<file path=customXml/item2.xml><?xml version="1.0" encoding="utf-8"?>
<p:properties xmlns:p="http://schemas.microsoft.com/office/2006/metadata/properties" xmlns:xsi="http://www.w3.org/2001/XMLSchema-instance">
  <documentManagement>
    <TaxCatchAll xmlns="69ce00d2-868e-4dc3-a3de-4109d45e9c9d">
      <Value>3</Value>
      <Value>2</Value>
      <Value>1</Value>
      <Value>11</Value>
    </TaxCatchAll>
    <m29cc433de9a480f898d8b96769640f5 xmlns="69ce00d2-868e-4dc3-a3de-4109d45e9c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a48d6c70-1f62-40b2-9f02-bca40d03c38f</TermId>
        </TermInfo>
      </Terms>
    </m29cc433de9a480f898d8b96769640f5>
    <b2f46e492f9342eab60af9857f3bd56c xmlns="69ce00d2-868e-4dc3-a3de-4109d45e9c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be07b6d3-7a0e-445c-ab78-d7ee1aaee48f</TermId>
        </TermInfo>
      </Terms>
    </b2f46e492f9342eab60af9857f3bd56c>
    <e675866218504774a1724da2a7694ad9 xmlns="69ce00d2-868e-4dc3-a3de-4109d45e9c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Unclassified</TermName>
          <TermId xmlns="http://schemas.microsoft.com/office/infopath/2007/PartnerControls">9321c297-150a-4fe0-9bec-5d1d646922be</TermId>
        </TermInfo>
      </Terms>
    </e675866218504774a1724da2a7694ad9>
    <l4c2a48f661f48eab99ca4876da92423 xmlns="69ce00d2-868e-4dc3-a3de-4109d45e9c9d">
      <Terms xmlns="http://schemas.microsoft.com/office/infopath/2007/PartnerControls"/>
    </l4c2a48f661f48eab99ca4876da92423>
    <gea402edc44d4473b40cb4452c3e925c xmlns="69ce00d2-868e-4dc3-a3de-4109d45e9c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bf5873ed-2fe2-4376-a1b2-6c59eabc7988</TermId>
        </TermInfo>
      </Terms>
    </gea402edc44d4473b40cb4452c3e925c>
    <Last_x0020_Reviewed_x0020_Date xmlns="69ce00d2-868e-4dc3-a3de-4109d45e9c9d" xsi:nil="true"/>
    <Last_x0020_Reviewed_x0020_By xmlns="69ce00d2-868e-4dc3-a3de-4109d45e9c9d">
      <UserInfo>
        <DisplayName/>
        <AccountId xsi:nil="true"/>
        <AccountType/>
      </UserInfo>
    </Last_x0020_Reviewed_x0020_By>
    <TaxKeywordTaxHTField xmlns="69ce00d2-868e-4dc3-a3de-4109d45e9c9d">
      <Terms xmlns="http://schemas.microsoft.com/office/infopath/2007/PartnerControls"/>
    </TaxKeywordTaxHTField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unGard Document" ma:contentTypeID="0x010100F747F0A4A2AC4F43A96974FBC41354830047A788811A755C4FA4D88A0DC54B042C" ma:contentTypeVersion="12" ma:contentTypeDescription="" ma:contentTypeScope="" ma:versionID="f46c736619651390699ef47bc512b05d">
  <xsd:schema xmlns:xsd="http://www.w3.org/2001/XMLSchema" xmlns:xs="http://www.w3.org/2001/XMLSchema" xmlns:p="http://schemas.microsoft.com/office/2006/metadata/properties" xmlns:ns1="http://schemas.microsoft.com/sharepoint/v3" xmlns:ns2="69ce00d2-868e-4dc3-a3de-4109d45e9c9d" targetNamespace="http://schemas.microsoft.com/office/2006/metadata/properties" ma:root="true" ma:fieldsID="27abf0307c5ed468f57dfeb83c584c58" ns1:_="" ns2:_="">
    <xsd:import namespace="http://schemas.microsoft.com/sharepoint/v3"/>
    <xsd:import namespace="69ce00d2-868e-4dc3-a3de-4109d45e9c9d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e675866218504774a1724da2a7694ad9" minOccurs="0"/>
                <xsd:element ref="ns2:m29cc433de9a480f898d8b96769640f5" minOccurs="0"/>
                <xsd:element ref="ns2:b2f46e492f9342eab60af9857f3bd56c" minOccurs="0"/>
                <xsd:element ref="ns2:gea402edc44d4473b40cb4452c3e925c" minOccurs="0"/>
                <xsd:element ref="ns2:l4c2a48f661f48eab99ca4876da92423" minOccurs="0"/>
                <xsd:element ref="ns1:AverageRating" minOccurs="0"/>
                <xsd:element ref="ns1:RatingCount" minOccurs="0"/>
                <xsd:element ref="ns2:Last_x0020_Reviewed_x0020_By" minOccurs="0"/>
                <xsd:element ref="ns2:Last_x0020_Reviewed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2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3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e00d2-868e-4dc3-a3de-4109d45e9c9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cb790b53-786d-48b1-8e5a-cf42d98d02b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d369bfa-d494-4835-b6ec-338754b4c139}" ma:internalName="TaxCatchAll" ma:showField="CatchAllData" ma:web="4eb773b5-7e63-4403-acaa-28fd45572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d369bfa-d494-4835-b6ec-338754b4c139}" ma:internalName="TaxCatchAllLabel" ma:readOnly="true" ma:showField="CatchAllDataLabel" ma:web="4eb773b5-7e63-4403-acaa-28fd45572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675866218504774a1724da2a7694ad9" ma:index="12" ma:taxonomy="true" ma:internalName="e675866218504774a1724da2a7694ad9" ma:taxonomyFieldName="Classification" ma:displayName="Classification" ma:readOnly="false" ma:default="" ma:fieldId="{e6758662-1850-4774-a172-4da2a7694ad9}" ma:sspId="cb790b53-786d-48b1-8e5a-cf42d98d02be" ma:termSetId="77602fbd-2b16-44b7-970c-b125a684f63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29cc433de9a480f898d8b96769640f5" ma:index="14" nillable="true" ma:taxonomy="true" ma:internalName="m29cc433de9a480f898d8b96769640f5" ma:taxonomyFieldName="Business" ma:displayName="Business" ma:default="" ma:fieldId="{629cc433-de9a-480f-898d-8b96769640f5}" ma:sspId="cb790b53-786d-48b1-8e5a-cf42d98d02be" ma:termSetId="66491e2b-296f-4440-9bd6-0cbe3551da8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2f46e492f9342eab60af9857f3bd56c" ma:index="16" nillable="true" ma:taxonomy="true" ma:internalName="b2f46e492f9342eab60af9857f3bd56c" ma:taxonomyFieldName="Segment" ma:displayName="Segment" ma:default="" ma:fieldId="{b2f46e49-2f93-42ea-b60a-f9857f3bd56c}" ma:sspId="cb790b53-786d-48b1-8e5a-cf42d98d02be" ma:termSetId="506e58da-9ddd-45ed-b018-ba755b29a60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ea402edc44d4473b40cb4452c3e925c" ma:index="18" nillable="true" ma:taxonomy="true" ma:internalName="gea402edc44d4473b40cb4452c3e925c" ma:taxonomyFieldName="Brand" ma:displayName="Brand" ma:default="" ma:fieldId="{0ea402ed-c44d-4473-b40c-b4452c3e925c}" ma:sspId="cb790b53-786d-48b1-8e5a-cf42d98d02be" ma:termSetId="67f8a415-6610-4658-9d2f-968200dc8e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4c2a48f661f48eab99ca4876da92423" ma:index="20" nillable="true" ma:taxonomy="true" ma:internalName="l4c2a48f661f48eab99ca4876da92423" ma:taxonomyFieldName="Region" ma:displayName="Region" ma:default="" ma:fieldId="{54c2a48f-661f-48ea-b99c-a4876da92423}" ma:sspId="cb790b53-786d-48b1-8e5a-cf42d98d02be" ma:termSetId="ed3d5433-66a7-4bf0-9af6-93bb41f537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ast_x0020_Reviewed_x0020_By" ma:index="24" nillable="true" ma:displayName="Last Reviewed By" ma:list="UserInfo" ma:SharePointGroup="0" ma:internalName="Last_x0020_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_x0020_Reviewed_x0020_Date" ma:index="25" nillable="true" ma:displayName="Last Reviewed Date" ma:format="DateOnly" ma:internalName="Last_x0020_Reviewed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148513-1A80-42ED-934D-3B27E718971D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7E197C8-242B-4783-8EA9-CF74D94CA92A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69ce00d2-868e-4dc3-a3de-4109d45e9c9d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7F2D5B-921B-4C4A-A69B-1D7D6763447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E0CC1514-C4B1-4758-AD27-E8E6D405E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ce00d2-868e-4dc3-a3de-4109d45e9c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662C062-ADFA-46F5-BAD0-31A86FE27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133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Generic</vt:lpstr>
      <vt:lpstr>1_Generic</vt:lpstr>
      <vt:lpstr>2014 Hackathon: N-Monitor </vt:lpstr>
      <vt:lpstr>Scenario </vt:lpstr>
      <vt:lpstr>Solution </vt:lpstr>
      <vt:lpstr>Inner View </vt:lpstr>
      <vt:lpstr>Technologies Used </vt:lpstr>
      <vt:lpstr>PowerPoint Presentation</vt:lpstr>
      <vt:lpstr>PowerPoint Presentation</vt:lpstr>
      <vt:lpstr>PowerPoint Presentation</vt:lpstr>
    </vt:vector>
  </TitlesOfParts>
  <Company>SunGard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 Williams</dc:creator>
  <cp:lastModifiedBy>Zhang, Shulai</cp:lastModifiedBy>
  <cp:revision>848</cp:revision>
  <dcterms:created xsi:type="dcterms:W3CDTF">2008-11-10T19:53:46Z</dcterms:created>
  <dcterms:modified xsi:type="dcterms:W3CDTF">2014-06-09T05:29:44Z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axKeyword">
    <vt:lpwstr/>
  </property>
  <property fmtid="{D5CDD505-2E9C-101B-9397-08002B2CF9AE}" pid="4" name="display_urn:schemas-microsoft-com:office:office#Editor">
    <vt:lpwstr>Kelly Dragiff</vt:lpwstr>
  </property>
  <property fmtid="{D5CDD505-2E9C-101B-9397-08002B2CF9AE}" pid="5" name="display_urn:schemas-microsoft-com:office:office#Author">
    <vt:lpwstr>Suzanne DeFruscio</vt:lpwstr>
  </property>
  <property fmtid="{D5CDD505-2E9C-101B-9397-08002B2CF9AE}" pid="6" name="Order">
    <vt:lpwstr>1700.00000000000</vt:lpwstr>
  </property>
  <property fmtid="{D5CDD505-2E9C-101B-9397-08002B2CF9AE}" pid="7" name="Classification">
    <vt:lpwstr>11;#Unclassified|9321c297-150a-4fe0-9bec-5d1d646922be</vt:lpwstr>
  </property>
  <property fmtid="{D5CDD505-2E9C-101B-9397-08002B2CF9AE}" pid="8" name="Business">
    <vt:lpwstr>1;#Corporate|a48d6c70-1f62-40b2-9f02-bca40d03c38f</vt:lpwstr>
  </property>
  <property fmtid="{D5CDD505-2E9C-101B-9397-08002B2CF9AE}" pid="9" name="Segment">
    <vt:lpwstr>2;#Corporate|be07b6d3-7a0e-445c-ab78-d7ee1aaee48f</vt:lpwstr>
  </property>
  <property fmtid="{D5CDD505-2E9C-101B-9397-08002B2CF9AE}" pid="10" name="Brand">
    <vt:lpwstr>3;#Corporate|bf5873ed-2fe2-4376-a1b2-6c59eabc7988</vt:lpwstr>
  </property>
  <property fmtid="{D5CDD505-2E9C-101B-9397-08002B2CF9AE}" pid="11" name="ContentTypeId">
    <vt:lpwstr>0x010100F747F0A4A2AC4F43A96974FBC41354830047A788811A755C4FA4D88A0DC54B042C</vt:lpwstr>
  </property>
</Properties>
</file>