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4" r:id="rId6"/>
    <p:sldMasterId id="2147483802" r:id="rId7"/>
  </p:sldMasterIdLst>
  <p:notesMasterIdLst>
    <p:notesMasterId r:id="rId17"/>
  </p:notesMasterIdLst>
  <p:handoutMasterIdLst>
    <p:handoutMasterId r:id="rId18"/>
  </p:handoutMasterIdLst>
  <p:sldIdLst>
    <p:sldId id="274" r:id="rId8"/>
    <p:sldId id="467" r:id="rId9"/>
    <p:sldId id="468" r:id="rId10"/>
    <p:sldId id="368" r:id="rId11"/>
    <p:sldId id="465" r:id="rId12"/>
    <p:sldId id="463" r:id="rId13"/>
    <p:sldId id="464" r:id="rId14"/>
    <p:sldId id="462" r:id="rId15"/>
    <p:sldId id="27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D9D9D9"/>
    <a:srgbClr val="66CCFF"/>
    <a:srgbClr val="003399"/>
    <a:srgbClr val="0033CC"/>
    <a:srgbClr val="0066FF"/>
    <a:srgbClr val="3399FF"/>
    <a:srgbClr val="2860BA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9819" autoAdjust="0"/>
  </p:normalViewPr>
  <p:slideViewPr>
    <p:cSldViewPr showGuides="1">
      <p:cViewPr>
        <p:scale>
          <a:sx n="70" d="100"/>
          <a:sy n="70" d="100"/>
        </p:scale>
        <p:origin x="-1476" y="-180"/>
      </p:cViewPr>
      <p:guideLst>
        <p:guide orient="horz" pos="4159"/>
        <p:guide orient="horz" pos="672"/>
        <p:guide pos="307"/>
        <p:guide pos="5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38435-2ABF-45DB-B7A9-B439EE6DD70C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BE82E-9C18-4D4E-9BBD-E75A602D6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583BB-6ECD-4078-9C43-740A3209AF65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34743-1A96-4FDE-AB95-EFD5DA16A7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1512000"/>
            <a:ext cx="8391300" cy="54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0" y="1980000"/>
            <a:ext cx="8391300" cy="54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17" descr="colorband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7" descr="dottedline.png"/>
          <p:cNvPicPr>
            <a:picLocks/>
          </p:cNvPicPr>
          <p:nvPr userDrawn="1"/>
        </p:nvPicPr>
        <p:blipFill>
          <a:blip r:embed="rId3" cstate="print"/>
          <a:srcRect t="-60000" b="-60000"/>
          <a:stretch>
            <a:fillRect/>
          </a:stretch>
        </p:blipFill>
        <p:spPr bwMode="auto">
          <a:xfrm>
            <a:off x="0" y="6339840"/>
            <a:ext cx="9144000" cy="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sungard_fs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59"/>
          <a:stretch/>
        </p:blipFill>
        <p:spPr bwMode="auto">
          <a:xfrm>
            <a:off x="381600" y="381600"/>
            <a:ext cx="1638586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371475"/>
            <a:ext cx="838200" cy="305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008000"/>
            <a:ext cx="4122000" cy="522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00" y="1008000"/>
            <a:ext cx="4122000" cy="522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6" y="350183"/>
            <a:ext cx="885600" cy="6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6" y="350183"/>
            <a:ext cx="885600" cy="6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1"/>
          <a:stretch/>
        </p:blipFill>
        <p:spPr>
          <a:xfrm>
            <a:off x="3962400" y="265814"/>
            <a:ext cx="4644000" cy="24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5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2" y="338467"/>
            <a:ext cx="885574" cy="6858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2392367"/>
            <a:ext cx="4876800" cy="579433"/>
          </a:xfrm>
        </p:spPr>
        <p:txBody>
          <a:bodyPr anchor="t"/>
          <a:lstStyle>
            <a:lvl1pPr algn="l">
              <a:defRPr sz="2800" b="1" cap="none" baseline="0"/>
            </a:lvl1pPr>
          </a:lstStyle>
          <a:p>
            <a:r>
              <a:rPr lang="zh-CN" altLang="en-US" dirty="0" smtClean="0">
                <a:solidFill>
                  <a:srgbClr val="005C96"/>
                </a:solidFill>
              </a:rPr>
              <a:t>标题 （黑体  加粗  </a:t>
            </a:r>
            <a:r>
              <a:rPr lang="en-US" altLang="zh-CN" dirty="0" smtClean="0">
                <a:solidFill>
                  <a:srgbClr val="005C96"/>
                </a:solidFill>
                <a:latin typeface="+mj-ea"/>
              </a:rPr>
              <a:t>28</a:t>
            </a:r>
            <a:r>
              <a:rPr lang="zh-CN" altLang="en-US" dirty="0" smtClean="0">
                <a:solidFill>
                  <a:srgbClr val="005C96"/>
                </a:solidFill>
              </a:rPr>
              <a:t>号）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2060848"/>
            <a:ext cx="9144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0" y="3140968"/>
            <a:ext cx="9144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-49878" y="260096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rot="5400000">
            <a:off x="1079671" y="260096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rot="5400000">
            <a:off x="-104067" y="260815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5400000">
            <a:off x="1027925" y="260815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9" y="2233182"/>
            <a:ext cx="949841" cy="7355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008000"/>
            <a:ext cx="4122000" cy="522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00" y="1008000"/>
            <a:ext cx="4122000" cy="522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" y="326066"/>
            <a:ext cx="838200" cy="6491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" y="326066"/>
            <a:ext cx="838200" cy="6491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1"/>
          <a:stretch/>
        </p:blipFill>
        <p:spPr>
          <a:xfrm>
            <a:off x="3962400" y="265814"/>
            <a:ext cx="4644000" cy="2477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1512000"/>
            <a:ext cx="8391300" cy="54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0" y="1980000"/>
            <a:ext cx="8391300" cy="54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17" descr="colorband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7" descr="dottedline.png"/>
          <p:cNvPicPr>
            <a:picLocks/>
          </p:cNvPicPr>
          <p:nvPr userDrawn="1"/>
        </p:nvPicPr>
        <p:blipFill>
          <a:blip r:embed="rId3" cstate="print"/>
          <a:srcRect t="-60000" b="-60000"/>
          <a:stretch>
            <a:fillRect/>
          </a:stretch>
        </p:blipFill>
        <p:spPr bwMode="auto">
          <a:xfrm>
            <a:off x="0" y="6339840"/>
            <a:ext cx="9144000" cy="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sungard_fs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59"/>
          <a:stretch/>
        </p:blipFill>
        <p:spPr bwMode="auto">
          <a:xfrm>
            <a:off x="381600" y="381600"/>
            <a:ext cx="1638586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371475"/>
            <a:ext cx="838200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6" y="350183"/>
            <a:ext cx="885600" cy="64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2392367"/>
            <a:ext cx="4876800" cy="579433"/>
          </a:xfrm>
        </p:spPr>
        <p:txBody>
          <a:bodyPr anchor="t"/>
          <a:lstStyle>
            <a:lvl1pPr algn="l">
              <a:defRPr sz="2800" b="1" cap="none" baseline="0"/>
            </a:lvl1pPr>
          </a:lstStyle>
          <a:p>
            <a:r>
              <a:rPr lang="zh-CN" altLang="en-US" dirty="0" smtClean="0">
                <a:solidFill>
                  <a:srgbClr val="005C96"/>
                </a:solidFill>
              </a:rPr>
              <a:t>标题 （黑体  加粗  </a:t>
            </a:r>
            <a:r>
              <a:rPr lang="en-US" altLang="zh-CN" dirty="0" smtClean="0">
                <a:solidFill>
                  <a:srgbClr val="005C96"/>
                </a:solidFill>
                <a:latin typeface="+mj-ea"/>
              </a:rPr>
              <a:t>28</a:t>
            </a:r>
            <a:r>
              <a:rPr lang="zh-CN" altLang="en-US" dirty="0" smtClean="0">
                <a:solidFill>
                  <a:srgbClr val="005C96"/>
                </a:solidFill>
              </a:rPr>
              <a:t>号）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/>
          <a:lstStyle/>
          <a:p>
            <a:fld id="{DD2A6615-78B2-466E-BF5C-F272FE3E8002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2060848"/>
            <a:ext cx="9144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0" y="3140968"/>
            <a:ext cx="9144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-49878" y="260096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rot="5400000">
            <a:off x="1079671" y="260096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rot="5400000">
            <a:off x="-104067" y="260815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5400000">
            <a:off x="1027925" y="2608158"/>
            <a:ext cx="1080000" cy="0"/>
          </a:xfrm>
          <a:prstGeom prst="line">
            <a:avLst/>
          </a:prstGeom>
          <a:ln w="12700">
            <a:solidFill>
              <a:srgbClr val="005C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0" y="2256709"/>
            <a:ext cx="972000" cy="7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7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1" y="448330"/>
            <a:ext cx="7426198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00" y="1257000"/>
            <a:ext cx="8388000" cy="52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7" descr="dottedline.png"/>
          <p:cNvPicPr>
            <a:picLocks/>
          </p:cNvPicPr>
          <p:nvPr userDrawn="1"/>
        </p:nvPicPr>
        <p:blipFill>
          <a:blip r:embed="rId8" cstate="print"/>
          <a:srcRect t="-60000" b="-60000"/>
          <a:stretch>
            <a:fillRect/>
          </a:stretch>
        </p:blipFill>
        <p:spPr bwMode="auto">
          <a:xfrm>
            <a:off x="0" y="6335233"/>
            <a:ext cx="9144000" cy="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26" descr="SunGard_Logo_bigger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76000" y="6467650"/>
            <a:ext cx="8382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" descr="colorband2"/>
          <p:cNvPicPr>
            <a:picLocks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800" r:id="rId5"/>
    <p:sldLayoutId id="2147483801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1" y="448330"/>
            <a:ext cx="7426198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00" y="1257000"/>
            <a:ext cx="8388000" cy="52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7" descr="dottedline.png"/>
          <p:cNvPicPr>
            <a:picLocks/>
          </p:cNvPicPr>
          <p:nvPr userDrawn="1"/>
        </p:nvPicPr>
        <p:blipFill>
          <a:blip r:embed="rId8" cstate="print"/>
          <a:srcRect t="-60000" b="-60000"/>
          <a:stretch>
            <a:fillRect/>
          </a:stretch>
        </p:blipFill>
        <p:spPr bwMode="auto">
          <a:xfrm>
            <a:off x="0" y="6335233"/>
            <a:ext cx="9144000" cy="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>
            <a:off x="486000" y="6444000"/>
            <a:ext cx="4038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4738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www.sungard.com/china</a:t>
            </a:r>
          </a:p>
        </p:txBody>
      </p:sp>
      <p:pic>
        <p:nvPicPr>
          <p:cNvPr id="10" name="Picture 1026" descr="SunGard_Logo_bigger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76000" y="6467650"/>
            <a:ext cx="8382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" descr="colorband2"/>
          <p:cNvPicPr>
            <a:picLocks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514000" y="6451200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0E6C-8ABC-4261-A31D-B46444C55CB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9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00000"/>
        </a:lnSpc>
        <a:spcBef>
          <a:spcPts val="2200"/>
        </a:spcBef>
        <a:buClr>
          <a:schemeClr val="accent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1371600"/>
            <a:ext cx="8391300" cy="540000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黑客马拉松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 N-Monitor 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436607"/>
            <a:ext cx="9144000" cy="3866477"/>
          </a:xfrm>
          <a:prstGeom prst="rect">
            <a:avLst/>
          </a:prstGeom>
          <a:gradFill flip="none" rotWithShape="1">
            <a:gsLst>
              <a:gs pos="0">
                <a:srgbClr val="005C96">
                  <a:shade val="30000"/>
                  <a:satMod val="115000"/>
                </a:srgbClr>
              </a:gs>
              <a:gs pos="32000">
                <a:srgbClr val="005C96">
                  <a:shade val="67500"/>
                  <a:satMod val="115000"/>
                </a:srgbClr>
              </a:gs>
              <a:gs pos="100000">
                <a:srgbClr val="005C9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Picture 17" descr="dottedline.png"/>
          <p:cNvPicPr>
            <a:picLocks/>
          </p:cNvPicPr>
          <p:nvPr/>
        </p:nvPicPr>
        <p:blipFill>
          <a:blip r:embed="rId2" cstate="print"/>
          <a:srcRect t="-60000" b="-60000"/>
          <a:stretch>
            <a:fillRect/>
          </a:stretch>
        </p:blipFill>
        <p:spPr bwMode="auto">
          <a:xfrm>
            <a:off x="0" y="2278380"/>
            <a:ext cx="9144000" cy="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69845"/>
            <a:ext cx="2209590" cy="171113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" name="Oval 60"/>
          <p:cNvSpPr/>
          <p:nvPr/>
        </p:nvSpPr>
        <p:spPr>
          <a:xfrm>
            <a:off x="2895600" y="2743200"/>
            <a:ext cx="3276600" cy="19050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24200" y="1528260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Monitor1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23534" y="1371600"/>
            <a:ext cx="1325066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 App1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23534" y="3200400"/>
            <a:ext cx="1325066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App1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523534" y="5105400"/>
            <a:ext cx="1325066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 App1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6098" y="2209799"/>
            <a:ext cx="1792737" cy="464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starter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55862" y="4038599"/>
            <a:ext cx="1792737" cy="464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starter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55862" y="5943599"/>
            <a:ext cx="1792737" cy="464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starter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24200" y="3316974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Monitor2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124200" y="5203206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Monitor3</a:t>
            </a:r>
            <a:endParaRPr lang="zh-CN" altLang="en-US" dirty="0"/>
          </a:p>
        </p:txBody>
      </p:sp>
      <p:sp>
        <p:nvSpPr>
          <p:cNvPr id="13" name="Oval 12"/>
          <p:cNvSpPr/>
          <p:nvPr/>
        </p:nvSpPr>
        <p:spPr>
          <a:xfrm>
            <a:off x="952500" y="3306170"/>
            <a:ext cx="1562100" cy="85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57250" y="1527971"/>
            <a:ext cx="1752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Mobile</a:t>
            </a:r>
            <a:endParaRPr lang="zh-CN" altLang="en-US" dirty="0"/>
          </a:p>
        </p:txBody>
      </p:sp>
      <p:cxnSp>
        <p:nvCxnSpPr>
          <p:cNvPr id="16" name="Straight Arrow Connector 15"/>
          <p:cNvCxnSpPr>
            <a:stCxn id="4" idx="1"/>
            <a:endCxn id="13" idx="7"/>
          </p:cNvCxnSpPr>
          <p:nvPr/>
        </p:nvCxnSpPr>
        <p:spPr>
          <a:xfrm flipH="1">
            <a:off x="2285836" y="1947360"/>
            <a:ext cx="838364" cy="1484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3" idx="6"/>
          </p:cNvCxnSpPr>
          <p:nvPr/>
        </p:nvCxnSpPr>
        <p:spPr>
          <a:xfrm flipH="1">
            <a:off x="2514600" y="3736074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  <a:endCxn id="13" idx="5"/>
          </p:cNvCxnSpPr>
          <p:nvPr/>
        </p:nvCxnSpPr>
        <p:spPr>
          <a:xfrm flipH="1" flipV="1">
            <a:off x="2285836" y="4040062"/>
            <a:ext cx="838364" cy="158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14" idx="2"/>
          </p:cNvCxnSpPr>
          <p:nvPr/>
        </p:nvCxnSpPr>
        <p:spPr>
          <a:xfrm flipV="1">
            <a:off x="1733550" y="2366171"/>
            <a:ext cx="0" cy="939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55862" y="1371600"/>
            <a:ext cx="497338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055862" y="3200400"/>
            <a:ext cx="487102" cy="838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055862" y="5105400"/>
            <a:ext cx="487102" cy="80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28" name="Straight Arrow Connector 27"/>
          <p:cNvCxnSpPr>
            <a:stCxn id="24" idx="1"/>
            <a:endCxn id="4" idx="3"/>
          </p:cNvCxnSpPr>
          <p:nvPr/>
        </p:nvCxnSpPr>
        <p:spPr>
          <a:xfrm flipH="1">
            <a:off x="4876800" y="1790700"/>
            <a:ext cx="1179062" cy="15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11" idx="3"/>
          </p:cNvCxnSpPr>
          <p:nvPr/>
        </p:nvCxnSpPr>
        <p:spPr>
          <a:xfrm flipH="1">
            <a:off x="4876800" y="1790700"/>
            <a:ext cx="1179062" cy="194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1"/>
            <a:endCxn id="12" idx="3"/>
          </p:cNvCxnSpPr>
          <p:nvPr/>
        </p:nvCxnSpPr>
        <p:spPr>
          <a:xfrm flipH="1">
            <a:off x="4876800" y="1790700"/>
            <a:ext cx="1179062" cy="383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1"/>
            <a:endCxn id="4" idx="3"/>
          </p:cNvCxnSpPr>
          <p:nvPr/>
        </p:nvCxnSpPr>
        <p:spPr>
          <a:xfrm flipH="1" flipV="1">
            <a:off x="4876800" y="1947360"/>
            <a:ext cx="1179062" cy="167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1"/>
            <a:endCxn id="11" idx="3"/>
          </p:cNvCxnSpPr>
          <p:nvPr/>
        </p:nvCxnSpPr>
        <p:spPr>
          <a:xfrm flipH="1">
            <a:off x="4876800" y="3619500"/>
            <a:ext cx="1179062" cy="11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1"/>
            <a:endCxn id="12" idx="3"/>
          </p:cNvCxnSpPr>
          <p:nvPr/>
        </p:nvCxnSpPr>
        <p:spPr>
          <a:xfrm flipH="1">
            <a:off x="4876800" y="3619500"/>
            <a:ext cx="1179062" cy="2002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1"/>
            <a:endCxn id="4" idx="3"/>
          </p:cNvCxnSpPr>
          <p:nvPr/>
        </p:nvCxnSpPr>
        <p:spPr>
          <a:xfrm flipH="1" flipV="1">
            <a:off x="4876800" y="1947360"/>
            <a:ext cx="1179062" cy="3559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1"/>
            <a:endCxn id="11" idx="3"/>
          </p:cNvCxnSpPr>
          <p:nvPr/>
        </p:nvCxnSpPr>
        <p:spPr>
          <a:xfrm flipH="1" flipV="1">
            <a:off x="4876800" y="3736074"/>
            <a:ext cx="1179062" cy="1771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1"/>
            <a:endCxn id="12" idx="3"/>
          </p:cNvCxnSpPr>
          <p:nvPr/>
        </p:nvCxnSpPr>
        <p:spPr>
          <a:xfrm flipH="1">
            <a:off x="4876800" y="5507277"/>
            <a:ext cx="1179062" cy="11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3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7612" y="381000"/>
            <a:ext cx="6397188" cy="5400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itchFamily="34" charset="0"/>
              </a:rPr>
              <a:t>N-Integration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259634" y="3501008"/>
            <a:ext cx="6840758" cy="65286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Message Broker(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105400" y="1193923"/>
            <a:ext cx="1388895" cy="7920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Mobile</a:t>
            </a: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Device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78"/>
          <p:cNvCxnSpPr/>
          <p:nvPr/>
        </p:nvCxnSpPr>
        <p:spPr bwMode="auto">
          <a:xfrm>
            <a:off x="2195734" y="4153873"/>
            <a:ext cx="2" cy="5552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1331640" y="5962674"/>
            <a:ext cx="18722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P-Process</a:t>
            </a:r>
            <a:endParaRPr lang="de-DE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547664" y="5157191"/>
            <a:ext cx="1388895" cy="7920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SCAN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122229" y="4709091"/>
            <a:ext cx="4631244" cy="15282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3707903" y="5962674"/>
            <a:ext cx="18722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P-Process</a:t>
            </a:r>
            <a:endParaRPr lang="de-DE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923927" y="5157191"/>
            <a:ext cx="1388895" cy="7920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DRTP SCAN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6372200" y="5157191"/>
            <a:ext cx="1388895" cy="79208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IPP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Workflow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238889" y="1196752"/>
            <a:ext cx="1388895" cy="79208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Mail Box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78"/>
          <p:cNvCxnSpPr>
            <a:stCxn id="8" idx="2"/>
          </p:cNvCxnSpPr>
          <p:nvPr/>
        </p:nvCxnSpPr>
        <p:spPr bwMode="auto">
          <a:xfrm>
            <a:off x="5799848" y="1986011"/>
            <a:ext cx="0" cy="15018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直接连接符 78"/>
          <p:cNvCxnSpPr/>
          <p:nvPr/>
        </p:nvCxnSpPr>
        <p:spPr bwMode="auto">
          <a:xfrm>
            <a:off x="4572000" y="4153873"/>
            <a:ext cx="0" cy="5552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2" name="直接连接符 78"/>
          <p:cNvCxnSpPr>
            <a:endCxn id="35" idx="0"/>
          </p:cNvCxnSpPr>
          <p:nvPr/>
        </p:nvCxnSpPr>
        <p:spPr bwMode="auto">
          <a:xfrm>
            <a:off x="7066647" y="4153873"/>
            <a:ext cx="1" cy="6204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3" name="直接连接符 78"/>
          <p:cNvCxnSpPr/>
          <p:nvPr/>
        </p:nvCxnSpPr>
        <p:spPr bwMode="auto">
          <a:xfrm flipH="1">
            <a:off x="1886960" y="1997223"/>
            <a:ext cx="2" cy="4188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4" name="Text Box 45"/>
          <p:cNvSpPr txBox="1">
            <a:spLocks noChangeArrowheads="1"/>
          </p:cNvSpPr>
          <p:nvPr/>
        </p:nvSpPr>
        <p:spPr bwMode="auto">
          <a:xfrm>
            <a:off x="2195736" y="437613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1" dirty="0" smtClean="0"/>
              <a:t>MQTT</a:t>
            </a:r>
            <a:endParaRPr lang="de-DE" b="1" dirty="0"/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4572000" y="437613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1" dirty="0" smtClean="0"/>
              <a:t>MQTT</a:t>
            </a:r>
            <a:endParaRPr lang="de-DE" b="1" dirty="0"/>
          </a:p>
        </p:txBody>
      </p:sp>
      <p:sp>
        <p:nvSpPr>
          <p:cNvPr id="26" name="圆角矩形 25"/>
          <p:cNvSpPr/>
          <p:nvPr/>
        </p:nvSpPr>
        <p:spPr bwMode="auto">
          <a:xfrm>
            <a:off x="6999529" y="1193923"/>
            <a:ext cx="1388895" cy="79208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JIRA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1197996" y="2416095"/>
            <a:ext cx="3482018" cy="65286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ESB(Camel)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78"/>
          <p:cNvCxnSpPr/>
          <p:nvPr/>
        </p:nvCxnSpPr>
        <p:spPr bwMode="auto">
          <a:xfrm flipH="1">
            <a:off x="2843808" y="3068960"/>
            <a:ext cx="2" cy="4188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直接连接符 78"/>
          <p:cNvCxnSpPr>
            <a:stCxn id="30" idx="2"/>
          </p:cNvCxnSpPr>
          <p:nvPr/>
        </p:nvCxnSpPr>
        <p:spPr bwMode="auto">
          <a:xfrm>
            <a:off x="7693976" y="2368879"/>
            <a:ext cx="0" cy="11189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圆角矩形 29"/>
          <p:cNvSpPr/>
          <p:nvPr/>
        </p:nvSpPr>
        <p:spPr bwMode="auto">
          <a:xfrm>
            <a:off x="6999528" y="1986011"/>
            <a:ext cx="1388895" cy="38286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5753472" y="292494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1" dirty="0" smtClean="0"/>
              <a:t>MQTT</a:t>
            </a:r>
            <a:endParaRPr lang="de-DE" b="1" dirty="0"/>
          </a:p>
        </p:txBody>
      </p:sp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7668344" y="292494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1" dirty="0" smtClean="0"/>
              <a:t>JMS</a:t>
            </a:r>
            <a:endParaRPr lang="de-DE" b="1" dirty="0"/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2843810" y="313543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1" dirty="0" smtClean="0"/>
              <a:t>JMS</a:t>
            </a:r>
            <a:endParaRPr lang="de-DE" b="1" dirty="0"/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1886962" y="2060848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1" dirty="0" smtClean="0"/>
              <a:t>POP3</a:t>
            </a:r>
            <a:endParaRPr lang="de-DE" b="1" dirty="0"/>
          </a:p>
        </p:txBody>
      </p:sp>
      <p:sp>
        <p:nvSpPr>
          <p:cNvPr id="35" name="圆角矩形 34"/>
          <p:cNvSpPr/>
          <p:nvPr/>
        </p:nvSpPr>
        <p:spPr bwMode="auto">
          <a:xfrm>
            <a:off x="6372200" y="4774323"/>
            <a:ext cx="1388895" cy="38286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7092280" y="437613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1" dirty="0" smtClean="0"/>
              <a:t>MQTT</a:t>
            </a:r>
            <a:endParaRPr lang="de-DE" b="1" dirty="0"/>
          </a:p>
        </p:txBody>
      </p:sp>
      <p:sp>
        <p:nvSpPr>
          <p:cNvPr id="37" name="圆角矩形 36"/>
          <p:cNvSpPr/>
          <p:nvPr/>
        </p:nvSpPr>
        <p:spPr bwMode="auto">
          <a:xfrm>
            <a:off x="3183105" y="1196752"/>
            <a:ext cx="1388895" cy="7920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数据服务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交易编码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连接符 78"/>
          <p:cNvCxnSpPr>
            <a:stCxn id="37" idx="3"/>
            <a:endCxn id="8" idx="1"/>
          </p:cNvCxnSpPr>
          <p:nvPr/>
        </p:nvCxnSpPr>
        <p:spPr bwMode="auto">
          <a:xfrm flipV="1">
            <a:off x="4572000" y="1589967"/>
            <a:ext cx="533400" cy="28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4551258" y="1312968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12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1" dirty="0" smtClean="0"/>
              <a:t>HTTP</a:t>
            </a:r>
            <a:endParaRPr lang="de-DE" b="1" dirty="0"/>
          </a:p>
        </p:txBody>
      </p:sp>
      <p:sp>
        <p:nvSpPr>
          <p:cNvPr id="40" name="Oval 7"/>
          <p:cNvSpPr/>
          <p:nvPr/>
        </p:nvSpPr>
        <p:spPr>
          <a:xfrm>
            <a:off x="1122228" y="1772816"/>
            <a:ext cx="360040" cy="3262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Oval 7"/>
          <p:cNvSpPr/>
          <p:nvPr/>
        </p:nvSpPr>
        <p:spPr>
          <a:xfrm>
            <a:off x="1448807" y="5786152"/>
            <a:ext cx="360040" cy="3262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Oval 7"/>
          <p:cNvSpPr/>
          <p:nvPr/>
        </p:nvSpPr>
        <p:spPr>
          <a:xfrm>
            <a:off x="3798543" y="5790309"/>
            <a:ext cx="360040" cy="3262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Oval 7"/>
          <p:cNvSpPr/>
          <p:nvPr/>
        </p:nvSpPr>
        <p:spPr>
          <a:xfrm>
            <a:off x="6228184" y="5799547"/>
            <a:ext cx="360040" cy="3262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Oval 7"/>
          <p:cNvSpPr/>
          <p:nvPr/>
        </p:nvSpPr>
        <p:spPr>
          <a:xfrm>
            <a:off x="8189568" y="1066800"/>
            <a:ext cx="360040" cy="3262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T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Oval 7"/>
          <p:cNvSpPr/>
          <p:nvPr/>
        </p:nvSpPr>
        <p:spPr>
          <a:xfrm>
            <a:off x="6293532" y="1066800"/>
            <a:ext cx="360040" cy="3262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T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Oval 7"/>
          <p:cNvSpPr/>
          <p:nvPr/>
        </p:nvSpPr>
        <p:spPr>
          <a:xfrm>
            <a:off x="3059832" y="1777250"/>
            <a:ext cx="360040" cy="3262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452423"/>
            <a:ext cx="1219042" cy="389874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 bwMode="auto">
          <a:xfrm>
            <a:off x="1122229" y="2177445"/>
            <a:ext cx="3716472" cy="10964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940453" y="990600"/>
            <a:ext cx="1898247" cy="1199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143156" y="4709091"/>
            <a:ext cx="1898247" cy="15282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953000" y="990600"/>
            <a:ext cx="1898247" cy="1199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3276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7612" y="533400"/>
            <a:ext cx="6397188" cy="5400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itchFamily="34" charset="0"/>
              </a:rPr>
              <a:t>N-Integration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295401" y="1676400"/>
            <a:ext cx="1588673" cy="792088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ntp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452423"/>
            <a:ext cx="1219042" cy="389874"/>
          </a:xfrm>
          <a:prstGeom prst="rect">
            <a:avLst/>
          </a:prstGeom>
        </p:spPr>
      </p:pic>
      <p:sp>
        <p:nvSpPr>
          <p:cNvPr id="48" name="圆角矩形 47"/>
          <p:cNvSpPr/>
          <p:nvPr/>
        </p:nvSpPr>
        <p:spPr bwMode="auto">
          <a:xfrm>
            <a:off x="3064067" y="1676400"/>
            <a:ext cx="1588673" cy="792088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mqtt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4832733" y="1676400"/>
            <a:ext cx="1588673" cy="792088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s-jms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1295400" y="2794000"/>
            <a:ext cx="1588673" cy="792088"/>
          </a:xfrm>
          <a:prstGeom prst="roundRect">
            <a:avLst/>
          </a:prstGeom>
          <a:solidFill>
            <a:srgbClr val="0000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jira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1295400" y="5029200"/>
            <a:ext cx="1588673" cy="792088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p-process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6601398" y="1676400"/>
            <a:ext cx="1588673" cy="792088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s-camel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3064066" y="2796344"/>
            <a:ext cx="1588673" cy="792088"/>
          </a:xfrm>
          <a:prstGeom prst="roundRect">
            <a:avLst/>
          </a:prstGeom>
          <a:solidFill>
            <a:srgbClr val="0000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c-app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4832733" y="2789312"/>
            <a:ext cx="1588673" cy="792088"/>
          </a:xfrm>
          <a:prstGeom prst="roundRect">
            <a:avLst/>
          </a:prstGeom>
          <a:solidFill>
            <a:srgbClr val="0000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-cpack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1295400" y="3911600"/>
            <a:ext cx="1588673" cy="7920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c-ngbf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3064066" y="3916288"/>
            <a:ext cx="1588673" cy="7920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-util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870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914400" y="1371600"/>
            <a:ext cx="7239000" cy="45330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客服邮件到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JIRA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的集成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CI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应用监控状态到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Mobile Terminal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DRTP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监控状态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Mobile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Terminal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基于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Mobile Terminal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的工作流审批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业务数据的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Mobile Terminal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图表显示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7612" y="533400"/>
            <a:ext cx="6397188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itchFamily="34" charset="0"/>
              </a:rPr>
              <a:t>N-Integration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452423"/>
            <a:ext cx="1219042" cy="3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940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57200" y="2819400"/>
            <a:ext cx="8077200" cy="1219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lnSpc>
                <a:spcPct val="200000"/>
              </a:lnSpc>
              <a:buNone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一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次</a:t>
            </a:r>
            <a:r>
              <a:rPr lang="zh-CN" altLang="en-US" sz="3600" b="1" dirty="0" smtClean="0">
                <a:solidFill>
                  <a:srgbClr val="FF0000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多协议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数据源的应用</a:t>
            </a:r>
            <a:r>
              <a:rPr lang="zh-CN" altLang="en-US" sz="3600" b="1" dirty="0" smtClean="0">
                <a:solidFill>
                  <a:srgbClr val="FF0000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集成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尝试！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7612" y="533400"/>
            <a:ext cx="6397188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itchFamily="34" charset="0"/>
              </a:rPr>
              <a:t>N-Integration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452423"/>
            <a:ext cx="1219042" cy="3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800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914400" y="1371600"/>
            <a:ext cx="7239000" cy="45330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2200"/>
              </a:spcBef>
              <a:buClr>
                <a:schemeClr val="accent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李国亮：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guoliang.li@sungard.com</a:t>
            </a:r>
            <a:r>
              <a:rPr lang="en-US" altLang="zh-CN" dirty="0" smtClean="0">
                <a:solidFill>
                  <a:srgbClr val="FF0000"/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 (C)</a:t>
            </a:r>
            <a:endParaRPr lang="en-US" altLang="zh-CN" dirty="0">
              <a:solidFill>
                <a:srgbClr val="FF0000"/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孙秉珏：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bingjue.sun@sungard.com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马    亮：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liang.ma@sungard.com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张舒来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微软雅黑" pitchFamily="34" charset="-122"/>
                <a:cs typeface="Microsoft Sans Serif" pitchFamily="34" charset="0"/>
              </a:rPr>
              <a:t>shulai.zhang@sungard.com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ea typeface="微软雅黑" pitchFamily="34" charset="-122"/>
              <a:cs typeface="Microsoft Sans Serif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1" y="526800"/>
            <a:ext cx="7696200" cy="5400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itchFamily="34" charset="0"/>
              </a:rPr>
              <a:t>技术总部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itchFamily="34" charset="0"/>
              </a:rPr>
              <a:t>NGBF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itchFamily="34" charset="0"/>
              </a:rPr>
              <a:t>团队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pic>
        <p:nvPicPr>
          <p:cNvPr id="10" name="图片 9" descr="Messenger_0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4380646"/>
            <a:ext cx="1083458" cy="1181954"/>
          </a:xfrm>
          <a:prstGeom prst="rect">
            <a:avLst/>
          </a:prstGeom>
        </p:spPr>
      </p:pic>
      <p:pic>
        <p:nvPicPr>
          <p:cNvPr id="11" name="图片 10" descr="Messenger_0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7042" y="4722692"/>
            <a:ext cx="1083458" cy="1181954"/>
          </a:xfrm>
          <a:prstGeom prst="rect">
            <a:avLst/>
          </a:prstGeom>
        </p:spPr>
      </p:pic>
      <p:pic>
        <p:nvPicPr>
          <p:cNvPr id="12" name="图片 11" descr="Messenger_0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2800" y="5066446"/>
            <a:ext cx="1083458" cy="1181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452423"/>
            <a:ext cx="1219042" cy="3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139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85800" y="2967087"/>
            <a:ext cx="2016224" cy="461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9E948D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3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452423"/>
            <a:ext cx="1219042" cy="389874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SunGard Global Services">
      <a:dk1>
        <a:srgbClr val="000000"/>
      </a:dk1>
      <a:lt1>
        <a:srgbClr val="FFFFFF"/>
      </a:lt1>
      <a:dk2>
        <a:srgbClr val="FFFFFF"/>
      </a:dk2>
      <a:lt2>
        <a:srgbClr val="221E1F"/>
      </a:lt2>
      <a:accent1>
        <a:srgbClr val="587993"/>
      </a:accent1>
      <a:accent2>
        <a:srgbClr val="9E948D"/>
      </a:accent2>
      <a:accent3>
        <a:srgbClr val="F79646"/>
      </a:accent3>
      <a:accent4>
        <a:srgbClr val="543C86"/>
      </a:accent4>
      <a:accent5>
        <a:srgbClr val="ABBCC9"/>
      </a:accent5>
      <a:accent6>
        <a:srgbClr val="CEC9C6"/>
      </a:accent6>
      <a:hlink>
        <a:srgbClr val="808080"/>
      </a:hlink>
      <a:folHlink>
        <a:srgbClr val="B0232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eneric">
  <a:themeElements>
    <a:clrScheme name="SunGard Global Services">
      <a:dk1>
        <a:srgbClr val="000000"/>
      </a:dk1>
      <a:lt1>
        <a:srgbClr val="FFFFFF"/>
      </a:lt1>
      <a:dk2>
        <a:srgbClr val="FFFFFF"/>
      </a:dk2>
      <a:lt2>
        <a:srgbClr val="221E1F"/>
      </a:lt2>
      <a:accent1>
        <a:srgbClr val="587993"/>
      </a:accent1>
      <a:accent2>
        <a:srgbClr val="9E948D"/>
      </a:accent2>
      <a:accent3>
        <a:srgbClr val="F79646"/>
      </a:accent3>
      <a:accent4>
        <a:srgbClr val="543C86"/>
      </a:accent4>
      <a:accent5>
        <a:srgbClr val="ABBCC9"/>
      </a:accent5>
      <a:accent6>
        <a:srgbClr val="CEC9C6"/>
      </a:accent6>
      <a:hlink>
        <a:srgbClr val="808080"/>
      </a:hlink>
      <a:folHlink>
        <a:srgbClr val="B0232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TaxCatchAll xmlns="69ce00d2-868e-4dc3-a3de-4109d45e9c9d">
      <Value>3</Value>
      <Value>2</Value>
      <Value>1</Value>
      <Value>11</Value>
    </TaxCatchAll>
    <m29cc433de9a480f898d8b96769640f5 xmlns="69ce00d2-868e-4dc3-a3de-4109d45e9c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a48d6c70-1f62-40b2-9f02-bca40d03c38f</TermId>
        </TermInfo>
      </Terms>
    </m29cc433de9a480f898d8b96769640f5>
    <b2f46e492f9342eab60af9857f3bd56c xmlns="69ce00d2-868e-4dc3-a3de-4109d45e9c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be07b6d3-7a0e-445c-ab78-d7ee1aaee48f</TermId>
        </TermInfo>
      </Terms>
    </b2f46e492f9342eab60af9857f3bd56c>
    <e675866218504774a1724da2a7694ad9 xmlns="69ce00d2-868e-4dc3-a3de-4109d45e9c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Unclassified</TermName>
          <TermId xmlns="http://schemas.microsoft.com/office/infopath/2007/PartnerControls">9321c297-150a-4fe0-9bec-5d1d646922be</TermId>
        </TermInfo>
      </Terms>
    </e675866218504774a1724da2a7694ad9>
    <l4c2a48f661f48eab99ca4876da92423 xmlns="69ce00d2-868e-4dc3-a3de-4109d45e9c9d">
      <Terms xmlns="http://schemas.microsoft.com/office/infopath/2007/PartnerControls"/>
    </l4c2a48f661f48eab99ca4876da92423>
    <gea402edc44d4473b40cb4452c3e925c xmlns="69ce00d2-868e-4dc3-a3de-4109d45e9c9d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bf5873ed-2fe2-4376-a1b2-6c59eabc7988</TermId>
        </TermInfo>
      </Terms>
    </gea402edc44d4473b40cb4452c3e925c>
    <Last_x0020_Reviewed_x0020_Date xmlns="69ce00d2-868e-4dc3-a3de-4109d45e9c9d" xsi:nil="true"/>
    <Last_x0020_Reviewed_x0020_By xmlns="69ce00d2-868e-4dc3-a3de-4109d45e9c9d">
      <UserInfo>
        <DisplayName/>
        <AccountId xsi:nil="true"/>
        <AccountType/>
      </UserInfo>
    </Last_x0020_Reviewed_x0020_By>
    <TaxKeywordTaxHTField xmlns="69ce00d2-868e-4dc3-a3de-4109d45e9c9d">
      <Terms xmlns="http://schemas.microsoft.com/office/infopath/2007/PartnerControls"/>
    </TaxKeywordTaxHTField>
  </documentManagement>
</p:properties>
</file>

<file path=customXml/item3.xml><?xml version="1.0" encoding="utf-8"?>
<?mso-contentType ?>
<SharedContentType xmlns="Microsoft.SharePoint.Taxonomy.ContentTypeSync" SourceId="cb790b53-786d-48b1-8e5a-cf42d98d02be" ContentTypeId="0x010100F747F0A4A2AC4F43A96974FBC4135483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unGard Document" ma:contentTypeID="0x010100F747F0A4A2AC4F43A96974FBC41354830047A788811A755C4FA4D88A0DC54B042C" ma:contentTypeVersion="12" ma:contentTypeDescription="" ma:contentTypeScope="" ma:versionID="f46c736619651390699ef47bc512b05d">
  <xsd:schema xmlns:xsd="http://www.w3.org/2001/XMLSchema" xmlns:xs="http://www.w3.org/2001/XMLSchema" xmlns:p="http://schemas.microsoft.com/office/2006/metadata/properties" xmlns:ns1="http://schemas.microsoft.com/sharepoint/v3" xmlns:ns2="69ce00d2-868e-4dc3-a3de-4109d45e9c9d" targetNamespace="http://schemas.microsoft.com/office/2006/metadata/properties" ma:root="true" ma:fieldsID="27abf0307c5ed468f57dfeb83c584c58" ns1:_="" ns2:_="">
    <xsd:import namespace="http://schemas.microsoft.com/sharepoint/v3"/>
    <xsd:import namespace="69ce00d2-868e-4dc3-a3de-4109d45e9c9d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e675866218504774a1724da2a7694ad9" minOccurs="0"/>
                <xsd:element ref="ns2:m29cc433de9a480f898d8b96769640f5" minOccurs="0"/>
                <xsd:element ref="ns2:b2f46e492f9342eab60af9857f3bd56c" minOccurs="0"/>
                <xsd:element ref="ns2:gea402edc44d4473b40cb4452c3e925c" minOccurs="0"/>
                <xsd:element ref="ns2:l4c2a48f661f48eab99ca4876da92423" minOccurs="0"/>
                <xsd:element ref="ns1:AverageRating" minOccurs="0"/>
                <xsd:element ref="ns1:RatingCount" minOccurs="0"/>
                <xsd:element ref="ns2:Last_x0020_Reviewed_x0020_By" minOccurs="0"/>
                <xsd:element ref="ns2:Last_x0020_Reviewed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2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3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e00d2-868e-4dc3-a3de-4109d45e9c9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cb790b53-786d-48b1-8e5a-cf42d98d02b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bd369bfa-d494-4835-b6ec-338754b4c139}" ma:internalName="TaxCatchAll" ma:showField="CatchAllData" ma:web="4eb773b5-7e63-4403-acaa-28fd45572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bd369bfa-d494-4835-b6ec-338754b4c139}" ma:internalName="TaxCatchAllLabel" ma:readOnly="true" ma:showField="CatchAllDataLabel" ma:web="4eb773b5-7e63-4403-acaa-28fd45572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675866218504774a1724da2a7694ad9" ma:index="12" ma:taxonomy="true" ma:internalName="e675866218504774a1724da2a7694ad9" ma:taxonomyFieldName="Classification" ma:displayName="Classification" ma:readOnly="false" ma:default="" ma:fieldId="{e6758662-1850-4774-a172-4da2a7694ad9}" ma:sspId="cb790b53-786d-48b1-8e5a-cf42d98d02be" ma:termSetId="77602fbd-2b16-44b7-970c-b125a684f63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29cc433de9a480f898d8b96769640f5" ma:index="14" nillable="true" ma:taxonomy="true" ma:internalName="m29cc433de9a480f898d8b96769640f5" ma:taxonomyFieldName="Business" ma:displayName="Business" ma:default="" ma:fieldId="{629cc433-de9a-480f-898d-8b96769640f5}" ma:sspId="cb790b53-786d-48b1-8e5a-cf42d98d02be" ma:termSetId="66491e2b-296f-4440-9bd6-0cbe3551da8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2f46e492f9342eab60af9857f3bd56c" ma:index="16" nillable="true" ma:taxonomy="true" ma:internalName="b2f46e492f9342eab60af9857f3bd56c" ma:taxonomyFieldName="Segment" ma:displayName="Segment" ma:default="" ma:fieldId="{b2f46e49-2f93-42ea-b60a-f9857f3bd56c}" ma:sspId="cb790b53-786d-48b1-8e5a-cf42d98d02be" ma:termSetId="506e58da-9ddd-45ed-b018-ba755b29a60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ea402edc44d4473b40cb4452c3e925c" ma:index="18" nillable="true" ma:taxonomy="true" ma:internalName="gea402edc44d4473b40cb4452c3e925c" ma:taxonomyFieldName="Brand" ma:displayName="Brand" ma:default="" ma:fieldId="{0ea402ed-c44d-4473-b40c-b4452c3e925c}" ma:sspId="cb790b53-786d-48b1-8e5a-cf42d98d02be" ma:termSetId="67f8a415-6610-4658-9d2f-968200dc8e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4c2a48f661f48eab99ca4876da92423" ma:index="20" nillable="true" ma:taxonomy="true" ma:internalName="l4c2a48f661f48eab99ca4876da92423" ma:taxonomyFieldName="Region" ma:displayName="Region" ma:default="" ma:fieldId="{54c2a48f-661f-48ea-b99c-a4876da92423}" ma:sspId="cb790b53-786d-48b1-8e5a-cf42d98d02be" ma:termSetId="ed3d5433-66a7-4bf0-9af6-93bb41f5377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ast_x0020_Reviewed_x0020_By" ma:index="24" nillable="true" ma:displayName="Last Reviewed By" ma:list="UserInfo" ma:SharePointGroup="0" ma:internalName="Last_x0020_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_x0020_Reviewed_x0020_Date" ma:index="25" nillable="true" ma:displayName="Last Reviewed Date" ma:format="DateOnly" ma:internalName="Last_x0020_Reviewed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7F2D5B-921B-4C4A-A69B-1D7D6763447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57E197C8-242B-4783-8EA9-CF74D94CA92A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69ce00d2-868e-4dc3-a3de-4109d45e9c9d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148513-1A80-42ED-934D-3B27E718971D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1662C062-ADFA-46F5-BAD0-31A86FE27B3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0CC1514-C4B1-4758-AD27-E8E6D405E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ce00d2-868e-4dc3-a3de-4109d45e9c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7138</TotalTime>
  <Words>179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Generic</vt:lpstr>
      <vt:lpstr>1_Generic</vt:lpstr>
      <vt:lpstr>2014 黑客马拉松: N-Monitor </vt:lpstr>
      <vt:lpstr>PowerPoint Presentation</vt:lpstr>
      <vt:lpstr>PowerPoint Presentation</vt:lpstr>
      <vt:lpstr>N-Integration</vt:lpstr>
      <vt:lpstr>N-Integration</vt:lpstr>
      <vt:lpstr>PowerPoint Presentation</vt:lpstr>
      <vt:lpstr>PowerPoint Presentation</vt:lpstr>
      <vt:lpstr>技术总部NGBF团队</vt:lpstr>
      <vt:lpstr>PowerPoint Presentation</vt:lpstr>
    </vt:vector>
  </TitlesOfParts>
  <Company>SunGard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 Williams</dc:creator>
  <cp:lastModifiedBy>Zhang, Shulai</cp:lastModifiedBy>
  <cp:revision>830</cp:revision>
  <dcterms:created xsi:type="dcterms:W3CDTF">2008-11-10T19:53:46Z</dcterms:created>
  <dcterms:modified xsi:type="dcterms:W3CDTF">2014-06-06T09:49:39Z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axKeyword">
    <vt:lpwstr/>
  </property>
  <property fmtid="{D5CDD505-2E9C-101B-9397-08002B2CF9AE}" pid="4" name="display_urn:schemas-microsoft-com:office:office#Editor">
    <vt:lpwstr>Kelly Dragiff</vt:lpwstr>
  </property>
  <property fmtid="{D5CDD505-2E9C-101B-9397-08002B2CF9AE}" pid="5" name="display_urn:schemas-microsoft-com:office:office#Author">
    <vt:lpwstr>Suzanne DeFruscio</vt:lpwstr>
  </property>
  <property fmtid="{D5CDD505-2E9C-101B-9397-08002B2CF9AE}" pid="6" name="Order">
    <vt:lpwstr>1700.00000000000</vt:lpwstr>
  </property>
  <property fmtid="{D5CDD505-2E9C-101B-9397-08002B2CF9AE}" pid="7" name="Classification">
    <vt:lpwstr>11;#Unclassified|9321c297-150a-4fe0-9bec-5d1d646922be</vt:lpwstr>
  </property>
  <property fmtid="{D5CDD505-2E9C-101B-9397-08002B2CF9AE}" pid="8" name="Business">
    <vt:lpwstr>1;#Corporate|a48d6c70-1f62-40b2-9f02-bca40d03c38f</vt:lpwstr>
  </property>
  <property fmtid="{D5CDD505-2E9C-101B-9397-08002B2CF9AE}" pid="9" name="Segment">
    <vt:lpwstr>2;#Corporate|be07b6d3-7a0e-445c-ab78-d7ee1aaee48f</vt:lpwstr>
  </property>
  <property fmtid="{D5CDD505-2E9C-101B-9397-08002B2CF9AE}" pid="10" name="Brand">
    <vt:lpwstr>3;#Corporate|bf5873ed-2fe2-4376-a1b2-6c59eabc7988</vt:lpwstr>
  </property>
  <property fmtid="{D5CDD505-2E9C-101B-9397-08002B2CF9AE}" pid="11" name="ContentTypeId">
    <vt:lpwstr>0x010100F747F0A4A2AC4F43A96974FBC41354830047A788811A755C4FA4D88A0DC54B042C</vt:lpwstr>
  </property>
</Properties>
</file>