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92" r:id="rId5"/>
    <p:sldId id="293" r:id="rId6"/>
    <p:sldId id="301" r:id="rId7"/>
    <p:sldId id="294" r:id="rId8"/>
    <p:sldId id="258" r:id="rId9"/>
    <p:sldId id="267" r:id="rId10"/>
    <p:sldId id="266" r:id="rId11"/>
    <p:sldId id="288" r:id="rId12"/>
    <p:sldId id="289" r:id="rId13"/>
    <p:sldId id="268" r:id="rId14"/>
    <p:sldId id="291" r:id="rId15"/>
    <p:sldId id="269" r:id="rId16"/>
    <p:sldId id="290" r:id="rId17"/>
    <p:sldId id="270" r:id="rId18"/>
    <p:sldId id="279" r:id="rId19"/>
    <p:sldId id="283" r:id="rId20"/>
    <p:sldId id="591" r:id="rId21"/>
    <p:sldId id="282" r:id="rId22"/>
    <p:sldId id="259" r:id="rId23"/>
    <p:sldId id="296" r:id="rId24"/>
    <p:sldId id="592" r:id="rId25"/>
    <p:sldId id="264" r:id="rId26"/>
    <p:sldId id="298" r:id="rId27"/>
    <p:sldId id="260" r:id="rId28"/>
    <p:sldId id="287" r:id="rId29"/>
    <p:sldId id="299" r:id="rId30"/>
    <p:sldId id="274" r:id="rId31"/>
    <p:sldId id="262" r:id="rId32"/>
    <p:sldId id="590" r:id="rId33"/>
    <p:sldId id="593" r:id="rId34"/>
    <p:sldId id="594" r:id="rId35"/>
    <p:sldId id="595" r:id="rId36"/>
    <p:sldId id="596" r:id="rId37"/>
    <p:sldId id="597" r:id="rId38"/>
    <p:sldId id="598" r:id="rId39"/>
    <p:sldId id="278" r:id="rId40"/>
    <p:sldId id="277" r:id="rId41"/>
    <p:sldId id="302" r:id="rId42"/>
    <p:sldId id="303" r:id="rId43"/>
    <p:sldId id="305" r:id="rId44"/>
    <p:sldId id="306" r:id="rId45"/>
    <p:sldId id="304" r:id="rId46"/>
    <p:sldId id="309" r:id="rId47"/>
    <p:sldId id="316" r:id="rId48"/>
    <p:sldId id="310" r:id="rId49"/>
    <p:sldId id="313" r:id="rId50"/>
    <p:sldId id="312" r:id="rId51"/>
    <p:sldId id="314" r:id="rId52"/>
    <p:sldId id="311" r:id="rId53"/>
    <p:sldId id="315" r:id="rId54"/>
    <p:sldId id="307" r:id="rId55"/>
    <p:sldId id="308" r:id="rId56"/>
    <p:sldId id="317" r:id="rId57"/>
    <p:sldId id="318" r:id="rId58"/>
    <p:sldId id="341" r:id="rId59"/>
    <p:sldId id="344" r:id="rId60"/>
    <p:sldId id="343" r:id="rId61"/>
    <p:sldId id="345" r:id="rId62"/>
    <p:sldId id="346" r:id="rId63"/>
    <p:sldId id="347" r:id="rId64"/>
    <p:sldId id="348" r:id="rId65"/>
    <p:sldId id="349" r:id="rId66"/>
    <p:sldId id="350" r:id="rId67"/>
    <p:sldId id="351" r:id="rId68"/>
    <p:sldId id="589" r:id="rId69"/>
    <p:sldId id="357" r:id="rId70"/>
    <p:sldId id="35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82745-7170-41D5-881C-D93EF57BF5D1}" v="87" dt="2023-12-01T20:30:0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Edgar" userId="86eb6ecdb380a6c7" providerId="LiveId" clId="{73F82745-7170-41D5-881C-D93EF57BF5D1}"/>
    <pc:docChg chg="undo custSel addSld delSld modSld sldOrd">
      <pc:chgData name="Glenn Edgar" userId="86eb6ecdb380a6c7" providerId="LiveId" clId="{73F82745-7170-41D5-881C-D93EF57BF5D1}" dt="2023-12-01T20:30:17.896" v="11674" actId="680"/>
      <pc:docMkLst>
        <pc:docMk/>
      </pc:docMkLst>
      <pc:sldChg chg="modSp mod ord">
        <pc:chgData name="Glenn Edgar" userId="86eb6ecdb380a6c7" providerId="LiveId" clId="{73F82745-7170-41D5-881C-D93EF57BF5D1}" dt="2023-11-30T23:50:34.538" v="8032" actId="3626"/>
        <pc:sldMkLst>
          <pc:docMk/>
          <pc:sldMk cId="938223497" sldId="259"/>
        </pc:sldMkLst>
        <pc:spChg chg="mod">
          <ac:chgData name="Glenn Edgar" userId="86eb6ecdb380a6c7" providerId="LiveId" clId="{73F82745-7170-41D5-881C-D93EF57BF5D1}" dt="2023-11-30T23:50:34.538" v="8032" actId="3626"/>
          <ac:spMkLst>
            <pc:docMk/>
            <pc:sldMk cId="938223497" sldId="259"/>
            <ac:spMk id="2" creationId="{C79F8043-347B-4337-BF51-673BBC81A927}"/>
          </ac:spMkLst>
        </pc:spChg>
      </pc:sldChg>
      <pc:sldChg chg="modSp mod ord">
        <pc:chgData name="Glenn Edgar" userId="86eb6ecdb380a6c7" providerId="LiveId" clId="{73F82745-7170-41D5-881C-D93EF57BF5D1}" dt="2023-12-01T00:11:12.399" v="8542" actId="6549"/>
        <pc:sldMkLst>
          <pc:docMk/>
          <pc:sldMk cId="1962553081" sldId="260"/>
        </pc:sldMkLst>
        <pc:spChg chg="mod">
          <ac:chgData name="Glenn Edgar" userId="86eb6ecdb380a6c7" providerId="LiveId" clId="{73F82745-7170-41D5-881C-D93EF57BF5D1}" dt="2023-12-01T00:11:12.399" v="8542" actId="6549"/>
          <ac:spMkLst>
            <pc:docMk/>
            <pc:sldMk cId="1962553081" sldId="260"/>
            <ac:spMk id="2" creationId="{1986FE9A-9210-41B7-1EBF-09FC789064B9}"/>
          </ac:spMkLst>
        </pc:spChg>
      </pc:sldChg>
      <pc:sldChg chg="modSp mod ord">
        <pc:chgData name="Glenn Edgar" userId="86eb6ecdb380a6c7" providerId="LiveId" clId="{73F82745-7170-41D5-881C-D93EF57BF5D1}" dt="2023-12-01T00:02:25.167" v="8537" actId="6549"/>
        <pc:sldMkLst>
          <pc:docMk/>
          <pc:sldMk cId="3385722333" sldId="262"/>
        </pc:sldMkLst>
        <pc:spChg chg="mod">
          <ac:chgData name="Glenn Edgar" userId="86eb6ecdb380a6c7" providerId="LiveId" clId="{73F82745-7170-41D5-881C-D93EF57BF5D1}" dt="2023-12-01T00:02:25.167" v="8537" actId="6549"/>
          <ac:spMkLst>
            <pc:docMk/>
            <pc:sldMk cId="3385722333" sldId="262"/>
            <ac:spMk id="2" creationId="{16E4AB31-9536-AD1E-2BCC-EF274DC9F986}"/>
          </ac:spMkLst>
        </pc:spChg>
        <pc:spChg chg="mod">
          <ac:chgData name="Glenn Edgar" userId="86eb6ecdb380a6c7" providerId="LiveId" clId="{73F82745-7170-41D5-881C-D93EF57BF5D1}" dt="2023-12-01T00:00:45.948" v="8504" actId="15"/>
          <ac:spMkLst>
            <pc:docMk/>
            <pc:sldMk cId="3385722333" sldId="262"/>
            <ac:spMk id="3" creationId="{17E2BA7F-CED0-8B76-3EA1-403A4EA2C6B8}"/>
          </ac:spMkLst>
        </pc:spChg>
      </pc:sldChg>
      <pc:sldChg chg="del">
        <pc:chgData name="Glenn Edgar" userId="86eb6ecdb380a6c7" providerId="LiveId" clId="{73F82745-7170-41D5-881C-D93EF57BF5D1}" dt="2023-12-01T00:01:31.391" v="8505" actId="47"/>
        <pc:sldMkLst>
          <pc:docMk/>
          <pc:sldMk cId="3152786985" sldId="263"/>
        </pc:sldMkLst>
      </pc:sldChg>
      <pc:sldChg chg="modSp mod ord">
        <pc:chgData name="Glenn Edgar" userId="86eb6ecdb380a6c7" providerId="LiveId" clId="{73F82745-7170-41D5-881C-D93EF57BF5D1}" dt="2023-12-01T00:10:18.424" v="8540" actId="6549"/>
        <pc:sldMkLst>
          <pc:docMk/>
          <pc:sldMk cId="2606048200" sldId="264"/>
        </pc:sldMkLst>
        <pc:spChg chg="mod">
          <ac:chgData name="Glenn Edgar" userId="86eb6ecdb380a6c7" providerId="LiveId" clId="{73F82745-7170-41D5-881C-D93EF57BF5D1}" dt="2023-12-01T00:10:18.424" v="8540" actId="6549"/>
          <ac:spMkLst>
            <pc:docMk/>
            <pc:sldMk cId="2606048200" sldId="264"/>
            <ac:spMk id="2" creationId="{8E91856A-9BB9-D783-69EB-7174FA94D91E}"/>
          </ac:spMkLst>
        </pc:spChg>
      </pc:sldChg>
      <pc:sldChg chg="modSp mod ord">
        <pc:chgData name="Glenn Edgar" userId="86eb6ecdb380a6c7" providerId="LiveId" clId="{73F82745-7170-41D5-881C-D93EF57BF5D1}" dt="2023-11-30T23:04:36.075" v="6368"/>
        <pc:sldMkLst>
          <pc:docMk/>
          <pc:sldMk cId="2109735650" sldId="274"/>
        </pc:sldMkLst>
        <pc:spChg chg="mod">
          <ac:chgData name="Glenn Edgar" userId="86eb6ecdb380a6c7" providerId="LiveId" clId="{73F82745-7170-41D5-881C-D93EF57BF5D1}" dt="2023-11-30T21:44:14.979" v="3754" actId="20577"/>
          <ac:spMkLst>
            <pc:docMk/>
            <pc:sldMk cId="2109735650" sldId="274"/>
            <ac:spMk id="3" creationId="{BCDB5D4D-BF5C-A0C1-26B7-BE820A87AC6B}"/>
          </ac:spMkLst>
        </pc:spChg>
      </pc:sldChg>
      <pc:sldChg chg="modSp del mod">
        <pc:chgData name="Glenn Edgar" userId="86eb6ecdb380a6c7" providerId="LiveId" clId="{73F82745-7170-41D5-881C-D93EF57BF5D1}" dt="2023-12-01T00:21:23.097" v="8598" actId="2696"/>
        <pc:sldMkLst>
          <pc:docMk/>
          <pc:sldMk cId="416068285" sldId="275"/>
        </pc:sldMkLst>
        <pc:spChg chg="mod">
          <ac:chgData name="Glenn Edgar" userId="86eb6ecdb380a6c7" providerId="LiveId" clId="{73F82745-7170-41D5-881C-D93EF57BF5D1}" dt="2023-12-01T00:01:53.042" v="8536" actId="20577"/>
          <ac:spMkLst>
            <pc:docMk/>
            <pc:sldMk cId="416068285" sldId="275"/>
            <ac:spMk id="2" creationId="{93C97935-7671-1900-9DA9-63DBC1BC6018}"/>
          </ac:spMkLst>
        </pc:spChg>
      </pc:sldChg>
      <pc:sldChg chg="modSp mod">
        <pc:chgData name="Glenn Edgar" userId="86eb6ecdb380a6c7" providerId="LiveId" clId="{73F82745-7170-41D5-881C-D93EF57BF5D1}" dt="2023-12-01T00:21:12.816" v="8597" actId="20577"/>
        <pc:sldMkLst>
          <pc:docMk/>
          <pc:sldMk cId="3804932785" sldId="278"/>
        </pc:sldMkLst>
        <pc:spChg chg="mod">
          <ac:chgData name="Glenn Edgar" userId="86eb6ecdb380a6c7" providerId="LiveId" clId="{73F82745-7170-41D5-881C-D93EF57BF5D1}" dt="2023-11-30T21:56:04.423" v="4050" actId="20577"/>
          <ac:spMkLst>
            <pc:docMk/>
            <pc:sldMk cId="3804932785" sldId="278"/>
            <ac:spMk id="2" creationId="{C8057872-8BD4-2D3E-54DE-3826C5332242}"/>
          </ac:spMkLst>
        </pc:spChg>
        <pc:spChg chg="mod">
          <ac:chgData name="Glenn Edgar" userId="86eb6ecdb380a6c7" providerId="LiveId" clId="{73F82745-7170-41D5-881C-D93EF57BF5D1}" dt="2023-12-01T00:21:12.816" v="8597" actId="20577"/>
          <ac:spMkLst>
            <pc:docMk/>
            <pc:sldMk cId="3804932785" sldId="278"/>
            <ac:spMk id="3" creationId="{EE8058AF-8C66-771E-DEB9-68A4B4BBE779}"/>
          </ac:spMkLst>
        </pc:spChg>
      </pc:sldChg>
      <pc:sldChg chg="modSp mod">
        <pc:chgData name="Glenn Edgar" userId="86eb6ecdb380a6c7" providerId="LiveId" clId="{73F82745-7170-41D5-881C-D93EF57BF5D1}" dt="2023-11-30T21:02:51.011" v="1864" actId="14"/>
        <pc:sldMkLst>
          <pc:docMk/>
          <pc:sldMk cId="3668099140" sldId="279"/>
        </pc:sldMkLst>
        <pc:spChg chg="mod">
          <ac:chgData name="Glenn Edgar" userId="86eb6ecdb380a6c7" providerId="LiveId" clId="{73F82745-7170-41D5-881C-D93EF57BF5D1}" dt="2023-11-30T21:02:51.011" v="1864" actId="14"/>
          <ac:spMkLst>
            <pc:docMk/>
            <pc:sldMk cId="3668099140" sldId="279"/>
            <ac:spMk id="3" creationId="{8DC45BA3-3B78-2D93-1AFE-9356566C7F8A}"/>
          </ac:spMkLst>
        </pc:spChg>
      </pc:sldChg>
      <pc:sldChg chg="modSp mod ord">
        <pc:chgData name="Glenn Edgar" userId="86eb6ecdb380a6c7" providerId="LiveId" clId="{73F82745-7170-41D5-881C-D93EF57BF5D1}" dt="2023-11-30T23:31:52.548" v="7513" actId="20577"/>
        <pc:sldMkLst>
          <pc:docMk/>
          <pc:sldMk cId="3618623703" sldId="282"/>
        </pc:sldMkLst>
        <pc:spChg chg="mod">
          <ac:chgData name="Glenn Edgar" userId="86eb6ecdb380a6c7" providerId="LiveId" clId="{73F82745-7170-41D5-881C-D93EF57BF5D1}" dt="2023-11-30T21:27:13.896" v="3743" actId="20577"/>
          <ac:spMkLst>
            <pc:docMk/>
            <pc:sldMk cId="3618623703" sldId="282"/>
            <ac:spMk id="2" creationId="{30E66EE4-B689-00C6-7EBE-82DD77BF088D}"/>
          </ac:spMkLst>
        </pc:spChg>
        <pc:spChg chg="mod">
          <ac:chgData name="Glenn Edgar" userId="86eb6ecdb380a6c7" providerId="LiveId" clId="{73F82745-7170-41D5-881C-D93EF57BF5D1}" dt="2023-11-30T23:31:52.548" v="7513" actId="20577"/>
          <ac:spMkLst>
            <pc:docMk/>
            <pc:sldMk cId="3618623703" sldId="282"/>
            <ac:spMk id="3" creationId="{B2D9FDD6-E913-AA83-09DB-A907DA35C829}"/>
          </ac:spMkLst>
        </pc:spChg>
      </pc:sldChg>
      <pc:sldChg chg="modSp mod">
        <pc:chgData name="Glenn Edgar" userId="86eb6ecdb380a6c7" providerId="LiveId" clId="{73F82745-7170-41D5-881C-D93EF57BF5D1}" dt="2023-11-30T22:54:27.308" v="5368" actId="5793"/>
        <pc:sldMkLst>
          <pc:docMk/>
          <pc:sldMk cId="2727887969" sldId="283"/>
        </pc:sldMkLst>
        <pc:spChg chg="mod">
          <ac:chgData name="Glenn Edgar" userId="86eb6ecdb380a6c7" providerId="LiveId" clId="{73F82745-7170-41D5-881C-D93EF57BF5D1}" dt="2023-11-30T21:23:01.099" v="3622" actId="6549"/>
          <ac:spMkLst>
            <pc:docMk/>
            <pc:sldMk cId="2727887969" sldId="283"/>
            <ac:spMk id="2" creationId="{5F646AF3-CCB3-BFBC-113E-4A50C78F48C6}"/>
          </ac:spMkLst>
        </pc:spChg>
        <pc:spChg chg="mod">
          <ac:chgData name="Glenn Edgar" userId="86eb6ecdb380a6c7" providerId="LiveId" clId="{73F82745-7170-41D5-881C-D93EF57BF5D1}" dt="2023-11-30T22:54:27.308" v="5368" actId="5793"/>
          <ac:spMkLst>
            <pc:docMk/>
            <pc:sldMk cId="2727887969" sldId="283"/>
            <ac:spMk id="3" creationId="{5F0A3BAB-6FD9-0FB7-A828-E636E10A241E}"/>
          </ac:spMkLst>
        </pc:spChg>
      </pc:sldChg>
      <pc:sldChg chg="modSp mod ord">
        <pc:chgData name="Glenn Edgar" userId="86eb6ecdb380a6c7" providerId="LiveId" clId="{73F82745-7170-41D5-881C-D93EF57BF5D1}" dt="2023-11-30T23:55:15.223" v="8143" actId="27636"/>
        <pc:sldMkLst>
          <pc:docMk/>
          <pc:sldMk cId="4178483034" sldId="287"/>
        </pc:sldMkLst>
        <pc:spChg chg="mod">
          <ac:chgData name="Glenn Edgar" userId="86eb6ecdb380a6c7" providerId="LiveId" clId="{73F82745-7170-41D5-881C-D93EF57BF5D1}" dt="2023-11-30T23:53:25.769" v="8113" actId="20577"/>
          <ac:spMkLst>
            <pc:docMk/>
            <pc:sldMk cId="4178483034" sldId="287"/>
            <ac:spMk id="2" creationId="{28904191-4ACF-A444-FEB5-1E670BB59145}"/>
          </ac:spMkLst>
        </pc:spChg>
        <pc:spChg chg="mod">
          <ac:chgData name="Glenn Edgar" userId="86eb6ecdb380a6c7" providerId="LiveId" clId="{73F82745-7170-41D5-881C-D93EF57BF5D1}" dt="2023-11-30T23:55:15.223" v="8143" actId="27636"/>
          <ac:spMkLst>
            <pc:docMk/>
            <pc:sldMk cId="4178483034" sldId="287"/>
            <ac:spMk id="3" creationId="{FD3B4C42-F001-1E6E-533A-1A1B11BEB286}"/>
          </ac:spMkLst>
        </pc:spChg>
      </pc:sldChg>
      <pc:sldChg chg="modSp mod">
        <pc:chgData name="Glenn Edgar" userId="86eb6ecdb380a6c7" providerId="LiveId" clId="{73F82745-7170-41D5-881C-D93EF57BF5D1}" dt="2023-12-01T00:14:16.960" v="8594" actId="20577"/>
        <pc:sldMkLst>
          <pc:docMk/>
          <pc:sldMk cId="29774905" sldId="292"/>
        </pc:sldMkLst>
        <pc:spChg chg="mod">
          <ac:chgData name="Glenn Edgar" userId="86eb6ecdb380a6c7" providerId="LiveId" clId="{73F82745-7170-41D5-881C-D93EF57BF5D1}" dt="2023-12-01T00:14:16.960" v="8594" actId="20577"/>
          <ac:spMkLst>
            <pc:docMk/>
            <pc:sldMk cId="29774905" sldId="292"/>
            <ac:spMk id="3" creationId="{ECB7A0E5-FD3D-1998-99C8-A3B02DC01275}"/>
          </ac:spMkLst>
        </pc:spChg>
      </pc:sldChg>
      <pc:sldChg chg="modSp mod">
        <pc:chgData name="Glenn Edgar" userId="86eb6ecdb380a6c7" providerId="LiveId" clId="{73F82745-7170-41D5-881C-D93EF57BF5D1}" dt="2023-11-30T20:57:32.179" v="1489" actId="20577"/>
        <pc:sldMkLst>
          <pc:docMk/>
          <pc:sldMk cId="4008558562" sldId="294"/>
        </pc:sldMkLst>
        <pc:spChg chg="mod">
          <ac:chgData name="Glenn Edgar" userId="86eb6ecdb380a6c7" providerId="LiveId" clId="{73F82745-7170-41D5-881C-D93EF57BF5D1}" dt="2023-11-30T20:57:32.179" v="1489" actId="20577"/>
          <ac:spMkLst>
            <pc:docMk/>
            <pc:sldMk cId="4008558562" sldId="294"/>
            <ac:spMk id="3" creationId="{B798D108-86FE-F0F3-69B8-0D94702998A2}"/>
          </ac:spMkLst>
        </pc:spChg>
      </pc:sldChg>
      <pc:sldChg chg="modSp mod ord">
        <pc:chgData name="Glenn Edgar" userId="86eb6ecdb380a6c7" providerId="LiveId" clId="{73F82745-7170-41D5-881C-D93EF57BF5D1}" dt="2023-11-30T23:35:27.156" v="7594" actId="1076"/>
        <pc:sldMkLst>
          <pc:docMk/>
          <pc:sldMk cId="3469206383" sldId="296"/>
        </pc:sldMkLst>
        <pc:spChg chg="mod">
          <ac:chgData name="Glenn Edgar" userId="86eb6ecdb380a6c7" providerId="LiveId" clId="{73F82745-7170-41D5-881C-D93EF57BF5D1}" dt="2023-11-30T21:23:38.489" v="3668" actId="20577"/>
          <ac:spMkLst>
            <pc:docMk/>
            <pc:sldMk cId="3469206383" sldId="296"/>
            <ac:spMk id="2" creationId="{DCCAFE92-3406-1655-67E4-373294E45381}"/>
          </ac:spMkLst>
        </pc:spChg>
        <pc:spChg chg="mod">
          <ac:chgData name="Glenn Edgar" userId="86eb6ecdb380a6c7" providerId="LiveId" clId="{73F82745-7170-41D5-881C-D93EF57BF5D1}" dt="2023-11-30T23:35:27.156" v="7594" actId="1076"/>
          <ac:spMkLst>
            <pc:docMk/>
            <pc:sldMk cId="3469206383" sldId="296"/>
            <ac:spMk id="16" creationId="{C19A7A4B-3EC6-6544-CC42-24D1FD7AACBD}"/>
          </ac:spMkLst>
        </pc:spChg>
      </pc:sldChg>
      <pc:sldChg chg="modSp del mod ord">
        <pc:chgData name="Glenn Edgar" userId="86eb6ecdb380a6c7" providerId="LiveId" clId="{73F82745-7170-41D5-881C-D93EF57BF5D1}" dt="2023-11-30T23:27:45.600" v="7461" actId="2696"/>
        <pc:sldMkLst>
          <pc:docMk/>
          <pc:sldMk cId="908675565" sldId="297"/>
        </pc:sldMkLst>
        <pc:spChg chg="mod">
          <ac:chgData name="Glenn Edgar" userId="86eb6ecdb380a6c7" providerId="LiveId" clId="{73F82745-7170-41D5-881C-D93EF57BF5D1}" dt="2023-11-30T22:26:43.998" v="4196" actId="20577"/>
          <ac:spMkLst>
            <pc:docMk/>
            <pc:sldMk cId="908675565" sldId="297"/>
            <ac:spMk id="7" creationId="{889B165E-25AC-714B-82E0-EECC913E5214}"/>
          </ac:spMkLst>
        </pc:spChg>
      </pc:sldChg>
      <pc:sldChg chg="modSp mod ord">
        <pc:chgData name="Glenn Edgar" userId="86eb6ecdb380a6c7" providerId="LiveId" clId="{73F82745-7170-41D5-881C-D93EF57BF5D1}" dt="2023-12-01T00:10:45.716" v="8541" actId="6549"/>
        <pc:sldMkLst>
          <pc:docMk/>
          <pc:sldMk cId="1441103756" sldId="298"/>
        </pc:sldMkLst>
        <pc:spChg chg="mod">
          <ac:chgData name="Glenn Edgar" userId="86eb6ecdb380a6c7" providerId="LiveId" clId="{73F82745-7170-41D5-881C-D93EF57BF5D1}" dt="2023-12-01T00:10:45.716" v="8541" actId="6549"/>
          <ac:spMkLst>
            <pc:docMk/>
            <pc:sldMk cId="1441103756" sldId="298"/>
            <ac:spMk id="2" creationId="{8BA292BB-DBAD-A746-AB2B-FC2F550BE82C}"/>
          </ac:spMkLst>
        </pc:spChg>
      </pc:sldChg>
      <pc:sldChg chg="modSp mod ord">
        <pc:chgData name="Glenn Edgar" userId="86eb6ecdb380a6c7" providerId="LiveId" clId="{73F82745-7170-41D5-881C-D93EF57BF5D1}" dt="2023-12-01T00:12:20.325" v="8547" actId="6549"/>
        <pc:sldMkLst>
          <pc:docMk/>
          <pc:sldMk cId="2262538825" sldId="299"/>
        </pc:sldMkLst>
        <pc:spChg chg="mod">
          <ac:chgData name="Glenn Edgar" userId="86eb6ecdb380a6c7" providerId="LiveId" clId="{73F82745-7170-41D5-881C-D93EF57BF5D1}" dt="2023-12-01T00:12:20.325" v="8547" actId="6549"/>
          <ac:spMkLst>
            <pc:docMk/>
            <pc:sldMk cId="2262538825" sldId="299"/>
            <ac:spMk id="2" creationId="{A92730DA-2127-0B8E-9A96-96E23F155BE9}"/>
          </ac:spMkLst>
        </pc:spChg>
        <pc:spChg chg="mod">
          <ac:chgData name="Glenn Edgar" userId="86eb6ecdb380a6c7" providerId="LiveId" clId="{73F82745-7170-41D5-881C-D93EF57BF5D1}" dt="2023-11-30T23:55:09.428" v="8140" actId="27636"/>
          <ac:spMkLst>
            <pc:docMk/>
            <pc:sldMk cId="2262538825" sldId="299"/>
            <ac:spMk id="3" creationId="{87BC6487-3630-BE91-8290-9787420846FB}"/>
          </ac:spMkLst>
        </pc:spChg>
      </pc:sldChg>
      <pc:sldChg chg="modSp del mod ord">
        <pc:chgData name="Glenn Edgar" userId="86eb6ecdb380a6c7" providerId="LiveId" clId="{73F82745-7170-41D5-881C-D93EF57BF5D1}" dt="2023-11-30T23:44:48.571" v="7909" actId="2696"/>
        <pc:sldMkLst>
          <pc:docMk/>
          <pc:sldMk cId="2961196106" sldId="300"/>
        </pc:sldMkLst>
        <pc:spChg chg="mod">
          <ac:chgData name="Glenn Edgar" userId="86eb6ecdb380a6c7" providerId="LiveId" clId="{73F82745-7170-41D5-881C-D93EF57BF5D1}" dt="2023-11-30T23:44:33.865" v="7904" actId="21"/>
          <ac:spMkLst>
            <pc:docMk/>
            <pc:sldMk cId="2961196106" sldId="300"/>
            <ac:spMk id="3" creationId="{0E05CF0D-4321-72C4-6211-31D706FFDC68}"/>
          </ac:spMkLst>
        </pc:spChg>
      </pc:sldChg>
      <pc:sldChg chg="modSp mod">
        <pc:chgData name="Glenn Edgar" userId="86eb6ecdb380a6c7" providerId="LiveId" clId="{73F82745-7170-41D5-881C-D93EF57BF5D1}" dt="2023-11-29T20:14:54.974" v="586" actId="5793"/>
        <pc:sldMkLst>
          <pc:docMk/>
          <pc:sldMk cId="2673730833" sldId="304"/>
        </pc:sldMkLst>
        <pc:spChg chg="mod">
          <ac:chgData name="Glenn Edgar" userId="86eb6ecdb380a6c7" providerId="LiveId" clId="{73F82745-7170-41D5-881C-D93EF57BF5D1}" dt="2023-11-29T20:14:54.974" v="586" actId="5793"/>
          <ac:spMkLst>
            <pc:docMk/>
            <pc:sldMk cId="2673730833" sldId="304"/>
            <ac:spMk id="3" creationId="{62997B59-66A2-3A9E-2DBD-D872429FC2B0}"/>
          </ac:spMkLst>
        </pc:spChg>
      </pc:sldChg>
      <pc:sldChg chg="modSp mod">
        <pc:chgData name="Glenn Edgar" userId="86eb6ecdb380a6c7" providerId="LiveId" clId="{73F82745-7170-41D5-881C-D93EF57BF5D1}" dt="2023-11-29T20:08:08.585" v="16" actId="20577"/>
        <pc:sldMkLst>
          <pc:docMk/>
          <pc:sldMk cId="2966074950" sldId="306"/>
        </pc:sldMkLst>
        <pc:spChg chg="mod">
          <ac:chgData name="Glenn Edgar" userId="86eb6ecdb380a6c7" providerId="LiveId" clId="{73F82745-7170-41D5-881C-D93EF57BF5D1}" dt="2023-11-29T20:08:08.585" v="16" actId="20577"/>
          <ac:spMkLst>
            <pc:docMk/>
            <pc:sldMk cId="2966074950" sldId="306"/>
            <ac:spMk id="3" creationId="{EAC6E99E-6047-92E0-94D5-A305E7BBD148}"/>
          </ac:spMkLst>
        </pc:spChg>
      </pc:sldChg>
      <pc:sldChg chg="modSp mod">
        <pc:chgData name="Glenn Edgar" userId="86eb6ecdb380a6c7" providerId="LiveId" clId="{73F82745-7170-41D5-881C-D93EF57BF5D1}" dt="2023-11-29T20:32:34.402" v="1257" actId="20577"/>
        <pc:sldMkLst>
          <pc:docMk/>
          <pc:sldMk cId="191837920" sldId="309"/>
        </pc:sldMkLst>
        <pc:spChg chg="mod">
          <ac:chgData name="Glenn Edgar" userId="86eb6ecdb380a6c7" providerId="LiveId" clId="{73F82745-7170-41D5-881C-D93EF57BF5D1}" dt="2023-11-29T20:32:34.402" v="1257" actId="20577"/>
          <ac:spMkLst>
            <pc:docMk/>
            <pc:sldMk cId="191837920" sldId="309"/>
            <ac:spMk id="3" creationId="{19736E3D-CE05-4057-A745-A52D76A188EF}"/>
          </ac:spMkLst>
        </pc:spChg>
      </pc:sldChg>
      <pc:sldChg chg="new">
        <pc:chgData name="Glenn Edgar" userId="86eb6ecdb380a6c7" providerId="LiveId" clId="{73F82745-7170-41D5-881C-D93EF57BF5D1}" dt="2023-11-30T20:46:42.064" v="1258" actId="680"/>
        <pc:sldMkLst>
          <pc:docMk/>
          <pc:sldMk cId="2098340611" sldId="350"/>
        </pc:sldMkLst>
      </pc:sldChg>
      <pc:sldChg chg="new">
        <pc:chgData name="Glenn Edgar" userId="86eb6ecdb380a6c7" providerId="LiveId" clId="{73F82745-7170-41D5-881C-D93EF57BF5D1}" dt="2023-11-30T20:46:45.384" v="1259" actId="680"/>
        <pc:sldMkLst>
          <pc:docMk/>
          <pc:sldMk cId="3022292795" sldId="351"/>
        </pc:sldMkLst>
      </pc:sldChg>
      <pc:sldChg chg="modSp add mod">
        <pc:chgData name="Glenn Edgar" userId="86eb6ecdb380a6c7" providerId="LiveId" clId="{73F82745-7170-41D5-881C-D93EF57BF5D1}" dt="2023-11-30T20:51:16.884" v="1387"/>
        <pc:sldMkLst>
          <pc:docMk/>
          <pc:sldMk cId="2290357001" sldId="357"/>
        </pc:sldMkLst>
        <pc:spChg chg="mod">
          <ac:chgData name="Glenn Edgar" userId="86eb6ecdb380a6c7" providerId="LiveId" clId="{73F82745-7170-41D5-881C-D93EF57BF5D1}" dt="2023-11-30T20:51:16.884" v="1387"/>
          <ac:spMkLst>
            <pc:docMk/>
            <pc:sldMk cId="2290357001" sldId="357"/>
            <ac:spMk id="2" creationId="{4606669D-2FDC-204E-8FE8-D80EA1F34D84}"/>
          </ac:spMkLst>
        </pc:spChg>
      </pc:sldChg>
      <pc:sldChg chg="modSp add mod">
        <pc:chgData name="Glenn Edgar" userId="86eb6ecdb380a6c7" providerId="LiveId" clId="{73F82745-7170-41D5-881C-D93EF57BF5D1}" dt="2023-11-30T20:54:54.377" v="1403" actId="6549"/>
        <pc:sldMkLst>
          <pc:docMk/>
          <pc:sldMk cId="1067570879" sldId="358"/>
        </pc:sldMkLst>
        <pc:spChg chg="mod">
          <ac:chgData name="Glenn Edgar" userId="86eb6ecdb380a6c7" providerId="LiveId" clId="{73F82745-7170-41D5-881C-D93EF57BF5D1}" dt="2023-11-30T20:54:54.377" v="1403" actId="6549"/>
          <ac:spMkLst>
            <pc:docMk/>
            <pc:sldMk cId="1067570879" sldId="358"/>
            <ac:spMk id="2" creationId="{096E491B-81BE-AB32-55CE-B9B5FB6CAE6D}"/>
          </ac:spMkLst>
        </pc:spChg>
        <pc:spChg chg="mod">
          <ac:chgData name="Glenn Edgar" userId="86eb6ecdb380a6c7" providerId="LiveId" clId="{73F82745-7170-41D5-881C-D93EF57BF5D1}" dt="2023-11-30T20:53:10.543" v="1402" actId="20577"/>
          <ac:spMkLst>
            <pc:docMk/>
            <pc:sldMk cId="1067570879" sldId="358"/>
            <ac:spMk id="3" creationId="{887F5B8F-3999-D817-CCAC-A9271E3AB219}"/>
          </ac:spMkLst>
        </pc:spChg>
      </pc:sldChg>
      <pc:sldChg chg="add del">
        <pc:chgData name="Glenn Edgar" userId="86eb6ecdb380a6c7" providerId="LiveId" clId="{73F82745-7170-41D5-881C-D93EF57BF5D1}" dt="2023-11-30T20:52:11.752" v="1389" actId="2696"/>
        <pc:sldMkLst>
          <pc:docMk/>
          <pc:sldMk cId="504216885" sldId="359"/>
        </pc:sldMkLst>
      </pc:sldChg>
      <pc:sldChg chg="modSp add del mod">
        <pc:chgData name="Glenn Edgar" userId="86eb6ecdb380a6c7" providerId="LiveId" clId="{73F82745-7170-41D5-881C-D93EF57BF5D1}" dt="2023-11-30T20:51:02.603" v="1386" actId="47"/>
        <pc:sldMkLst>
          <pc:docMk/>
          <pc:sldMk cId="2428856113" sldId="587"/>
        </pc:sldMkLst>
        <pc:spChg chg="mod">
          <ac:chgData name="Glenn Edgar" userId="86eb6ecdb380a6c7" providerId="LiveId" clId="{73F82745-7170-41D5-881C-D93EF57BF5D1}" dt="2023-11-30T20:49:35.159" v="1355" actId="14100"/>
          <ac:spMkLst>
            <pc:docMk/>
            <pc:sldMk cId="2428856113" sldId="587"/>
            <ac:spMk id="4" creationId="{5A5E3460-25E8-4497-D51B-9271F114A7EB}"/>
          </ac:spMkLst>
        </pc:spChg>
        <pc:spChg chg="mod">
          <ac:chgData name="Glenn Edgar" userId="86eb6ecdb380a6c7" providerId="LiveId" clId="{73F82745-7170-41D5-881C-D93EF57BF5D1}" dt="2023-11-30T20:48:33.540" v="1323" actId="6549"/>
          <ac:spMkLst>
            <pc:docMk/>
            <pc:sldMk cId="2428856113" sldId="587"/>
            <ac:spMk id="5" creationId="{BBC04037-B04A-F3AF-F95A-AEE822030E15}"/>
          </ac:spMkLst>
        </pc:spChg>
      </pc:sldChg>
      <pc:sldChg chg="add del">
        <pc:chgData name="Glenn Edgar" userId="86eb6ecdb380a6c7" providerId="LiveId" clId="{73F82745-7170-41D5-881C-D93EF57BF5D1}" dt="2023-11-30T20:50:05.342" v="1356" actId="47"/>
        <pc:sldMkLst>
          <pc:docMk/>
          <pc:sldMk cId="572434219" sldId="588"/>
        </pc:sldMkLst>
      </pc:sldChg>
      <pc:sldChg chg="modSp add mod">
        <pc:chgData name="Glenn Edgar" userId="86eb6ecdb380a6c7" providerId="LiveId" clId="{73F82745-7170-41D5-881C-D93EF57BF5D1}" dt="2023-11-30T20:55:26.479" v="1404" actId="34135"/>
        <pc:sldMkLst>
          <pc:docMk/>
          <pc:sldMk cId="2100269792" sldId="589"/>
        </pc:sldMkLst>
        <pc:spChg chg="mod">
          <ac:chgData name="Glenn Edgar" userId="86eb6ecdb380a6c7" providerId="LiveId" clId="{73F82745-7170-41D5-881C-D93EF57BF5D1}" dt="2023-11-30T20:55:26.479" v="1404" actId="34135"/>
          <ac:spMkLst>
            <pc:docMk/>
            <pc:sldMk cId="2100269792" sldId="589"/>
            <ac:spMk id="2" creationId="{C7247003-33B8-F802-79AB-97B9B1D53E7E}"/>
          </ac:spMkLst>
        </pc:spChg>
      </pc:sldChg>
      <pc:sldChg chg="modSp new mod">
        <pc:chgData name="Glenn Edgar" userId="86eb6ecdb380a6c7" providerId="LiveId" clId="{73F82745-7170-41D5-881C-D93EF57BF5D1}" dt="2023-12-01T20:25:38.457" v="11332" actId="5793"/>
        <pc:sldMkLst>
          <pc:docMk/>
          <pc:sldMk cId="3667393728" sldId="590"/>
        </pc:sldMkLst>
        <pc:spChg chg="mod">
          <ac:chgData name="Glenn Edgar" userId="86eb6ecdb380a6c7" providerId="LiveId" clId="{73F82745-7170-41D5-881C-D93EF57BF5D1}" dt="2023-11-30T21:57:21.753" v="4114" actId="20577"/>
          <ac:spMkLst>
            <pc:docMk/>
            <pc:sldMk cId="3667393728" sldId="590"/>
            <ac:spMk id="2" creationId="{EA95FE0F-85B5-8461-76E9-B278E84CE750}"/>
          </ac:spMkLst>
        </pc:spChg>
        <pc:spChg chg="mod">
          <ac:chgData name="Glenn Edgar" userId="86eb6ecdb380a6c7" providerId="LiveId" clId="{73F82745-7170-41D5-881C-D93EF57BF5D1}" dt="2023-12-01T20:25:38.457" v="11332" actId="5793"/>
          <ac:spMkLst>
            <pc:docMk/>
            <pc:sldMk cId="3667393728" sldId="590"/>
            <ac:spMk id="3" creationId="{9212046F-952B-C7A6-63AF-69DE630466E8}"/>
          </ac:spMkLst>
        </pc:spChg>
      </pc:sldChg>
      <pc:sldChg chg="modSp new mod">
        <pc:chgData name="Glenn Edgar" userId="86eb6ecdb380a6c7" providerId="LiveId" clId="{73F82745-7170-41D5-881C-D93EF57BF5D1}" dt="2023-12-01T00:05:08.616" v="8538" actId="20578"/>
        <pc:sldMkLst>
          <pc:docMk/>
          <pc:sldMk cId="1455390593" sldId="591"/>
        </pc:sldMkLst>
        <pc:spChg chg="mod">
          <ac:chgData name="Glenn Edgar" userId="86eb6ecdb380a6c7" providerId="LiveId" clId="{73F82745-7170-41D5-881C-D93EF57BF5D1}" dt="2023-12-01T00:05:08.616" v="8538" actId="20578"/>
          <ac:spMkLst>
            <pc:docMk/>
            <pc:sldMk cId="1455390593" sldId="591"/>
            <ac:spMk id="2" creationId="{769820BA-3D5B-1579-B5DD-0C89EBE9BA7A}"/>
          </ac:spMkLst>
        </pc:spChg>
        <pc:spChg chg="mod">
          <ac:chgData name="Glenn Edgar" userId="86eb6ecdb380a6c7" providerId="LiveId" clId="{73F82745-7170-41D5-881C-D93EF57BF5D1}" dt="2023-11-30T23:27:23.003" v="7460" actId="27636"/>
          <ac:spMkLst>
            <pc:docMk/>
            <pc:sldMk cId="1455390593" sldId="591"/>
            <ac:spMk id="3" creationId="{FBD317C8-8263-A95D-D1A7-A796EE014C2F}"/>
          </ac:spMkLst>
        </pc:spChg>
      </pc:sldChg>
      <pc:sldChg chg="modSp new mod">
        <pc:chgData name="Glenn Edgar" userId="86eb6ecdb380a6c7" providerId="LiveId" clId="{73F82745-7170-41D5-881C-D93EF57BF5D1}" dt="2023-12-01T00:07:40.478" v="8539" actId="6549"/>
        <pc:sldMkLst>
          <pc:docMk/>
          <pc:sldMk cId="14821051" sldId="592"/>
        </pc:sldMkLst>
        <pc:spChg chg="mod">
          <ac:chgData name="Glenn Edgar" userId="86eb6ecdb380a6c7" providerId="LiveId" clId="{73F82745-7170-41D5-881C-D93EF57BF5D1}" dt="2023-12-01T00:07:40.478" v="8539" actId="6549"/>
          <ac:spMkLst>
            <pc:docMk/>
            <pc:sldMk cId="14821051" sldId="592"/>
            <ac:spMk id="2" creationId="{25AF1840-1A96-1C9A-A774-D598FD79B243}"/>
          </ac:spMkLst>
        </pc:spChg>
        <pc:spChg chg="mod">
          <ac:chgData name="Glenn Edgar" userId="86eb6ecdb380a6c7" providerId="LiveId" clId="{73F82745-7170-41D5-881C-D93EF57BF5D1}" dt="2023-11-30T23:53:47.414" v="8129" actId="20577"/>
          <ac:spMkLst>
            <pc:docMk/>
            <pc:sldMk cId="14821051" sldId="592"/>
            <ac:spMk id="3" creationId="{9F7E690B-0272-188D-DC2C-C215128A01A9}"/>
          </ac:spMkLst>
        </pc:spChg>
      </pc:sldChg>
      <pc:sldChg chg="addSp delSp modSp new mod ord modClrScheme chgLayout">
        <pc:chgData name="Glenn Edgar" userId="86eb6ecdb380a6c7" providerId="LiveId" clId="{73F82745-7170-41D5-881C-D93EF57BF5D1}" dt="2023-12-01T20:12:59.209" v="10413" actId="20577"/>
        <pc:sldMkLst>
          <pc:docMk/>
          <pc:sldMk cId="4231546731" sldId="593"/>
        </pc:sldMkLst>
        <pc:spChg chg="add del mod ord">
          <ac:chgData name="Glenn Edgar" userId="86eb6ecdb380a6c7" providerId="LiveId" clId="{73F82745-7170-41D5-881C-D93EF57BF5D1}" dt="2023-12-01T20:00:58.788" v="10001" actId="700"/>
          <ac:spMkLst>
            <pc:docMk/>
            <pc:sldMk cId="4231546731" sldId="593"/>
            <ac:spMk id="2" creationId="{B7E1ADFC-5907-095E-1B23-98A19F5A7877}"/>
          </ac:spMkLst>
        </pc:spChg>
        <pc:spChg chg="add del mod ord">
          <ac:chgData name="Glenn Edgar" userId="86eb6ecdb380a6c7" providerId="LiveId" clId="{73F82745-7170-41D5-881C-D93EF57BF5D1}" dt="2023-12-01T20:00:58.788" v="10001" actId="700"/>
          <ac:spMkLst>
            <pc:docMk/>
            <pc:sldMk cId="4231546731" sldId="593"/>
            <ac:spMk id="3" creationId="{D44362A5-24C3-35FC-9A08-D6F9186140FE}"/>
          </ac:spMkLst>
        </pc:spChg>
        <pc:spChg chg="add del mod ord">
          <ac:chgData name="Glenn Edgar" userId="86eb6ecdb380a6c7" providerId="LiveId" clId="{73F82745-7170-41D5-881C-D93EF57BF5D1}" dt="2023-12-01T20:00:35.575" v="10000" actId="700"/>
          <ac:spMkLst>
            <pc:docMk/>
            <pc:sldMk cId="4231546731" sldId="593"/>
            <ac:spMk id="4" creationId="{0B3EC6CA-BE80-618F-9775-1DA3F858D4C6}"/>
          </ac:spMkLst>
        </pc:spChg>
        <pc:spChg chg="add del mod ord">
          <ac:chgData name="Glenn Edgar" userId="86eb6ecdb380a6c7" providerId="LiveId" clId="{73F82745-7170-41D5-881C-D93EF57BF5D1}" dt="2023-12-01T20:00:35.575" v="10000" actId="700"/>
          <ac:spMkLst>
            <pc:docMk/>
            <pc:sldMk cId="4231546731" sldId="593"/>
            <ac:spMk id="5" creationId="{4AF5DBB9-6B16-9C81-9206-0704B7AA16A4}"/>
          </ac:spMkLst>
        </pc:spChg>
        <pc:spChg chg="add del mod ord">
          <ac:chgData name="Glenn Edgar" userId="86eb6ecdb380a6c7" providerId="LiveId" clId="{73F82745-7170-41D5-881C-D93EF57BF5D1}" dt="2023-12-01T20:00:35.575" v="10000" actId="700"/>
          <ac:spMkLst>
            <pc:docMk/>
            <pc:sldMk cId="4231546731" sldId="593"/>
            <ac:spMk id="6" creationId="{5242DC0E-6DE2-8095-DF4E-104AD0D5B0AB}"/>
          </ac:spMkLst>
        </pc:spChg>
        <pc:spChg chg="add mod ord">
          <ac:chgData name="Glenn Edgar" userId="86eb6ecdb380a6c7" providerId="LiveId" clId="{73F82745-7170-41D5-881C-D93EF57BF5D1}" dt="2023-12-01T20:02:16.955" v="10049" actId="20577"/>
          <ac:spMkLst>
            <pc:docMk/>
            <pc:sldMk cId="4231546731" sldId="593"/>
            <ac:spMk id="7" creationId="{16D1353A-A9E8-1A8D-63BB-0B73738E2E9E}"/>
          </ac:spMkLst>
        </pc:spChg>
        <pc:spChg chg="add mod ord">
          <ac:chgData name="Glenn Edgar" userId="86eb6ecdb380a6c7" providerId="LiveId" clId="{73F82745-7170-41D5-881C-D93EF57BF5D1}" dt="2023-12-01T20:04:51.380" v="10108" actId="313"/>
          <ac:spMkLst>
            <pc:docMk/>
            <pc:sldMk cId="4231546731" sldId="593"/>
            <ac:spMk id="8" creationId="{C37A7681-2C26-225A-0E74-6CAC324F2EBE}"/>
          </ac:spMkLst>
        </pc:spChg>
        <pc:spChg chg="add del mod ord">
          <ac:chgData name="Glenn Edgar" userId="86eb6ecdb380a6c7" providerId="LiveId" clId="{73F82745-7170-41D5-881C-D93EF57BF5D1}" dt="2023-12-01T20:01:17.824" v="10002" actId="478"/>
          <ac:spMkLst>
            <pc:docMk/>
            <pc:sldMk cId="4231546731" sldId="593"/>
            <ac:spMk id="9" creationId="{3B148B15-4C90-454C-0053-7F119FA60FC3}"/>
          </ac:spMkLst>
        </pc:spChg>
        <pc:spChg chg="add mod">
          <ac:chgData name="Glenn Edgar" userId="86eb6ecdb380a6c7" providerId="LiveId" clId="{73F82745-7170-41D5-881C-D93EF57BF5D1}" dt="2023-12-01T20:04:43.293" v="10107" actId="20577"/>
          <ac:spMkLst>
            <pc:docMk/>
            <pc:sldMk cId="4231546731" sldId="593"/>
            <ac:spMk id="10" creationId="{27C9F3D1-84B4-653D-4945-8705F8A0EC28}"/>
          </ac:spMkLst>
        </pc:spChg>
        <pc:spChg chg="add mod">
          <ac:chgData name="Glenn Edgar" userId="86eb6ecdb380a6c7" providerId="LiveId" clId="{73F82745-7170-41D5-881C-D93EF57BF5D1}" dt="2023-12-01T20:07:51.985" v="10180" actId="1076"/>
          <ac:spMkLst>
            <pc:docMk/>
            <pc:sldMk cId="4231546731" sldId="593"/>
            <ac:spMk id="11" creationId="{65C4431E-F310-24A3-6E08-31A8C5AFCDCD}"/>
          </ac:spMkLst>
        </pc:spChg>
        <pc:spChg chg="add mod">
          <ac:chgData name="Glenn Edgar" userId="86eb6ecdb380a6c7" providerId="LiveId" clId="{73F82745-7170-41D5-881C-D93EF57BF5D1}" dt="2023-12-01T20:10:14.940" v="10268" actId="20577"/>
          <ac:spMkLst>
            <pc:docMk/>
            <pc:sldMk cId="4231546731" sldId="593"/>
            <ac:spMk id="12" creationId="{F1081C08-F740-EA98-FAD9-7052B1658B89}"/>
          </ac:spMkLst>
        </pc:spChg>
        <pc:spChg chg="add mod">
          <ac:chgData name="Glenn Edgar" userId="86eb6ecdb380a6c7" providerId="LiveId" clId="{73F82745-7170-41D5-881C-D93EF57BF5D1}" dt="2023-12-01T20:07:55.608" v="10181" actId="1076"/>
          <ac:spMkLst>
            <pc:docMk/>
            <pc:sldMk cId="4231546731" sldId="593"/>
            <ac:spMk id="15" creationId="{10B5ABE3-C6D8-E90A-5752-574C740EB1F1}"/>
          </ac:spMkLst>
        </pc:spChg>
        <pc:spChg chg="add mod">
          <ac:chgData name="Glenn Edgar" userId="86eb6ecdb380a6c7" providerId="LiveId" clId="{73F82745-7170-41D5-881C-D93EF57BF5D1}" dt="2023-12-01T20:08:03.719" v="10183" actId="1076"/>
          <ac:spMkLst>
            <pc:docMk/>
            <pc:sldMk cId="4231546731" sldId="593"/>
            <ac:spMk id="16" creationId="{75230EF3-30D2-F41D-198B-5DBF99F36FD4}"/>
          </ac:spMkLst>
        </pc:spChg>
        <pc:spChg chg="add mod">
          <ac:chgData name="Glenn Edgar" userId="86eb6ecdb380a6c7" providerId="LiveId" clId="{73F82745-7170-41D5-881C-D93EF57BF5D1}" dt="2023-12-01T20:08:27.756" v="10191" actId="20577"/>
          <ac:spMkLst>
            <pc:docMk/>
            <pc:sldMk cId="4231546731" sldId="593"/>
            <ac:spMk id="23" creationId="{F16F3371-88D2-C553-911E-3B101DB4FED7}"/>
          </ac:spMkLst>
        </pc:spChg>
        <pc:spChg chg="add mod">
          <ac:chgData name="Glenn Edgar" userId="86eb6ecdb380a6c7" providerId="LiveId" clId="{73F82745-7170-41D5-881C-D93EF57BF5D1}" dt="2023-12-01T20:08:45.548" v="10210" actId="20577"/>
          <ac:spMkLst>
            <pc:docMk/>
            <pc:sldMk cId="4231546731" sldId="593"/>
            <ac:spMk id="24" creationId="{33490A73-CCF8-7B87-B8BD-AD8F90C953BD}"/>
          </ac:spMkLst>
        </pc:spChg>
        <pc:spChg chg="add mod">
          <ac:chgData name="Glenn Edgar" userId="86eb6ecdb380a6c7" providerId="LiveId" clId="{73F82745-7170-41D5-881C-D93EF57BF5D1}" dt="2023-12-01T20:11:09.791" v="10312" actId="1076"/>
          <ac:spMkLst>
            <pc:docMk/>
            <pc:sldMk cId="4231546731" sldId="593"/>
            <ac:spMk id="25" creationId="{5E2CA3F4-1243-3075-3AE9-0D797D1D8CBD}"/>
          </ac:spMkLst>
        </pc:spChg>
        <pc:spChg chg="add mod">
          <ac:chgData name="Glenn Edgar" userId="86eb6ecdb380a6c7" providerId="LiveId" clId="{73F82745-7170-41D5-881C-D93EF57BF5D1}" dt="2023-12-01T20:11:16.034" v="10313" actId="1076"/>
          <ac:spMkLst>
            <pc:docMk/>
            <pc:sldMk cId="4231546731" sldId="593"/>
            <ac:spMk id="26" creationId="{066366B3-1352-A692-D22E-4896A6828852}"/>
          </ac:spMkLst>
        </pc:spChg>
        <pc:spChg chg="add mod">
          <ac:chgData name="Glenn Edgar" userId="86eb6ecdb380a6c7" providerId="LiveId" clId="{73F82745-7170-41D5-881C-D93EF57BF5D1}" dt="2023-12-01T20:11:18.308" v="10314" actId="1076"/>
          <ac:spMkLst>
            <pc:docMk/>
            <pc:sldMk cId="4231546731" sldId="593"/>
            <ac:spMk id="27" creationId="{58FEA190-B5EE-86C3-6FE0-E76B3DF9EC04}"/>
          </ac:spMkLst>
        </pc:spChg>
        <pc:spChg chg="add mod">
          <ac:chgData name="Glenn Edgar" userId="86eb6ecdb380a6c7" providerId="LiveId" clId="{73F82745-7170-41D5-881C-D93EF57BF5D1}" dt="2023-12-01T20:11:19.995" v="10315" actId="1076"/>
          <ac:spMkLst>
            <pc:docMk/>
            <pc:sldMk cId="4231546731" sldId="593"/>
            <ac:spMk id="28" creationId="{E63E2EAC-FA87-2784-F45F-2DE44A27DBBC}"/>
          </ac:spMkLst>
        </pc:spChg>
        <pc:spChg chg="add mod">
          <ac:chgData name="Glenn Edgar" userId="86eb6ecdb380a6c7" providerId="LiveId" clId="{73F82745-7170-41D5-881C-D93EF57BF5D1}" dt="2023-12-01T20:12:59.209" v="10413" actId="20577"/>
          <ac:spMkLst>
            <pc:docMk/>
            <pc:sldMk cId="4231546731" sldId="593"/>
            <ac:spMk id="34" creationId="{48143BE5-A147-4487-33A3-1954ADE00162}"/>
          </ac:spMkLst>
        </pc:spChg>
        <pc:cxnChg chg="add">
          <ac:chgData name="Glenn Edgar" userId="86eb6ecdb380a6c7" providerId="LiveId" clId="{73F82745-7170-41D5-881C-D93EF57BF5D1}" dt="2023-12-01T20:05:40.891" v="10136" actId="11529"/>
          <ac:cxnSpMkLst>
            <pc:docMk/>
            <pc:sldMk cId="4231546731" sldId="593"/>
            <ac:cxnSpMk id="14" creationId="{7B5CA9FE-AB82-5572-1028-38E4FE4B88FD}"/>
          </ac:cxnSpMkLst>
        </pc:cxnChg>
        <pc:cxnChg chg="add">
          <ac:chgData name="Glenn Edgar" userId="86eb6ecdb380a6c7" providerId="LiveId" clId="{73F82745-7170-41D5-881C-D93EF57BF5D1}" dt="2023-12-01T20:07:28.700" v="10177" actId="11529"/>
          <ac:cxnSpMkLst>
            <pc:docMk/>
            <pc:sldMk cId="4231546731" sldId="593"/>
            <ac:cxnSpMk id="18" creationId="{D7F927B9-D5C3-855D-7CF9-1ACC3B6BD2BD}"/>
          </ac:cxnSpMkLst>
        </pc:cxnChg>
        <pc:cxnChg chg="add mod">
          <ac:chgData name="Glenn Edgar" userId="86eb6ecdb380a6c7" providerId="LiveId" clId="{73F82745-7170-41D5-881C-D93EF57BF5D1}" dt="2023-12-01T20:10:14.940" v="10268" actId="20577"/>
          <ac:cxnSpMkLst>
            <pc:docMk/>
            <pc:sldMk cId="4231546731" sldId="593"/>
            <ac:cxnSpMk id="20" creationId="{DE116642-3DBC-4381-0249-FFAA6623F261}"/>
          </ac:cxnSpMkLst>
        </pc:cxnChg>
        <pc:cxnChg chg="add">
          <ac:chgData name="Glenn Edgar" userId="86eb6ecdb380a6c7" providerId="LiveId" clId="{73F82745-7170-41D5-881C-D93EF57BF5D1}" dt="2023-12-01T20:07:46.351" v="10179" actId="11529"/>
          <ac:cxnSpMkLst>
            <pc:docMk/>
            <pc:sldMk cId="4231546731" sldId="593"/>
            <ac:cxnSpMk id="22" creationId="{B8D0193D-53E1-84DE-A0A5-18E6BF331E36}"/>
          </ac:cxnSpMkLst>
        </pc:cxnChg>
        <pc:cxnChg chg="add mod">
          <ac:chgData name="Glenn Edgar" userId="86eb6ecdb380a6c7" providerId="LiveId" clId="{73F82745-7170-41D5-881C-D93EF57BF5D1}" dt="2023-12-01T20:11:25.676" v="10316" actId="1076"/>
          <ac:cxnSpMkLst>
            <pc:docMk/>
            <pc:sldMk cId="4231546731" sldId="593"/>
            <ac:cxnSpMk id="29" creationId="{46B9EBA6-2D69-5965-F91A-CBC164D3FDA2}"/>
          </ac:cxnSpMkLst>
        </pc:cxnChg>
        <pc:cxnChg chg="add">
          <ac:chgData name="Glenn Edgar" userId="86eb6ecdb380a6c7" providerId="LiveId" clId="{73F82745-7170-41D5-881C-D93EF57BF5D1}" dt="2023-12-01T20:11:36.522" v="10317" actId="11529"/>
          <ac:cxnSpMkLst>
            <pc:docMk/>
            <pc:sldMk cId="4231546731" sldId="593"/>
            <ac:cxnSpMk id="31" creationId="{1946E294-97FB-593B-0A8C-AFC0D6937E2C}"/>
          </ac:cxnSpMkLst>
        </pc:cxnChg>
        <pc:cxnChg chg="add">
          <ac:chgData name="Glenn Edgar" userId="86eb6ecdb380a6c7" providerId="LiveId" clId="{73F82745-7170-41D5-881C-D93EF57BF5D1}" dt="2023-12-01T20:11:49.044" v="10318" actId="11529"/>
          <ac:cxnSpMkLst>
            <pc:docMk/>
            <pc:sldMk cId="4231546731" sldId="593"/>
            <ac:cxnSpMk id="33" creationId="{5440E886-FD1C-CF19-5B71-7970546FD30B}"/>
          </ac:cxnSpMkLst>
        </pc:cxnChg>
      </pc:sldChg>
      <pc:sldChg chg="modSp new mod ord">
        <pc:chgData name="Glenn Edgar" userId="86eb6ecdb380a6c7" providerId="LiveId" clId="{73F82745-7170-41D5-881C-D93EF57BF5D1}" dt="2023-12-01T20:22:37.766" v="11317" actId="6549"/>
        <pc:sldMkLst>
          <pc:docMk/>
          <pc:sldMk cId="3977001919" sldId="594"/>
        </pc:sldMkLst>
        <pc:spChg chg="mod">
          <ac:chgData name="Glenn Edgar" userId="86eb6ecdb380a6c7" providerId="LiveId" clId="{73F82745-7170-41D5-881C-D93EF57BF5D1}" dt="2023-12-01T20:17:46.037" v="10843" actId="20577"/>
          <ac:spMkLst>
            <pc:docMk/>
            <pc:sldMk cId="3977001919" sldId="594"/>
            <ac:spMk id="2" creationId="{A56FBA3C-6ACA-7222-8949-F17184DE61A0}"/>
          </ac:spMkLst>
        </pc:spChg>
        <pc:spChg chg="mod">
          <ac:chgData name="Glenn Edgar" userId="86eb6ecdb380a6c7" providerId="LiveId" clId="{73F82745-7170-41D5-881C-D93EF57BF5D1}" dt="2023-12-01T20:22:37.766" v="11317" actId="6549"/>
          <ac:spMkLst>
            <pc:docMk/>
            <pc:sldMk cId="3977001919" sldId="594"/>
            <ac:spMk id="3" creationId="{0396C96B-A68E-0F56-DF39-FA2765DFB19C}"/>
          </ac:spMkLst>
        </pc:spChg>
      </pc:sldChg>
      <pc:sldChg chg="modSp new mod">
        <pc:chgData name="Glenn Edgar" userId="86eb6ecdb380a6c7" providerId="LiveId" clId="{73F82745-7170-41D5-881C-D93EF57BF5D1}" dt="2023-12-01T20:28:53.751" v="11654" actId="20577"/>
        <pc:sldMkLst>
          <pc:docMk/>
          <pc:sldMk cId="2340669" sldId="595"/>
        </pc:sldMkLst>
        <pc:spChg chg="mod">
          <ac:chgData name="Glenn Edgar" userId="86eb6ecdb380a6c7" providerId="LiveId" clId="{73F82745-7170-41D5-881C-D93EF57BF5D1}" dt="2023-12-01T20:24:15.031" v="11329" actId="20577"/>
          <ac:spMkLst>
            <pc:docMk/>
            <pc:sldMk cId="2340669" sldId="595"/>
            <ac:spMk id="2" creationId="{0BDEAAEF-E8F8-FD38-D9E3-53F5B4ACE8BF}"/>
          </ac:spMkLst>
        </pc:spChg>
        <pc:spChg chg="mod">
          <ac:chgData name="Glenn Edgar" userId="86eb6ecdb380a6c7" providerId="LiveId" clId="{73F82745-7170-41D5-881C-D93EF57BF5D1}" dt="2023-12-01T20:28:53.751" v="11654" actId="20577"/>
          <ac:spMkLst>
            <pc:docMk/>
            <pc:sldMk cId="2340669" sldId="595"/>
            <ac:spMk id="3" creationId="{E1B29C32-06FC-CD03-04B4-73143353FBDF}"/>
          </ac:spMkLst>
        </pc:spChg>
      </pc:sldChg>
      <pc:sldChg chg="modSp new mod">
        <pc:chgData name="Glenn Edgar" userId="86eb6ecdb380a6c7" providerId="LiveId" clId="{73F82745-7170-41D5-881C-D93EF57BF5D1}" dt="2023-12-01T20:29:42.350" v="11672" actId="20577"/>
        <pc:sldMkLst>
          <pc:docMk/>
          <pc:sldMk cId="2304196970" sldId="596"/>
        </pc:sldMkLst>
        <pc:spChg chg="mod">
          <ac:chgData name="Glenn Edgar" userId="86eb6ecdb380a6c7" providerId="LiveId" clId="{73F82745-7170-41D5-881C-D93EF57BF5D1}" dt="2023-12-01T20:29:42.350" v="11672" actId="20577"/>
          <ac:spMkLst>
            <pc:docMk/>
            <pc:sldMk cId="2304196970" sldId="596"/>
            <ac:spMk id="2" creationId="{6CD983F9-7F4D-59BC-4909-606D2F7DD181}"/>
          </ac:spMkLst>
        </pc:spChg>
      </pc:sldChg>
      <pc:sldChg chg="new">
        <pc:chgData name="Glenn Edgar" userId="86eb6ecdb380a6c7" providerId="LiveId" clId="{73F82745-7170-41D5-881C-D93EF57BF5D1}" dt="2023-12-01T20:30:15.127" v="11673" actId="680"/>
        <pc:sldMkLst>
          <pc:docMk/>
          <pc:sldMk cId="3362190303" sldId="597"/>
        </pc:sldMkLst>
      </pc:sldChg>
      <pc:sldChg chg="new">
        <pc:chgData name="Glenn Edgar" userId="86eb6ecdb380a6c7" providerId="LiveId" clId="{73F82745-7170-41D5-881C-D93EF57BF5D1}" dt="2023-12-01T20:30:17.896" v="11674" actId="680"/>
        <pc:sldMkLst>
          <pc:docMk/>
          <pc:sldMk cId="1717853676" sldId="5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286C-81ED-BB5F-A041-526A4B8AA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37AAE-7F13-F839-336F-AF8A77B4D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D38EE-0F81-B876-6C18-9A5585D57E72}"/>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8DB1B23B-D546-E204-BB71-2157834A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EA17-CBF9-4E0D-71B2-E529EE33C3A7}"/>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71354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EFC3-7DAA-28F4-62C1-4604B7CFA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00D12-C3F0-1E03-262C-BC741BD64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B8065-F1D8-B965-24C1-2A50BA482032}"/>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EA29F18A-2BBE-4FC7-CC55-A9331E6E6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5DDE-A870-6AE1-2507-F90172ECF3E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745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8D5E1-2706-F936-8F56-D197D7D2A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80CFD-2492-1262-66A4-5BF590FAD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7ADB1-6652-7FC9-C36F-A0075038DB03}"/>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B457C727-6995-3E96-8C94-84A5E5D1A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6945E-3AF1-2319-E888-FC9A9EA8D0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53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B36-6F6D-0DCC-7F37-4871040B4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4C826-A3AE-6265-466B-4F8113C6F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605CA-1295-67B4-75CE-FB9005F3B879}"/>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A174974D-701A-416F-62F3-2941212EE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0E86-4897-AE66-63FA-DFAE34B80F7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754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DB8F-6C6A-8097-65F0-8EA67751A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CB20-63EE-7D19-3184-008F05410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35568-AAE8-D8F0-7C57-39B13CA221DB}"/>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B590B098-13B1-A97C-AFCE-42FEEED71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C44F-08E1-D234-083B-88B678FA2C4E}"/>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974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3AB-9EDC-778D-7414-3C36E93F6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8D147-485A-C65D-1F79-66758FC61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7ED89-36DC-C744-7623-7E5A0A6BC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958FB-95E6-1AC0-93D1-E36ABEA3D53D}"/>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6" name="Footer Placeholder 5">
            <a:extLst>
              <a:ext uri="{FF2B5EF4-FFF2-40B4-BE49-F238E27FC236}">
                <a16:creationId xmlns:a16="http://schemas.microsoft.com/office/drawing/2014/main" id="{71C498A3-2796-624E-C004-9BF7B3248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318B7-6951-4E58-95D8-0ADAC5CEC8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2633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710C-01B3-EA92-57F0-D46FD5814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CA81A-8C2B-1A66-B663-9D57962A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C81C0-EDA0-8A12-EE3F-1342FFB46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6F8EE6-EED0-58BC-A1C5-1B4B25824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782E-62D8-628A-FDA4-23C35D0A7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1AE91-B782-3420-7D77-B76A0A790F3D}"/>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8" name="Footer Placeholder 7">
            <a:extLst>
              <a:ext uri="{FF2B5EF4-FFF2-40B4-BE49-F238E27FC236}">
                <a16:creationId xmlns:a16="http://schemas.microsoft.com/office/drawing/2014/main" id="{CAE56B2B-8C65-C9CD-2658-456A8C26E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DC4-A42E-9866-252B-5ABBFCC6440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413368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E49-DEEA-6D17-0FB2-0F9158C4E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889B4-1D9C-4A9B-10DA-78E2303CC71C}"/>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4" name="Footer Placeholder 3">
            <a:extLst>
              <a:ext uri="{FF2B5EF4-FFF2-40B4-BE49-F238E27FC236}">
                <a16:creationId xmlns:a16="http://schemas.microsoft.com/office/drawing/2014/main" id="{F908500C-E7D0-C8E4-7D04-610D2051E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1C912-5414-9956-1FDD-3F543CCD343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8880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297BD-F3F9-5E66-B54A-78DC63B11491}"/>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3" name="Footer Placeholder 2">
            <a:extLst>
              <a:ext uri="{FF2B5EF4-FFF2-40B4-BE49-F238E27FC236}">
                <a16:creationId xmlns:a16="http://schemas.microsoft.com/office/drawing/2014/main" id="{E5E45BC1-80B5-1A71-1AE4-7E423B8F4D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D2EF9-9552-1787-D78A-1729E8008DC8}"/>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38559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CE7A-8124-D6AE-5B35-62CEF137E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9E243-7E81-72D7-FF3B-EF49111DC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6E64F-405B-BFFE-4342-1FE609D10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9362-CEDA-2484-F0B0-0E0D966368A7}"/>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6" name="Footer Placeholder 5">
            <a:extLst>
              <a:ext uri="{FF2B5EF4-FFF2-40B4-BE49-F238E27FC236}">
                <a16:creationId xmlns:a16="http://schemas.microsoft.com/office/drawing/2014/main" id="{470EF0F0-8C2A-D18E-BCA8-3BA6FA16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9283E-3F0F-024F-AF6F-8C6573171A36}"/>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7789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DFAA-332B-6CBD-322D-801C1B68A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0CF39-ECD6-83F8-9974-47EEA2E91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07451-55F5-3FFE-AC3D-29C164675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1AAF-DE49-4F49-2529-309F0D70B628}"/>
              </a:ext>
            </a:extLst>
          </p:cNvPr>
          <p:cNvSpPr>
            <a:spLocks noGrp="1"/>
          </p:cNvSpPr>
          <p:nvPr>
            <p:ph type="dt" sz="half" idx="10"/>
          </p:nvPr>
        </p:nvSpPr>
        <p:spPr/>
        <p:txBody>
          <a:bodyPr/>
          <a:lstStyle/>
          <a:p>
            <a:fld id="{6AC24386-D524-47C7-880D-A553F9086E77}" type="datetimeFigureOut">
              <a:rPr lang="en-US" smtClean="0"/>
              <a:t>11/29/2023</a:t>
            </a:fld>
            <a:endParaRPr lang="en-US"/>
          </a:p>
        </p:txBody>
      </p:sp>
      <p:sp>
        <p:nvSpPr>
          <p:cNvPr id="6" name="Footer Placeholder 5">
            <a:extLst>
              <a:ext uri="{FF2B5EF4-FFF2-40B4-BE49-F238E27FC236}">
                <a16:creationId xmlns:a16="http://schemas.microsoft.com/office/drawing/2014/main" id="{F0017C20-D6F0-5A76-C642-430D60B1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D314-DBB1-9451-E1E6-393BC395564A}"/>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38046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5F1B7-B0FE-A976-3055-C4203C047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ED5F5-C760-9B57-7CFD-9D4E31ED4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9608E-5EA8-0D5F-FF75-9ACE35E6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4386-D524-47C7-880D-A553F9086E77}" type="datetimeFigureOut">
              <a:rPr lang="en-US" smtClean="0"/>
              <a:t>11/29/2023</a:t>
            </a:fld>
            <a:endParaRPr lang="en-US"/>
          </a:p>
        </p:txBody>
      </p:sp>
      <p:sp>
        <p:nvSpPr>
          <p:cNvPr id="5" name="Footer Placeholder 4">
            <a:extLst>
              <a:ext uri="{FF2B5EF4-FFF2-40B4-BE49-F238E27FC236}">
                <a16:creationId xmlns:a16="http://schemas.microsoft.com/office/drawing/2014/main" id="{71039AB2-566D-E309-101A-33B50A0D0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A30D2-D8F8-E1AC-D8D9-8401C3D91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1B99-3637-4EA5-8EC3-136E695B4FD0}" type="slidenum">
              <a:rPr lang="en-US" smtClean="0"/>
              <a:t>‹#›</a:t>
            </a:fld>
            <a:endParaRPr lang="en-US"/>
          </a:p>
        </p:txBody>
      </p:sp>
    </p:spTree>
    <p:extLst>
      <p:ext uri="{BB962C8B-B14F-4D97-AF65-F5344CB8AC3E}">
        <p14:creationId xmlns:p14="http://schemas.microsoft.com/office/powerpoint/2010/main" val="345532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hyperlink" Target="https://github.com/nasa/fprime" TargetMode="External"/><Relationship Id="rId4" Type="http://schemas.openxmlformats.org/officeDocument/2006/relationships/slide" Target="slide68.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slide" Target="slide30.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4.xml"/><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50.xml"/><Relationship Id="rId4" Type="http://schemas.openxmlformats.org/officeDocument/2006/relationships/slide" Target="slide48.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40.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ntrol.com/technical-articles/boolean-logic-for-ladder-diagrams/" TargetMode="Externa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hyperlink" Target="https://www.bluesunenterprises.com/wp-content/uploads/2018/11/Fully-Prog-sc.pdf" TargetMode="External"/><Relationship Id="rId4" Type="http://schemas.openxmlformats.org/officeDocument/2006/relationships/hyperlink" Target="https://trs.jpl.nasa.gov/bitstream/handle/2014/45392/08-1066_A1b.pdf?sequence=1" TargetMode="External"/></Relationships>
</file>

<file path=ppt/slides/_rels/slide69.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slide" Target="slide58.xml"/></Relationships>
</file>

<file path=ppt/slides/_rels/slide70.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A26-0602-6BCC-BE44-120E6FCD7137}"/>
              </a:ext>
            </a:extLst>
          </p:cNvPr>
          <p:cNvSpPr>
            <a:spLocks noGrp="1"/>
          </p:cNvSpPr>
          <p:nvPr>
            <p:ph type="ctrTitle"/>
          </p:nvPr>
        </p:nvSpPr>
        <p:spPr/>
        <p:txBody>
          <a:bodyPr/>
          <a:lstStyle/>
          <a:p>
            <a:r>
              <a:rPr lang="en-US" dirty="0"/>
              <a:t>CFL Documentation</a:t>
            </a:r>
          </a:p>
        </p:txBody>
      </p:sp>
      <p:sp>
        <p:nvSpPr>
          <p:cNvPr id="3" name="Subtitle 2">
            <a:extLst>
              <a:ext uri="{FF2B5EF4-FFF2-40B4-BE49-F238E27FC236}">
                <a16:creationId xmlns:a16="http://schemas.microsoft.com/office/drawing/2014/main" id="{2FD33E38-E9EF-2043-4C55-11BC33A09FD2}"/>
              </a:ext>
            </a:extLst>
          </p:cNvPr>
          <p:cNvSpPr>
            <a:spLocks noGrp="1"/>
          </p:cNvSpPr>
          <p:nvPr>
            <p:ph type="subTitle" idx="1"/>
          </p:nvPr>
        </p:nvSpPr>
        <p:spPr/>
        <p:txBody>
          <a:bodyPr/>
          <a:lstStyle/>
          <a:p>
            <a:r>
              <a:rPr lang="en-US" dirty="0"/>
              <a:t>Colum Flow Language</a:t>
            </a:r>
          </a:p>
        </p:txBody>
      </p:sp>
    </p:spTree>
    <p:extLst>
      <p:ext uri="{BB962C8B-B14F-4D97-AF65-F5344CB8AC3E}">
        <p14:creationId xmlns:p14="http://schemas.microsoft.com/office/powerpoint/2010/main" val="278358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CB4-3F6D-DE32-4B13-F170476727A3}"/>
              </a:ext>
            </a:extLst>
          </p:cNvPr>
          <p:cNvSpPr>
            <a:spLocks noGrp="1"/>
          </p:cNvSpPr>
          <p:nvPr>
            <p:ph type="title"/>
          </p:nvPr>
        </p:nvSpPr>
        <p:spPr/>
        <p:txBody>
          <a:bodyPr>
            <a:normAutofit/>
          </a:bodyPr>
          <a:lstStyle/>
          <a:p>
            <a:r>
              <a:rPr lang="en-US" sz="3200" dirty="0"/>
              <a:t>Complication of Some Sequences</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54F7F1D-4C5A-5C0A-23DD-759C8F9E482C}"/>
              </a:ext>
            </a:extLst>
          </p:cNvPr>
          <p:cNvSpPr txBox="1"/>
          <p:nvPr/>
        </p:nvSpPr>
        <p:spPr>
          <a:xfrm>
            <a:off x="1207971" y="2507723"/>
            <a:ext cx="976964" cy="461665"/>
          </a:xfrm>
          <a:prstGeom prst="rect">
            <a:avLst/>
          </a:prstGeom>
          <a:noFill/>
          <a:ln>
            <a:solidFill>
              <a:schemeClr val="tx1"/>
            </a:solidFill>
          </a:ln>
        </p:spPr>
        <p:txBody>
          <a:bodyPr wrap="square" rtlCol="0">
            <a:spAutoFit/>
          </a:bodyPr>
          <a:lstStyle/>
          <a:p>
            <a:r>
              <a:rPr lang="en-US" sz="1200" b="1" dirty="0"/>
              <a:t>Sequence 1</a:t>
            </a:r>
            <a:r>
              <a:rPr lang="en-US" sz="1200" dirty="0"/>
              <a:t>  Condition 1</a:t>
            </a:r>
          </a:p>
        </p:txBody>
      </p:sp>
      <p:sp>
        <p:nvSpPr>
          <p:cNvPr id="6" name="TextBox 5">
            <a:extLst>
              <a:ext uri="{FF2B5EF4-FFF2-40B4-BE49-F238E27FC236}">
                <a16:creationId xmlns:a16="http://schemas.microsoft.com/office/drawing/2014/main" id="{D4764F4F-F9F1-E2B2-EBB1-59B1CF2C8A8D}"/>
              </a:ext>
            </a:extLst>
          </p:cNvPr>
          <p:cNvSpPr txBox="1"/>
          <p:nvPr/>
        </p:nvSpPr>
        <p:spPr>
          <a:xfrm>
            <a:off x="2715126" y="2489560"/>
            <a:ext cx="976964" cy="646331"/>
          </a:xfrm>
          <a:prstGeom prst="rect">
            <a:avLst/>
          </a:prstGeom>
          <a:noFill/>
          <a:ln>
            <a:solidFill>
              <a:schemeClr val="tx1"/>
            </a:solidFill>
          </a:ln>
        </p:spPr>
        <p:txBody>
          <a:bodyPr wrap="square" rtlCol="0">
            <a:spAutoFit/>
          </a:bodyPr>
          <a:lstStyle/>
          <a:p>
            <a:r>
              <a:rPr lang="en-US" sz="1200" b="1" dirty="0"/>
              <a:t>Sequence 2  </a:t>
            </a:r>
            <a:r>
              <a:rPr lang="en-US" sz="1200" dirty="0"/>
              <a:t>Condition 1</a:t>
            </a:r>
          </a:p>
          <a:p>
            <a:r>
              <a:rPr lang="en-US" sz="1200" dirty="0"/>
              <a:t>Condition 2</a:t>
            </a:r>
          </a:p>
        </p:txBody>
      </p:sp>
      <p:sp>
        <p:nvSpPr>
          <p:cNvPr id="7" name="TextBox 6">
            <a:extLst>
              <a:ext uri="{FF2B5EF4-FFF2-40B4-BE49-F238E27FC236}">
                <a16:creationId xmlns:a16="http://schemas.microsoft.com/office/drawing/2014/main" id="{DB7E000B-11AC-8999-8728-E2004021D7AB}"/>
              </a:ext>
            </a:extLst>
          </p:cNvPr>
          <p:cNvSpPr txBox="1"/>
          <p:nvPr/>
        </p:nvSpPr>
        <p:spPr>
          <a:xfrm>
            <a:off x="3898231" y="2489560"/>
            <a:ext cx="976964" cy="830997"/>
          </a:xfrm>
          <a:prstGeom prst="rect">
            <a:avLst/>
          </a:prstGeom>
          <a:noFill/>
          <a:ln>
            <a:solidFill>
              <a:schemeClr val="tx1"/>
            </a:solidFill>
          </a:ln>
        </p:spPr>
        <p:txBody>
          <a:bodyPr wrap="square" rtlCol="0">
            <a:spAutoFit/>
          </a:bodyPr>
          <a:lstStyle/>
          <a:p>
            <a:r>
              <a:rPr lang="en-US" sz="1200" b="1" dirty="0"/>
              <a:t>Sequence 3  </a:t>
            </a:r>
            <a:r>
              <a:rPr lang="en-US" sz="1200" dirty="0"/>
              <a:t>Condition 1</a:t>
            </a:r>
          </a:p>
          <a:p>
            <a:r>
              <a:rPr lang="en-US" sz="1200" dirty="0"/>
              <a:t>Condition 2</a:t>
            </a:r>
          </a:p>
          <a:p>
            <a:r>
              <a:rPr lang="en-US" sz="1200" dirty="0"/>
              <a:t>Condition 3</a:t>
            </a:r>
          </a:p>
        </p:txBody>
      </p:sp>
      <p:sp>
        <p:nvSpPr>
          <p:cNvPr id="8" name="TextBox 7">
            <a:extLst>
              <a:ext uri="{FF2B5EF4-FFF2-40B4-BE49-F238E27FC236}">
                <a16:creationId xmlns:a16="http://schemas.microsoft.com/office/drawing/2014/main" id="{33FAA95D-088E-A764-6F2E-87418B336330}"/>
              </a:ext>
            </a:extLst>
          </p:cNvPr>
          <p:cNvSpPr txBox="1"/>
          <p:nvPr/>
        </p:nvSpPr>
        <p:spPr>
          <a:xfrm>
            <a:off x="5287478" y="2478678"/>
            <a:ext cx="976964" cy="1015663"/>
          </a:xfrm>
          <a:prstGeom prst="rect">
            <a:avLst/>
          </a:prstGeom>
          <a:noFill/>
          <a:ln>
            <a:solidFill>
              <a:schemeClr val="tx1"/>
            </a:solidFill>
          </a:ln>
        </p:spPr>
        <p:txBody>
          <a:bodyPr wrap="square" rtlCol="0">
            <a:spAutoFit/>
          </a:bodyPr>
          <a:lstStyle/>
          <a:p>
            <a:r>
              <a:rPr lang="en-US" sz="1200" b="1" dirty="0"/>
              <a:t>Sequence 4  </a:t>
            </a:r>
            <a:r>
              <a:rPr lang="en-US" sz="1200" dirty="0"/>
              <a:t>Condition 1</a:t>
            </a:r>
          </a:p>
          <a:p>
            <a:r>
              <a:rPr lang="en-US" sz="1200" dirty="0"/>
              <a:t>Condition 2</a:t>
            </a:r>
          </a:p>
          <a:p>
            <a:r>
              <a:rPr lang="en-US" sz="1200" dirty="0"/>
              <a:t>Condition 3</a:t>
            </a:r>
          </a:p>
          <a:p>
            <a:r>
              <a:rPr lang="en-US" sz="1200" dirty="0"/>
              <a:t>Condition 4</a:t>
            </a:r>
          </a:p>
        </p:txBody>
      </p:sp>
      <p:sp>
        <p:nvSpPr>
          <p:cNvPr id="11" name="TextBox 10">
            <a:extLst>
              <a:ext uri="{FF2B5EF4-FFF2-40B4-BE49-F238E27FC236}">
                <a16:creationId xmlns:a16="http://schemas.microsoft.com/office/drawing/2014/main" id="{0B593BC2-7E1B-BA25-97C9-EEB7ADEDD2ED}"/>
              </a:ext>
            </a:extLst>
          </p:cNvPr>
          <p:cNvSpPr txBox="1"/>
          <p:nvPr/>
        </p:nvSpPr>
        <p:spPr>
          <a:xfrm>
            <a:off x="6954253" y="2738387"/>
            <a:ext cx="1015465" cy="369332"/>
          </a:xfrm>
          <a:prstGeom prst="rect">
            <a:avLst/>
          </a:prstGeom>
          <a:noFill/>
        </p:spPr>
        <p:txBody>
          <a:bodyPr wrap="square" rtlCol="0">
            <a:spAutoFit/>
          </a:bodyPr>
          <a:lstStyle/>
          <a:p>
            <a:r>
              <a:rPr lang="en-US" dirty="0"/>
              <a:t>…</a:t>
            </a:r>
          </a:p>
        </p:txBody>
      </p:sp>
      <p:cxnSp>
        <p:nvCxnSpPr>
          <p:cNvPr id="13" name="Straight Arrow Connector 12">
            <a:extLst>
              <a:ext uri="{FF2B5EF4-FFF2-40B4-BE49-F238E27FC236}">
                <a16:creationId xmlns:a16="http://schemas.microsoft.com/office/drawing/2014/main" id="{8502278F-059C-BFE3-A824-BDC062A1F46C}"/>
              </a:ext>
            </a:extLst>
          </p:cNvPr>
          <p:cNvCxnSpPr>
            <a:stCxn id="4" idx="3"/>
            <a:endCxn id="6" idx="1"/>
          </p:cNvCxnSpPr>
          <p:nvPr/>
        </p:nvCxnSpPr>
        <p:spPr>
          <a:xfrm>
            <a:off x="2184935" y="2738556"/>
            <a:ext cx="530191" cy="7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00DF09-17D7-3546-3BE9-F762F1C26975}"/>
              </a:ext>
            </a:extLst>
          </p:cNvPr>
          <p:cNvCxnSpPr>
            <a:stCxn id="6" idx="3"/>
            <a:endCxn id="7" idx="1"/>
          </p:cNvCxnSpPr>
          <p:nvPr/>
        </p:nvCxnSpPr>
        <p:spPr>
          <a:xfrm>
            <a:off x="3692090" y="2812726"/>
            <a:ext cx="206141"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02B4B0-F2D1-FD21-DBF7-E59C60147D1D}"/>
              </a:ext>
            </a:extLst>
          </p:cNvPr>
          <p:cNvCxnSpPr>
            <a:stCxn id="7" idx="3"/>
            <a:endCxn id="8" idx="1"/>
          </p:cNvCxnSpPr>
          <p:nvPr/>
        </p:nvCxnSpPr>
        <p:spPr>
          <a:xfrm>
            <a:off x="4875195" y="2905059"/>
            <a:ext cx="412283" cy="8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E51277-7670-C836-E214-CF27384F5EAA}"/>
              </a:ext>
            </a:extLst>
          </p:cNvPr>
          <p:cNvSpPr txBox="1"/>
          <p:nvPr/>
        </p:nvSpPr>
        <p:spPr>
          <a:xfrm>
            <a:off x="6470583" y="2217068"/>
            <a:ext cx="4990699" cy="2554545"/>
          </a:xfrm>
          <a:prstGeom prst="rect">
            <a:avLst/>
          </a:prstGeom>
          <a:noFill/>
        </p:spPr>
        <p:txBody>
          <a:bodyPr wrap="square" rtlCol="0">
            <a:spAutoFit/>
          </a:bodyPr>
          <a:lstStyle/>
          <a:p>
            <a:r>
              <a:rPr lang="en-US" sz="3200" b="1" dirty="0"/>
              <a:t>Only One Sequence Step is active at a time.  Condition logic for each sequence must be included in the following sequences.</a:t>
            </a:r>
          </a:p>
        </p:txBody>
      </p:sp>
    </p:spTree>
    <p:extLst>
      <p:ext uri="{BB962C8B-B14F-4D97-AF65-F5344CB8AC3E}">
        <p14:creationId xmlns:p14="http://schemas.microsoft.com/office/powerpoint/2010/main" val="14278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666-6E35-A478-276A-8EE23E586A5E}"/>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046176C9-D4CD-E494-080B-9094E7A49314}"/>
              </a:ext>
            </a:extLst>
          </p:cNvPr>
          <p:cNvSpPr>
            <a:spLocks noGrp="1"/>
          </p:cNvSpPr>
          <p:nvPr>
            <p:ph idx="1"/>
          </p:nvPr>
        </p:nvSpPr>
        <p:spPr/>
        <p:txBody>
          <a:bodyPr>
            <a:normAutofit fontScale="92500" lnSpcReduction="10000"/>
          </a:bodyPr>
          <a:lstStyle/>
          <a:p>
            <a:r>
              <a:rPr lang="en-US" dirty="0"/>
              <a:t>The solution to both problems is to define a sequence engine with enhanced properties.  The UML for a sequence engine is show in </a:t>
            </a:r>
            <a:r>
              <a:rPr lang="en-US" dirty="0">
                <a:hlinkClick r:id="rId4"/>
              </a:rPr>
              <a:t>the following link</a:t>
            </a:r>
            <a:r>
              <a:rPr lang="en-US" dirty="0"/>
              <a:t>.  </a:t>
            </a:r>
          </a:p>
          <a:p>
            <a:r>
              <a:rPr lang="en-US" dirty="0"/>
              <a:t>A traditional sequence engine executes steps consecutively until the sequence is complete.  The enhanced property of the sequence engine is to include the following enhancements.</a:t>
            </a:r>
          </a:p>
          <a:p>
            <a:pPr lvl="1"/>
            <a:r>
              <a:rPr lang="en-US" dirty="0"/>
              <a:t>The sequence engine will receive events and distribute events to all sequences that are active.</a:t>
            </a:r>
          </a:p>
          <a:p>
            <a:pPr lvl="1"/>
            <a:r>
              <a:rPr lang="en-US" dirty="0"/>
              <a:t>For each sequence events are sent to each step.  </a:t>
            </a:r>
          </a:p>
          <a:p>
            <a:pPr lvl="1"/>
            <a:r>
              <a:rPr lang="en-US" dirty="0"/>
              <a:t>Each step will return an event code that will affect the event processing for the sequence.</a:t>
            </a:r>
          </a:p>
          <a:p>
            <a:pPr lvl="1"/>
            <a:r>
              <a:rPr lang="en-US" dirty="0"/>
              <a:t>Based upon the event code, the step will be active or become inactive.</a:t>
            </a:r>
          </a:p>
          <a:p>
            <a:pPr lvl="1"/>
            <a:r>
              <a:rPr lang="en-US" dirty="0"/>
              <a:t>Also, the return code can affect the sequence engine as described on the next page.</a:t>
            </a:r>
          </a:p>
          <a:p>
            <a:pPr lvl="1"/>
            <a:endParaRPr lang="en-US" dirty="0"/>
          </a:p>
        </p:txBody>
      </p:sp>
    </p:spTree>
    <p:extLst>
      <p:ext uri="{BB962C8B-B14F-4D97-AF65-F5344CB8AC3E}">
        <p14:creationId xmlns:p14="http://schemas.microsoft.com/office/powerpoint/2010/main" val="153377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14B-436F-51A0-93DE-2C94FA6BCFFD}"/>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A24AE60A-84A2-F5D1-6B1D-2316545B3A1F}"/>
              </a:ext>
            </a:extLst>
          </p:cNvPr>
          <p:cNvSpPr>
            <a:spLocks noGrp="1"/>
          </p:cNvSpPr>
          <p:nvPr>
            <p:ph idx="1"/>
          </p:nvPr>
        </p:nvSpPr>
        <p:spPr/>
        <p:txBody>
          <a:bodyPr/>
          <a:lstStyle/>
          <a:p>
            <a:pPr lvl="1"/>
            <a:r>
              <a:rPr lang="en-US" dirty="0"/>
              <a:t>The return codes for the sequence step are as follows:</a:t>
            </a:r>
          </a:p>
          <a:p>
            <a:pPr lvl="2"/>
            <a:r>
              <a:rPr lang="en-US" dirty="0"/>
              <a:t>A step can terminate the sequence event processing.</a:t>
            </a:r>
          </a:p>
          <a:p>
            <a:pPr lvl="2"/>
            <a:r>
              <a:rPr lang="en-US" dirty="0"/>
              <a:t>A step can halt the event processing till the next event.</a:t>
            </a:r>
          </a:p>
          <a:p>
            <a:pPr lvl="2"/>
            <a:r>
              <a:rPr lang="en-US" dirty="0"/>
              <a:t>A step can allow event processing to continue.</a:t>
            </a:r>
          </a:p>
          <a:p>
            <a:pPr lvl="2"/>
            <a:r>
              <a:rPr lang="en-US" dirty="0"/>
              <a:t>A step can continue processing and disable the step from future events.</a:t>
            </a:r>
          </a:p>
          <a:p>
            <a:pPr lvl="2"/>
            <a:r>
              <a:rPr lang="en-US" dirty="0"/>
              <a:t>A step can reset the sequence which will result in:</a:t>
            </a:r>
          </a:p>
          <a:p>
            <a:pPr lvl="3"/>
            <a:r>
              <a:rPr lang="en-US" dirty="0"/>
              <a:t>The set will be terminated </a:t>
            </a:r>
          </a:p>
          <a:p>
            <a:pPr lvl="3"/>
            <a:r>
              <a:rPr lang="en-US" dirty="0"/>
              <a:t>And then enabled again</a:t>
            </a:r>
          </a:p>
          <a:p>
            <a:pPr lvl="2"/>
            <a:r>
              <a:rPr lang="en-US" dirty="0"/>
              <a:t>A step can terminate the sequence engine.</a:t>
            </a:r>
          </a:p>
        </p:txBody>
      </p:sp>
    </p:spTree>
    <p:extLst>
      <p:ext uri="{BB962C8B-B14F-4D97-AF65-F5344CB8AC3E}">
        <p14:creationId xmlns:p14="http://schemas.microsoft.com/office/powerpoint/2010/main" val="64315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52F9-BF2F-0FF8-03D6-AB84CF218B12}"/>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73160B9-D431-7AA9-735C-EEE06210C1ED}"/>
              </a:ext>
            </a:extLst>
          </p:cNvPr>
          <p:cNvSpPr>
            <a:spLocks noGrp="1"/>
          </p:cNvSpPr>
          <p:nvPr>
            <p:ph idx="1"/>
          </p:nvPr>
        </p:nvSpPr>
        <p:spPr>
          <a:xfrm>
            <a:off x="838200" y="1825624"/>
            <a:ext cx="10515600" cy="2798133"/>
          </a:xfrm>
        </p:spPr>
        <p:txBody>
          <a:bodyPr>
            <a:normAutofit fontScale="62500" lnSpcReduction="20000"/>
          </a:bodyPr>
          <a:lstStyle/>
          <a:p>
            <a:r>
              <a:rPr lang="en-US" dirty="0">
                <a:effectLst/>
              </a:rPr>
              <a:t>Using the modified sequence manager, the sequence that was shown in the link can now be transformed to the following </a:t>
            </a:r>
            <a:r>
              <a:rPr lang="en-US" dirty="0"/>
              <a:t>form shown below.</a:t>
            </a:r>
          </a:p>
          <a:p>
            <a:r>
              <a:rPr lang="en-US" dirty="0">
                <a:effectLst/>
              </a:rPr>
              <a:t>The ‘Wait’ condition:</a:t>
            </a:r>
          </a:p>
          <a:p>
            <a:pPr lvl="1"/>
            <a:r>
              <a:rPr lang="en-US" dirty="0">
                <a:effectLst/>
              </a:rPr>
              <a:t> blocks will wait for the condition to occur </a:t>
            </a:r>
          </a:p>
          <a:p>
            <a:pPr lvl="1"/>
            <a:r>
              <a:rPr lang="en-US" dirty="0">
                <a:effectLst/>
              </a:rPr>
              <a:t>and then become inactive. </a:t>
            </a:r>
          </a:p>
          <a:p>
            <a:r>
              <a:rPr lang="en-US" dirty="0">
                <a:effectLst/>
              </a:rPr>
              <a:t>The ‘Verify’ steps will:</a:t>
            </a:r>
          </a:p>
          <a:p>
            <a:pPr lvl="1"/>
            <a:r>
              <a:rPr lang="en-US" dirty="0">
                <a:effectLst/>
              </a:rPr>
              <a:t> stay active </a:t>
            </a:r>
            <a:endParaRPr lang="en-US" dirty="0"/>
          </a:p>
          <a:p>
            <a:pPr lvl="1"/>
            <a:r>
              <a:rPr lang="en-US" dirty="0">
                <a:effectLst/>
              </a:rPr>
              <a:t>monitor the condition. </a:t>
            </a:r>
          </a:p>
          <a:p>
            <a:pPr lvl="1"/>
            <a:r>
              <a:rPr lang="en-US" dirty="0">
                <a:effectLst/>
              </a:rPr>
              <a:t>If the condition fails, the verify block could either:</a:t>
            </a:r>
          </a:p>
          <a:p>
            <a:pPr lvl="2"/>
            <a:r>
              <a:rPr lang="en-US" dirty="0">
                <a:effectLst/>
              </a:rPr>
              <a:t> terminate the sequence </a:t>
            </a:r>
          </a:p>
          <a:p>
            <a:pPr lvl="2"/>
            <a:r>
              <a:rPr lang="en-US" dirty="0">
                <a:effectLst/>
              </a:rPr>
              <a:t>or reset the sequence.</a:t>
            </a:r>
          </a:p>
        </p:txBody>
      </p:sp>
      <p:sp>
        <p:nvSpPr>
          <p:cNvPr id="4" name="TextBox 3">
            <a:extLst>
              <a:ext uri="{FF2B5EF4-FFF2-40B4-BE49-F238E27FC236}">
                <a16:creationId xmlns:a16="http://schemas.microsoft.com/office/drawing/2014/main" id="{38070E32-4F14-FAD4-6EFD-946E9300C3C9}"/>
              </a:ext>
            </a:extLst>
          </p:cNvPr>
          <p:cNvSpPr txBox="1"/>
          <p:nvPr/>
        </p:nvSpPr>
        <p:spPr>
          <a:xfrm>
            <a:off x="968140" y="5067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1</a:t>
            </a:r>
          </a:p>
        </p:txBody>
      </p:sp>
      <p:sp>
        <p:nvSpPr>
          <p:cNvPr id="7" name="TextBox 6">
            <a:extLst>
              <a:ext uri="{FF2B5EF4-FFF2-40B4-BE49-F238E27FC236}">
                <a16:creationId xmlns:a16="http://schemas.microsoft.com/office/drawing/2014/main" id="{9A443FCB-679A-B6D7-0FAC-7CE63C41A594}"/>
              </a:ext>
            </a:extLst>
          </p:cNvPr>
          <p:cNvSpPr txBox="1"/>
          <p:nvPr/>
        </p:nvSpPr>
        <p:spPr>
          <a:xfrm>
            <a:off x="8626633" y="5135648"/>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3</a:t>
            </a:r>
          </a:p>
        </p:txBody>
      </p:sp>
      <p:sp>
        <p:nvSpPr>
          <p:cNvPr id="8" name="TextBox 7">
            <a:extLst>
              <a:ext uri="{FF2B5EF4-FFF2-40B4-BE49-F238E27FC236}">
                <a16:creationId xmlns:a16="http://schemas.microsoft.com/office/drawing/2014/main" id="{4298B63C-2252-34F3-D14B-757D42781F66}"/>
              </a:ext>
            </a:extLst>
          </p:cNvPr>
          <p:cNvSpPr txBox="1"/>
          <p:nvPr/>
        </p:nvSpPr>
        <p:spPr>
          <a:xfrm>
            <a:off x="10315874" y="5079857"/>
            <a:ext cx="1275349" cy="369332"/>
          </a:xfrm>
          <a:prstGeom prst="rect">
            <a:avLst/>
          </a:prstGeom>
          <a:noFill/>
          <a:ln>
            <a:solidFill>
              <a:schemeClr val="bg1"/>
            </a:solidFill>
          </a:ln>
        </p:spPr>
        <p:txBody>
          <a:bodyPr wrap="square" rtlCol="0">
            <a:spAutoFit/>
          </a:bodyPr>
          <a:lstStyle/>
          <a:p>
            <a:r>
              <a:rPr lang="en-US" dirty="0"/>
              <a:t>…</a:t>
            </a:r>
          </a:p>
        </p:txBody>
      </p:sp>
      <p:sp>
        <p:nvSpPr>
          <p:cNvPr id="9" name="TextBox 8">
            <a:extLst>
              <a:ext uri="{FF2B5EF4-FFF2-40B4-BE49-F238E27FC236}">
                <a16:creationId xmlns:a16="http://schemas.microsoft.com/office/drawing/2014/main" id="{9A659582-BF73-279A-2DF1-EB8CC73ECB5D}"/>
              </a:ext>
            </a:extLst>
          </p:cNvPr>
          <p:cNvSpPr txBox="1"/>
          <p:nvPr/>
        </p:nvSpPr>
        <p:spPr>
          <a:xfrm>
            <a:off x="7061730" y="5126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3</a:t>
            </a:r>
          </a:p>
        </p:txBody>
      </p:sp>
      <p:sp>
        <p:nvSpPr>
          <p:cNvPr id="10" name="TextBox 9">
            <a:extLst>
              <a:ext uri="{FF2B5EF4-FFF2-40B4-BE49-F238E27FC236}">
                <a16:creationId xmlns:a16="http://schemas.microsoft.com/office/drawing/2014/main" id="{02C43953-6523-4718-402F-96C3E342ADB7}"/>
              </a:ext>
            </a:extLst>
          </p:cNvPr>
          <p:cNvSpPr txBox="1"/>
          <p:nvPr/>
        </p:nvSpPr>
        <p:spPr>
          <a:xfrm>
            <a:off x="2505773" y="5087878"/>
            <a:ext cx="1275349" cy="646331"/>
          </a:xfrm>
          <a:prstGeom prst="rect">
            <a:avLst/>
          </a:prstGeom>
          <a:solidFill>
            <a:schemeClr val="tx2">
              <a:lumMod val="40000"/>
              <a:lumOff val="60000"/>
            </a:schemeClr>
          </a:solidFill>
          <a:ln>
            <a:solidFill>
              <a:schemeClr val="tx1"/>
            </a:solidFill>
          </a:ln>
        </p:spPr>
        <p:txBody>
          <a:bodyPr wrap="square" rtlCol="0">
            <a:spAutoFit/>
          </a:bodyPr>
          <a:lstStyle/>
          <a:p>
            <a:r>
              <a:rPr lang="en-US" dirty="0"/>
              <a:t>Verify</a:t>
            </a:r>
          </a:p>
          <a:p>
            <a:r>
              <a:rPr lang="en-US" dirty="0"/>
              <a:t>Condition 1</a:t>
            </a:r>
          </a:p>
        </p:txBody>
      </p:sp>
      <p:sp>
        <p:nvSpPr>
          <p:cNvPr id="11" name="TextBox 10">
            <a:extLst>
              <a:ext uri="{FF2B5EF4-FFF2-40B4-BE49-F238E27FC236}">
                <a16:creationId xmlns:a16="http://schemas.microsoft.com/office/drawing/2014/main" id="{31CE5A5D-7A7B-FCAD-6CF6-CB8857D0367E}"/>
              </a:ext>
            </a:extLst>
          </p:cNvPr>
          <p:cNvSpPr txBox="1"/>
          <p:nvPr/>
        </p:nvSpPr>
        <p:spPr>
          <a:xfrm>
            <a:off x="3959194" y="5110336"/>
            <a:ext cx="1275349" cy="646331"/>
          </a:xfrm>
          <a:prstGeom prst="rect">
            <a:avLst/>
          </a:prstGeom>
          <a:noFill/>
          <a:ln>
            <a:solidFill>
              <a:schemeClr val="tx1"/>
            </a:solidFill>
          </a:ln>
        </p:spPr>
        <p:txBody>
          <a:bodyPr wrap="square" rtlCol="0">
            <a:spAutoFit/>
          </a:bodyPr>
          <a:lstStyle/>
          <a:p>
            <a:r>
              <a:rPr lang="en-US" dirty="0"/>
              <a:t>Wait till</a:t>
            </a:r>
          </a:p>
          <a:p>
            <a:r>
              <a:rPr lang="en-US" dirty="0"/>
              <a:t>Condition 2</a:t>
            </a:r>
          </a:p>
        </p:txBody>
      </p:sp>
      <p:sp>
        <p:nvSpPr>
          <p:cNvPr id="12" name="TextBox 11">
            <a:extLst>
              <a:ext uri="{FF2B5EF4-FFF2-40B4-BE49-F238E27FC236}">
                <a16:creationId xmlns:a16="http://schemas.microsoft.com/office/drawing/2014/main" id="{E2AC79E4-43AB-F576-AB48-D5695956EA2E}"/>
              </a:ext>
            </a:extLst>
          </p:cNvPr>
          <p:cNvSpPr txBox="1"/>
          <p:nvPr/>
        </p:nvSpPr>
        <p:spPr>
          <a:xfrm>
            <a:off x="5496827" y="5110337"/>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2</a:t>
            </a:r>
          </a:p>
        </p:txBody>
      </p:sp>
      <p:cxnSp>
        <p:nvCxnSpPr>
          <p:cNvPr id="14" name="Straight Arrow Connector 13">
            <a:extLst>
              <a:ext uri="{FF2B5EF4-FFF2-40B4-BE49-F238E27FC236}">
                <a16:creationId xmlns:a16="http://schemas.microsoft.com/office/drawing/2014/main" id="{7F3791FD-7A1A-4ACA-AD93-F7DA0EE6C036}"/>
              </a:ext>
            </a:extLst>
          </p:cNvPr>
          <p:cNvCxnSpPr>
            <a:stCxn id="4" idx="3"/>
            <a:endCxn id="10" idx="1"/>
          </p:cNvCxnSpPr>
          <p:nvPr/>
        </p:nvCxnSpPr>
        <p:spPr>
          <a:xfrm>
            <a:off x="2243489" y="5390189"/>
            <a:ext cx="262284" cy="2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72DA6-8752-189C-D2E6-AE4855E39481}"/>
              </a:ext>
            </a:extLst>
          </p:cNvPr>
          <p:cNvCxnSpPr>
            <a:stCxn id="10" idx="3"/>
            <a:endCxn id="11" idx="1"/>
          </p:cNvCxnSpPr>
          <p:nvPr/>
        </p:nvCxnSpPr>
        <p:spPr>
          <a:xfrm>
            <a:off x="3781122" y="5411044"/>
            <a:ext cx="178072" cy="2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31ED15-12FA-F0EC-6BE0-5C1DA32EE828}"/>
              </a:ext>
            </a:extLst>
          </p:cNvPr>
          <p:cNvCxnSpPr>
            <a:stCxn id="11" idx="3"/>
            <a:endCxn id="12" idx="1"/>
          </p:cNvCxnSpPr>
          <p:nvPr/>
        </p:nvCxnSpPr>
        <p:spPr>
          <a:xfrm>
            <a:off x="5234543" y="5433502"/>
            <a:ext cx="262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EF37A1-69FD-B982-7655-9B75D8D58392}"/>
              </a:ext>
            </a:extLst>
          </p:cNvPr>
          <p:cNvCxnSpPr>
            <a:stCxn id="12" idx="3"/>
            <a:endCxn id="9" idx="1"/>
          </p:cNvCxnSpPr>
          <p:nvPr/>
        </p:nvCxnSpPr>
        <p:spPr>
          <a:xfrm>
            <a:off x="6772176" y="543350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E6C21D-C385-0633-2BB5-67D22CDBEA4F}"/>
              </a:ext>
            </a:extLst>
          </p:cNvPr>
          <p:cNvCxnSpPr>
            <a:stCxn id="9" idx="3"/>
            <a:endCxn id="7" idx="1"/>
          </p:cNvCxnSpPr>
          <p:nvPr/>
        </p:nvCxnSpPr>
        <p:spPr>
          <a:xfrm>
            <a:off x="8337079" y="5449189"/>
            <a:ext cx="28955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2005AF1A-2DB5-F9E0-8F80-CDEAA777D9A9}"/>
              </a:ext>
            </a:extLst>
          </p:cNvPr>
          <p:cNvSpPr txBox="1">
            <a:spLocks/>
          </p:cNvSpPr>
          <p:nvPr/>
        </p:nvSpPr>
        <p:spPr>
          <a:xfrm>
            <a:off x="600777" y="5126023"/>
            <a:ext cx="10515600" cy="1677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289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26E3-DD35-9A7B-3F43-078598CC99AA}"/>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1928A11A-455D-940C-5066-852ECBA817CA}"/>
              </a:ext>
            </a:extLst>
          </p:cNvPr>
          <p:cNvSpPr>
            <a:spLocks noGrp="1"/>
          </p:cNvSpPr>
          <p:nvPr>
            <p:ph idx="1"/>
          </p:nvPr>
        </p:nvSpPr>
        <p:spPr/>
        <p:txBody>
          <a:bodyPr/>
          <a:lstStyle/>
          <a:p>
            <a:r>
              <a:rPr lang="en-US" dirty="0"/>
              <a:t>The modified sequence engine can handle state machines in three different ways.  </a:t>
            </a:r>
          </a:p>
          <a:p>
            <a:pPr lvl="1"/>
            <a:r>
              <a:rPr lang="en-US" dirty="0"/>
              <a:t>The first way is to handle a state machine within a sequence by selectively enabling and disabling sequence steps.</a:t>
            </a:r>
          </a:p>
          <a:p>
            <a:pPr lvl="1"/>
            <a:r>
              <a:rPr lang="en-US" dirty="0"/>
              <a:t>The second way is to dedicate a single sequence for a state.  By selectively enabling and disabling sequences, then a simple state machine can be accomplished.</a:t>
            </a:r>
          </a:p>
          <a:p>
            <a:pPr lvl="1"/>
            <a:r>
              <a:rPr lang="en-US" dirty="0"/>
              <a:t>The first two steps can implement a simple state machines.  Complex state machines required extra features to be built into the sequence engine.</a:t>
            </a:r>
          </a:p>
          <a:p>
            <a:r>
              <a:rPr lang="en-US" dirty="0"/>
              <a:t>Each of these approaches will be described in the following pages.</a:t>
            </a:r>
          </a:p>
          <a:p>
            <a:pPr marL="914400" lvl="2" indent="0">
              <a:buNone/>
            </a:pPr>
            <a:endParaRPr lang="en-US" dirty="0"/>
          </a:p>
        </p:txBody>
      </p:sp>
    </p:spTree>
    <p:extLst>
      <p:ext uri="{BB962C8B-B14F-4D97-AF65-F5344CB8AC3E}">
        <p14:creationId xmlns:p14="http://schemas.microsoft.com/office/powerpoint/2010/main" val="19123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3BB-17A5-FF69-EA33-D8840F10E1DA}"/>
              </a:ext>
            </a:extLst>
          </p:cNvPr>
          <p:cNvSpPr>
            <a:spLocks noGrp="1"/>
          </p:cNvSpPr>
          <p:nvPr>
            <p:ph type="title"/>
          </p:nvPr>
        </p:nvSpPr>
        <p:spPr>
          <a:xfrm>
            <a:off x="838200" y="365125"/>
            <a:ext cx="10515600" cy="968951"/>
          </a:xfrm>
        </p:spPr>
        <p:txBody>
          <a:bodyPr>
            <a:no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DAE6BAC-CBD0-5678-7F34-026D1D443A98}"/>
              </a:ext>
            </a:extLst>
          </p:cNvPr>
          <p:cNvSpPr>
            <a:spLocks noGrp="1"/>
          </p:cNvSpPr>
          <p:nvPr>
            <p:ph idx="1"/>
          </p:nvPr>
        </p:nvSpPr>
        <p:spPr>
          <a:xfrm>
            <a:off x="991402" y="1418626"/>
            <a:ext cx="10515600" cy="1160669"/>
          </a:xfrm>
        </p:spPr>
        <p:txBody>
          <a:bodyPr>
            <a:normAutofit fontScale="70000" lnSpcReduction="20000"/>
          </a:bodyPr>
          <a:lstStyle/>
          <a:p>
            <a:r>
              <a:rPr lang="en-US" b="1" i="0" dirty="0">
                <a:solidFill>
                  <a:srgbClr val="111111"/>
                </a:solidFill>
                <a:effectLst/>
                <a:latin typeface="-apple-system"/>
              </a:rPr>
              <a:t>The first mechanism </a:t>
            </a:r>
            <a:r>
              <a:rPr lang="en-US" b="0" i="0" dirty="0">
                <a:solidFill>
                  <a:srgbClr val="111111"/>
                </a:solidFill>
                <a:effectLst/>
                <a:latin typeface="-apple-system"/>
              </a:rPr>
              <a:t>is to control which element is active within a sequence, as shown in the figure below. </a:t>
            </a:r>
          </a:p>
          <a:p>
            <a:r>
              <a:rPr lang="en-US" b="0" i="0" dirty="0">
                <a:solidFill>
                  <a:srgbClr val="111111"/>
                </a:solidFill>
                <a:effectLst/>
                <a:latin typeface="-apple-system"/>
              </a:rPr>
              <a:t>By selectively enabling the node with the state, a simple state machine can be implemented.</a:t>
            </a:r>
            <a:endParaRPr lang="en-US" dirty="0"/>
          </a:p>
        </p:txBody>
      </p:sp>
      <p:sp>
        <p:nvSpPr>
          <p:cNvPr id="4" name="TextBox 3">
            <a:extLst>
              <a:ext uri="{FF2B5EF4-FFF2-40B4-BE49-F238E27FC236}">
                <a16:creationId xmlns:a16="http://schemas.microsoft.com/office/drawing/2014/main" id="{6AFE2E52-C288-334D-06D8-4BFF76F2AEB6}"/>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State A</a:t>
            </a:r>
          </a:p>
        </p:txBody>
      </p:sp>
      <p:sp>
        <p:nvSpPr>
          <p:cNvPr id="5" name="TextBox 4">
            <a:extLst>
              <a:ext uri="{FF2B5EF4-FFF2-40B4-BE49-F238E27FC236}">
                <a16:creationId xmlns:a16="http://schemas.microsoft.com/office/drawing/2014/main" id="{9E49711D-B809-62FF-0110-021B72A94AED}"/>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6" name="TextBox 5">
            <a:extLst>
              <a:ext uri="{FF2B5EF4-FFF2-40B4-BE49-F238E27FC236}">
                <a16:creationId xmlns:a16="http://schemas.microsoft.com/office/drawing/2014/main" id="{749D63FC-4792-FF63-F953-DFBE2000DD35}"/>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State E</a:t>
            </a:r>
          </a:p>
        </p:txBody>
      </p:sp>
      <p:sp>
        <p:nvSpPr>
          <p:cNvPr id="7" name="TextBox 6">
            <a:extLst>
              <a:ext uri="{FF2B5EF4-FFF2-40B4-BE49-F238E27FC236}">
                <a16:creationId xmlns:a16="http://schemas.microsoft.com/office/drawing/2014/main" id="{B788FC63-18DF-9DD4-319F-59952FFAA49C}"/>
              </a:ext>
            </a:extLst>
          </p:cNvPr>
          <p:cNvSpPr txBox="1"/>
          <p:nvPr/>
        </p:nvSpPr>
        <p:spPr>
          <a:xfrm>
            <a:off x="2642119" y="3429000"/>
            <a:ext cx="1275349" cy="369332"/>
          </a:xfrm>
          <a:prstGeom prst="rect">
            <a:avLst/>
          </a:prstGeom>
          <a:solidFill>
            <a:schemeClr val="tx2">
              <a:lumMod val="40000"/>
              <a:lumOff val="60000"/>
            </a:schemeClr>
          </a:solidFill>
          <a:ln>
            <a:solidFill>
              <a:schemeClr val="tx1"/>
            </a:solidFill>
          </a:ln>
        </p:spPr>
        <p:txBody>
          <a:bodyPr wrap="square" rtlCol="0">
            <a:spAutoFit/>
          </a:bodyPr>
          <a:lstStyle/>
          <a:p>
            <a:r>
              <a:rPr lang="en-US" dirty="0"/>
              <a:t>State B</a:t>
            </a:r>
          </a:p>
        </p:txBody>
      </p:sp>
      <p:sp>
        <p:nvSpPr>
          <p:cNvPr id="8" name="TextBox 7">
            <a:extLst>
              <a:ext uri="{FF2B5EF4-FFF2-40B4-BE49-F238E27FC236}">
                <a16:creationId xmlns:a16="http://schemas.microsoft.com/office/drawing/2014/main" id="{FD3EC3F1-A554-9F07-2DB3-213C71710A24}"/>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State C</a:t>
            </a:r>
          </a:p>
        </p:txBody>
      </p:sp>
      <p:sp>
        <p:nvSpPr>
          <p:cNvPr id="9" name="TextBox 8">
            <a:extLst>
              <a:ext uri="{FF2B5EF4-FFF2-40B4-BE49-F238E27FC236}">
                <a16:creationId xmlns:a16="http://schemas.microsoft.com/office/drawing/2014/main" id="{C7827BF9-9930-9809-7D0A-C7D3D29CFAE6}"/>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State D</a:t>
            </a:r>
          </a:p>
        </p:txBody>
      </p:sp>
      <p:cxnSp>
        <p:nvCxnSpPr>
          <p:cNvPr id="10" name="Straight Arrow Connector 9">
            <a:extLst>
              <a:ext uri="{FF2B5EF4-FFF2-40B4-BE49-F238E27FC236}">
                <a16:creationId xmlns:a16="http://schemas.microsoft.com/office/drawing/2014/main" id="{717C4E64-0975-CCB0-48FC-8A6B71E447A0}"/>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8009B6-D042-4ED6-4EC6-C8D43ACA5F01}"/>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78D0BC5-2AF8-8235-C8A8-02C6351921F6}"/>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F38A88-958E-5148-95AE-9967AB38AB5D}"/>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29DC11-0416-096F-1200-F57A89BF836F}"/>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1DCDAC-1F40-143A-187F-099C176EE0BB}"/>
              </a:ext>
            </a:extLst>
          </p:cNvPr>
          <p:cNvSpPr txBox="1"/>
          <p:nvPr/>
        </p:nvSpPr>
        <p:spPr>
          <a:xfrm>
            <a:off x="2093495" y="2512194"/>
            <a:ext cx="2363002" cy="923330"/>
          </a:xfrm>
          <a:prstGeom prst="rect">
            <a:avLst/>
          </a:prstGeom>
          <a:noFill/>
        </p:spPr>
        <p:txBody>
          <a:bodyPr wrap="square" rtlCol="0">
            <a:spAutoFit/>
          </a:bodyPr>
          <a:lstStyle/>
          <a:p>
            <a:r>
              <a:rPr lang="en-US" dirty="0"/>
              <a:t>In this case only the node label State B is active</a:t>
            </a:r>
          </a:p>
        </p:txBody>
      </p:sp>
      <p:sp>
        <p:nvSpPr>
          <p:cNvPr id="27" name="TextBox 26">
            <a:extLst>
              <a:ext uri="{FF2B5EF4-FFF2-40B4-BE49-F238E27FC236}">
                <a16:creationId xmlns:a16="http://schemas.microsoft.com/office/drawing/2014/main" id="{B526503A-796D-2F4D-E45B-0786D12558FA}"/>
              </a:ext>
            </a:extLst>
          </p:cNvPr>
          <p:cNvSpPr txBox="1"/>
          <p:nvPr/>
        </p:nvSpPr>
        <p:spPr>
          <a:xfrm>
            <a:off x="1369981" y="5254707"/>
            <a:ext cx="1275349" cy="369332"/>
          </a:xfrm>
          <a:prstGeom prst="rect">
            <a:avLst/>
          </a:prstGeom>
          <a:noFill/>
          <a:ln>
            <a:solidFill>
              <a:schemeClr val="tx1"/>
            </a:solidFill>
          </a:ln>
        </p:spPr>
        <p:txBody>
          <a:bodyPr wrap="square" rtlCol="0">
            <a:spAutoFit/>
          </a:bodyPr>
          <a:lstStyle/>
          <a:p>
            <a:r>
              <a:rPr lang="en-US" dirty="0"/>
              <a:t>State A</a:t>
            </a:r>
          </a:p>
        </p:txBody>
      </p:sp>
      <p:sp>
        <p:nvSpPr>
          <p:cNvPr id="28" name="TextBox 27">
            <a:extLst>
              <a:ext uri="{FF2B5EF4-FFF2-40B4-BE49-F238E27FC236}">
                <a16:creationId xmlns:a16="http://schemas.microsoft.com/office/drawing/2014/main" id="{2BD85298-2B99-E020-43C7-96EFBF0D4976}"/>
              </a:ext>
            </a:extLst>
          </p:cNvPr>
          <p:cNvSpPr txBox="1"/>
          <p:nvPr/>
        </p:nvSpPr>
        <p:spPr>
          <a:xfrm>
            <a:off x="9127957" y="5293320"/>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29" name="TextBox 28">
            <a:extLst>
              <a:ext uri="{FF2B5EF4-FFF2-40B4-BE49-F238E27FC236}">
                <a16:creationId xmlns:a16="http://schemas.microsoft.com/office/drawing/2014/main" id="{0F8204B6-EE6B-B5B5-797C-C41D084BF8B7}"/>
              </a:ext>
            </a:extLst>
          </p:cNvPr>
          <p:cNvSpPr txBox="1"/>
          <p:nvPr/>
        </p:nvSpPr>
        <p:spPr>
          <a:xfrm>
            <a:off x="7447551" y="5293320"/>
            <a:ext cx="1275349" cy="369332"/>
          </a:xfrm>
          <a:prstGeom prst="rect">
            <a:avLst/>
          </a:prstGeom>
          <a:noFill/>
          <a:ln>
            <a:solidFill>
              <a:schemeClr val="tx1"/>
            </a:solidFill>
          </a:ln>
        </p:spPr>
        <p:txBody>
          <a:bodyPr wrap="square" rtlCol="0">
            <a:spAutoFit/>
          </a:bodyPr>
          <a:lstStyle/>
          <a:p>
            <a:r>
              <a:rPr lang="en-US" dirty="0"/>
              <a:t>State E</a:t>
            </a:r>
          </a:p>
        </p:txBody>
      </p:sp>
      <p:sp>
        <p:nvSpPr>
          <p:cNvPr id="30" name="TextBox 29">
            <a:extLst>
              <a:ext uri="{FF2B5EF4-FFF2-40B4-BE49-F238E27FC236}">
                <a16:creationId xmlns:a16="http://schemas.microsoft.com/office/drawing/2014/main" id="{7DD4DB76-87E5-F2DC-B57B-984DDBC8DE26}"/>
              </a:ext>
            </a:extLst>
          </p:cNvPr>
          <p:cNvSpPr txBox="1"/>
          <p:nvPr/>
        </p:nvSpPr>
        <p:spPr>
          <a:xfrm>
            <a:off x="2913239" y="5255175"/>
            <a:ext cx="1275349" cy="369332"/>
          </a:xfrm>
          <a:prstGeom prst="rect">
            <a:avLst/>
          </a:prstGeom>
          <a:solidFill>
            <a:schemeClr val="bg1"/>
          </a:solidFill>
          <a:ln>
            <a:solidFill>
              <a:schemeClr val="tx1"/>
            </a:solidFill>
          </a:ln>
        </p:spPr>
        <p:txBody>
          <a:bodyPr wrap="square" rtlCol="0">
            <a:spAutoFit/>
          </a:bodyPr>
          <a:lstStyle/>
          <a:p>
            <a:r>
              <a:rPr lang="en-US" dirty="0"/>
              <a:t>State B</a:t>
            </a:r>
          </a:p>
        </p:txBody>
      </p:sp>
      <p:sp>
        <p:nvSpPr>
          <p:cNvPr id="31" name="TextBox 30">
            <a:extLst>
              <a:ext uri="{FF2B5EF4-FFF2-40B4-BE49-F238E27FC236}">
                <a16:creationId xmlns:a16="http://schemas.microsoft.com/office/drawing/2014/main" id="{7DF48DA6-EC0A-CA96-17F8-8E342BC0D6B4}"/>
              </a:ext>
            </a:extLst>
          </p:cNvPr>
          <p:cNvSpPr txBox="1"/>
          <p:nvPr/>
        </p:nvSpPr>
        <p:spPr>
          <a:xfrm>
            <a:off x="4456497" y="5254707"/>
            <a:ext cx="1275349" cy="369332"/>
          </a:xfrm>
          <a:prstGeom prst="rect">
            <a:avLst/>
          </a:prstGeom>
          <a:noFill/>
          <a:ln>
            <a:solidFill>
              <a:schemeClr val="tx1"/>
            </a:solidFill>
          </a:ln>
        </p:spPr>
        <p:txBody>
          <a:bodyPr wrap="square" rtlCol="0">
            <a:spAutoFit/>
          </a:bodyPr>
          <a:lstStyle/>
          <a:p>
            <a:r>
              <a:rPr lang="en-US" dirty="0"/>
              <a:t>State C</a:t>
            </a:r>
          </a:p>
        </p:txBody>
      </p:sp>
      <p:sp>
        <p:nvSpPr>
          <p:cNvPr id="32" name="TextBox 31">
            <a:extLst>
              <a:ext uri="{FF2B5EF4-FFF2-40B4-BE49-F238E27FC236}">
                <a16:creationId xmlns:a16="http://schemas.microsoft.com/office/drawing/2014/main" id="{09A7CC39-03C7-7802-9B2B-B23577E94119}"/>
              </a:ext>
            </a:extLst>
          </p:cNvPr>
          <p:cNvSpPr txBox="1"/>
          <p:nvPr/>
        </p:nvSpPr>
        <p:spPr>
          <a:xfrm>
            <a:off x="5882648" y="5277634"/>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State D</a:t>
            </a:r>
          </a:p>
        </p:txBody>
      </p:sp>
      <p:cxnSp>
        <p:nvCxnSpPr>
          <p:cNvPr id="33" name="Straight Arrow Connector 32">
            <a:extLst>
              <a:ext uri="{FF2B5EF4-FFF2-40B4-BE49-F238E27FC236}">
                <a16:creationId xmlns:a16="http://schemas.microsoft.com/office/drawing/2014/main" id="{6821A3A3-7533-8C23-7429-F9E4637AA12D}"/>
              </a:ext>
            </a:extLst>
          </p:cNvPr>
          <p:cNvCxnSpPr>
            <a:stCxn id="27" idx="3"/>
            <a:endCxn id="30" idx="1"/>
          </p:cNvCxnSpPr>
          <p:nvPr/>
        </p:nvCxnSpPr>
        <p:spPr>
          <a:xfrm>
            <a:off x="2645330" y="5439373"/>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B49356-C1A4-8BC1-C655-39BA6395FCB5}"/>
              </a:ext>
            </a:extLst>
          </p:cNvPr>
          <p:cNvCxnSpPr>
            <a:cxnSpLocks/>
            <a:stCxn id="30" idx="3"/>
            <a:endCxn id="31" idx="1"/>
          </p:cNvCxnSpPr>
          <p:nvPr/>
        </p:nvCxnSpPr>
        <p:spPr>
          <a:xfrm>
            <a:off x="4188588" y="5439841"/>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30DB96F-B524-CFD8-51F5-67B8C5D8834E}"/>
              </a:ext>
            </a:extLst>
          </p:cNvPr>
          <p:cNvCxnSpPr>
            <a:cxnSpLocks/>
            <a:stCxn id="31" idx="3"/>
            <a:endCxn id="32" idx="1"/>
          </p:cNvCxnSpPr>
          <p:nvPr/>
        </p:nvCxnSpPr>
        <p:spPr>
          <a:xfrm>
            <a:off x="5731846" y="5450836"/>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A14352-2533-8B13-89CB-BE6D6E125FAE}"/>
              </a:ext>
            </a:extLst>
          </p:cNvPr>
          <p:cNvCxnSpPr>
            <a:stCxn id="32" idx="3"/>
            <a:endCxn id="29" idx="1"/>
          </p:cNvCxnSpPr>
          <p:nvPr/>
        </p:nvCxnSpPr>
        <p:spPr>
          <a:xfrm>
            <a:off x="7157997" y="5462300"/>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0DC7455-E2E3-5D87-EA5D-991A54258099}"/>
              </a:ext>
            </a:extLst>
          </p:cNvPr>
          <p:cNvCxnSpPr>
            <a:stCxn id="29" idx="3"/>
            <a:endCxn id="28" idx="1"/>
          </p:cNvCxnSpPr>
          <p:nvPr/>
        </p:nvCxnSpPr>
        <p:spPr>
          <a:xfrm>
            <a:off x="8722900" y="5477986"/>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CBE45B-CC2A-1EA2-DFF9-4EFE17502E5A}"/>
              </a:ext>
            </a:extLst>
          </p:cNvPr>
          <p:cNvSpPr txBox="1"/>
          <p:nvPr/>
        </p:nvSpPr>
        <p:spPr>
          <a:xfrm>
            <a:off x="2731169" y="4252537"/>
            <a:ext cx="2363002" cy="923330"/>
          </a:xfrm>
          <a:prstGeom prst="rect">
            <a:avLst/>
          </a:prstGeom>
          <a:noFill/>
        </p:spPr>
        <p:txBody>
          <a:bodyPr wrap="square" rtlCol="0">
            <a:spAutoFit/>
          </a:bodyPr>
          <a:lstStyle/>
          <a:p>
            <a:r>
              <a:rPr lang="en-US" dirty="0"/>
              <a:t>In this case only the node label State D is active</a:t>
            </a:r>
          </a:p>
        </p:txBody>
      </p:sp>
    </p:spTree>
    <p:extLst>
      <p:ext uri="{BB962C8B-B14F-4D97-AF65-F5344CB8AC3E}">
        <p14:creationId xmlns:p14="http://schemas.microsoft.com/office/powerpoint/2010/main" val="246237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BA4E-38AA-992A-D4AD-B4F293A46115}"/>
              </a:ext>
            </a:extLst>
          </p:cNvPr>
          <p:cNvSpPr>
            <a:spLocks noGrp="1"/>
          </p:cNvSpPr>
          <p:nvPr>
            <p:ph type="title"/>
          </p:nvPr>
        </p:nvSpPr>
        <p:spPr>
          <a:xfrm>
            <a:off x="943305" y="387255"/>
            <a:ext cx="10764608" cy="960950"/>
          </a:xfrm>
        </p:spPr>
        <p:txBody>
          <a:bodyPr>
            <a:normAutofit fontScale="90000"/>
          </a:bodyPr>
          <a:lstStyle/>
          <a:p>
            <a:r>
              <a:rPr lang="en-US" sz="3200" dirty="0"/>
              <a:t>Historical Development of CFL, Column Flow Language</a:t>
            </a:r>
            <a:br>
              <a:rPr lang="en-US" sz="3200" dirty="0"/>
            </a:br>
            <a:r>
              <a:rPr lang="en-US" sz="3200" dirty="0">
                <a:hlinkClick r:id="rId2" action="ppaction://hlinksldjump"/>
              </a:rPr>
              <a:t>&lt;back&gt;</a:t>
            </a:r>
            <a:r>
              <a:rPr lang="en-US" sz="3200" dirty="0"/>
              <a:t>  </a:t>
            </a:r>
            <a:r>
              <a:rPr lang="en-US" sz="3200" dirty="0">
                <a:hlinkClick r:id="rId3" action="ppaction://hlinksldjump"/>
              </a:rPr>
              <a:t>&lt;forward&gt;</a:t>
            </a:r>
            <a:endParaRPr lang="en-US" sz="3200" dirty="0"/>
          </a:p>
        </p:txBody>
      </p:sp>
      <p:sp>
        <p:nvSpPr>
          <p:cNvPr id="9" name="Text Placeholder 8">
            <a:extLst>
              <a:ext uri="{FF2B5EF4-FFF2-40B4-BE49-F238E27FC236}">
                <a16:creationId xmlns:a16="http://schemas.microsoft.com/office/drawing/2014/main" id="{B5E6A30A-3B15-6AEA-5F90-1186D6C8DA9F}"/>
              </a:ext>
            </a:extLst>
          </p:cNvPr>
          <p:cNvSpPr>
            <a:spLocks noGrp="1"/>
          </p:cNvSpPr>
          <p:nvPr>
            <p:ph type="body" sz="half" idx="2"/>
          </p:nvPr>
        </p:nvSpPr>
        <p:spPr>
          <a:xfrm>
            <a:off x="839788" y="2215298"/>
            <a:ext cx="3932237" cy="3653689"/>
          </a:xfrm>
        </p:spPr>
        <p:txBody>
          <a:bodyPr/>
          <a:lstStyle/>
          <a:p>
            <a:pPr marL="285750" indent="-285750">
              <a:buFont typeface="Arial" panose="020B0604020202020204" pitchFamily="34" charset="0"/>
              <a:buChar char="•"/>
            </a:pPr>
            <a:r>
              <a:rPr lang="en-US" dirty="0"/>
              <a:t>The state machine implemented as a sequence can have additional functions depending on the needs of the developer.</a:t>
            </a:r>
          </a:p>
          <a:p>
            <a:pPr marL="285750" indent="-285750">
              <a:buFont typeface="Arial" panose="020B0604020202020204" pitchFamily="34" charset="0"/>
              <a:buChar char="•"/>
            </a:pPr>
            <a:r>
              <a:rPr lang="en-US" dirty="0"/>
              <a:t>A sequence can have an initial sequence before the state machine as show in the figure on the right.</a:t>
            </a:r>
          </a:p>
          <a:p>
            <a:pPr marL="285750" indent="-285750">
              <a:buFont typeface="Arial" panose="020B0604020202020204" pitchFamily="34" charset="0"/>
              <a:buChar char="•"/>
            </a:pPr>
            <a:r>
              <a:rPr lang="en-US" dirty="0"/>
              <a:t>A sequence can have a final sequence as show in the figure on the right.</a:t>
            </a:r>
          </a:p>
          <a:p>
            <a:pPr marL="285750" indent="-285750">
              <a:buFont typeface="Arial" panose="020B0604020202020204" pitchFamily="34" charset="0"/>
              <a:buChar char="•"/>
            </a:pPr>
            <a:r>
              <a:rPr lang="en-US" dirty="0"/>
              <a:t>Also, a state machine can have common event handlers for each step.  These event handlers can be factored out into steps before the state machine as shown on the figure to the right</a:t>
            </a:r>
          </a:p>
        </p:txBody>
      </p:sp>
      <p:sp>
        <p:nvSpPr>
          <p:cNvPr id="11" name="TextBox 10">
            <a:extLst>
              <a:ext uri="{FF2B5EF4-FFF2-40B4-BE49-F238E27FC236}">
                <a16:creationId xmlns:a16="http://schemas.microsoft.com/office/drawing/2014/main" id="{B3F3EE80-C70C-E597-18A5-F64D80BD0D46}"/>
              </a:ext>
            </a:extLst>
          </p:cNvPr>
          <p:cNvSpPr txBox="1"/>
          <p:nvPr/>
        </p:nvSpPr>
        <p:spPr>
          <a:xfrm>
            <a:off x="5893324" y="2922772"/>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2" name="TextBox 11">
            <a:extLst>
              <a:ext uri="{FF2B5EF4-FFF2-40B4-BE49-F238E27FC236}">
                <a16:creationId xmlns:a16="http://schemas.microsoft.com/office/drawing/2014/main" id="{1C02A382-8DAA-670A-896F-800C7E7B1DD9}"/>
              </a:ext>
            </a:extLst>
          </p:cNvPr>
          <p:cNvSpPr txBox="1"/>
          <p:nvPr/>
        </p:nvSpPr>
        <p:spPr>
          <a:xfrm>
            <a:off x="5893324" y="209693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3" name="TextBox 12">
            <a:extLst>
              <a:ext uri="{FF2B5EF4-FFF2-40B4-BE49-F238E27FC236}">
                <a16:creationId xmlns:a16="http://schemas.microsoft.com/office/drawing/2014/main" id="{B6279C12-DC90-A036-37B1-F15517426066}"/>
              </a:ext>
            </a:extLst>
          </p:cNvPr>
          <p:cNvSpPr txBox="1"/>
          <p:nvPr/>
        </p:nvSpPr>
        <p:spPr>
          <a:xfrm>
            <a:off x="5886169" y="18277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4" name="TextBox 13">
            <a:extLst>
              <a:ext uri="{FF2B5EF4-FFF2-40B4-BE49-F238E27FC236}">
                <a16:creationId xmlns:a16="http://schemas.microsoft.com/office/drawing/2014/main" id="{11911BFA-C0D8-5CCC-DA7C-15EDA4016EED}"/>
              </a:ext>
            </a:extLst>
          </p:cNvPr>
          <p:cNvSpPr txBox="1"/>
          <p:nvPr/>
        </p:nvSpPr>
        <p:spPr>
          <a:xfrm>
            <a:off x="5886167" y="3205596"/>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5" name="TextBox 14">
            <a:extLst>
              <a:ext uri="{FF2B5EF4-FFF2-40B4-BE49-F238E27FC236}">
                <a16:creationId xmlns:a16="http://schemas.microsoft.com/office/drawing/2014/main" id="{BC2B2B93-7C85-FDF1-8A99-C4CD524178D6}"/>
              </a:ext>
            </a:extLst>
          </p:cNvPr>
          <p:cNvSpPr txBox="1"/>
          <p:nvPr/>
        </p:nvSpPr>
        <p:spPr>
          <a:xfrm>
            <a:off x="5886164" y="4050484"/>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16" name="TextBox 15">
            <a:extLst>
              <a:ext uri="{FF2B5EF4-FFF2-40B4-BE49-F238E27FC236}">
                <a16:creationId xmlns:a16="http://schemas.microsoft.com/office/drawing/2014/main" id="{65C2594B-816C-19ED-FB34-750F2C3447B5}"/>
              </a:ext>
            </a:extLst>
          </p:cNvPr>
          <p:cNvSpPr txBox="1"/>
          <p:nvPr/>
        </p:nvSpPr>
        <p:spPr>
          <a:xfrm>
            <a:off x="5893324" y="55589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17" name="TextBox 16">
            <a:extLst>
              <a:ext uri="{FF2B5EF4-FFF2-40B4-BE49-F238E27FC236}">
                <a16:creationId xmlns:a16="http://schemas.microsoft.com/office/drawing/2014/main" id="{E84CB295-B7CD-BA87-89B3-91257AC699DD}"/>
              </a:ext>
            </a:extLst>
          </p:cNvPr>
          <p:cNvSpPr txBox="1"/>
          <p:nvPr/>
        </p:nvSpPr>
        <p:spPr>
          <a:xfrm>
            <a:off x="5893324" y="1542281"/>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8" name="TextBox 17">
            <a:extLst>
              <a:ext uri="{FF2B5EF4-FFF2-40B4-BE49-F238E27FC236}">
                <a16:creationId xmlns:a16="http://schemas.microsoft.com/office/drawing/2014/main" id="{299F5B74-6FE5-1388-84C6-A40D89DF5A0C}"/>
              </a:ext>
            </a:extLst>
          </p:cNvPr>
          <p:cNvSpPr txBox="1"/>
          <p:nvPr/>
        </p:nvSpPr>
        <p:spPr>
          <a:xfrm>
            <a:off x="5893324" y="3789971"/>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19" name="TextBox 18">
            <a:extLst>
              <a:ext uri="{FF2B5EF4-FFF2-40B4-BE49-F238E27FC236}">
                <a16:creationId xmlns:a16="http://schemas.microsoft.com/office/drawing/2014/main" id="{0228DB97-83DC-9F87-D892-63E82D05A594}"/>
              </a:ext>
            </a:extLst>
          </p:cNvPr>
          <p:cNvSpPr txBox="1"/>
          <p:nvPr/>
        </p:nvSpPr>
        <p:spPr>
          <a:xfrm>
            <a:off x="5893324" y="4326943"/>
            <a:ext cx="2224725" cy="276999"/>
          </a:xfrm>
          <a:prstGeom prst="rect">
            <a:avLst/>
          </a:prstGeom>
          <a:solidFill>
            <a:schemeClr val="tx1">
              <a:lumMod val="50000"/>
              <a:lumOff val="50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20" name="TextBox 19">
            <a:extLst>
              <a:ext uri="{FF2B5EF4-FFF2-40B4-BE49-F238E27FC236}">
                <a16:creationId xmlns:a16="http://schemas.microsoft.com/office/drawing/2014/main" id="{1C1F6246-AC23-FA3F-F5F6-9913AFB9E60F}"/>
              </a:ext>
            </a:extLst>
          </p:cNvPr>
          <p:cNvSpPr txBox="1"/>
          <p:nvPr/>
        </p:nvSpPr>
        <p:spPr>
          <a:xfrm>
            <a:off x="5893324" y="4611853"/>
            <a:ext cx="2224725" cy="276999"/>
          </a:xfrm>
          <a:prstGeom prst="rect">
            <a:avLst/>
          </a:prstGeom>
          <a:solidFill>
            <a:schemeClr val="tx1">
              <a:lumMod val="50000"/>
              <a:lumOff val="50000"/>
            </a:schemeClr>
          </a:solidFill>
          <a:ln>
            <a:solidFill>
              <a:schemeClr val="bg1">
                <a:lumMod val="50000"/>
              </a:schemeClr>
            </a:solidFill>
          </a:ln>
        </p:spPr>
        <p:txBody>
          <a:bodyPr wrap="square" rtlCol="0">
            <a:spAutoFit/>
          </a:bodyPr>
          <a:lstStyle/>
          <a:p>
            <a:r>
              <a:rPr lang="en-US" sz="1200" dirty="0"/>
              <a:t>State machine steps</a:t>
            </a:r>
          </a:p>
        </p:txBody>
      </p:sp>
      <p:sp>
        <p:nvSpPr>
          <p:cNvPr id="21" name="TextBox 20">
            <a:extLst>
              <a:ext uri="{FF2B5EF4-FFF2-40B4-BE49-F238E27FC236}">
                <a16:creationId xmlns:a16="http://schemas.microsoft.com/office/drawing/2014/main" id="{A4116CCF-C4F2-BF11-EED1-095197981DB3}"/>
              </a:ext>
            </a:extLst>
          </p:cNvPr>
          <p:cNvSpPr txBox="1"/>
          <p:nvPr/>
        </p:nvSpPr>
        <p:spPr>
          <a:xfrm>
            <a:off x="5886174" y="5841783"/>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2" name="TextBox 21">
            <a:extLst>
              <a:ext uri="{FF2B5EF4-FFF2-40B4-BE49-F238E27FC236}">
                <a16:creationId xmlns:a16="http://schemas.microsoft.com/office/drawing/2014/main" id="{EE6D9D23-B7CF-EBBC-08B1-1FCBBBBAED7B}"/>
              </a:ext>
            </a:extLst>
          </p:cNvPr>
          <p:cNvSpPr txBox="1"/>
          <p:nvPr/>
        </p:nvSpPr>
        <p:spPr>
          <a:xfrm>
            <a:off x="5886165" y="6121436"/>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3" name="TextBox 22">
            <a:extLst>
              <a:ext uri="{FF2B5EF4-FFF2-40B4-BE49-F238E27FC236}">
                <a16:creationId xmlns:a16="http://schemas.microsoft.com/office/drawing/2014/main" id="{B7C381CE-F8CC-F603-602F-BC29374A67EB}"/>
              </a:ext>
            </a:extLst>
          </p:cNvPr>
          <p:cNvSpPr txBox="1"/>
          <p:nvPr/>
        </p:nvSpPr>
        <p:spPr>
          <a:xfrm>
            <a:off x="8850702" y="1827196"/>
            <a:ext cx="2857211" cy="369332"/>
          </a:xfrm>
          <a:prstGeom prst="rect">
            <a:avLst/>
          </a:prstGeom>
          <a:noFill/>
        </p:spPr>
        <p:txBody>
          <a:bodyPr wrap="square" rtlCol="0">
            <a:spAutoFit/>
          </a:bodyPr>
          <a:lstStyle/>
          <a:p>
            <a:r>
              <a:rPr lang="en-US" dirty="0"/>
              <a:t>Steps of the sequence</a:t>
            </a:r>
          </a:p>
        </p:txBody>
      </p:sp>
      <p:cxnSp>
        <p:nvCxnSpPr>
          <p:cNvPr id="25" name="Straight Arrow Connector 24">
            <a:extLst>
              <a:ext uri="{FF2B5EF4-FFF2-40B4-BE49-F238E27FC236}">
                <a16:creationId xmlns:a16="http://schemas.microsoft.com/office/drawing/2014/main" id="{B8BEFFBB-2A5F-606C-DB5F-903C0DEEB336}"/>
              </a:ext>
            </a:extLst>
          </p:cNvPr>
          <p:cNvCxnSpPr/>
          <p:nvPr/>
        </p:nvCxnSpPr>
        <p:spPr>
          <a:xfrm flipH="1">
            <a:off x="8229600" y="1734863"/>
            <a:ext cx="414068" cy="20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B86B88-FFBD-323E-4CAB-1BD9C3A1102A}"/>
              </a:ext>
            </a:extLst>
          </p:cNvPr>
          <p:cNvCxnSpPr/>
          <p:nvPr/>
        </p:nvCxnSpPr>
        <p:spPr>
          <a:xfrm flipH="1">
            <a:off x="8222445" y="2215298"/>
            <a:ext cx="1525404" cy="10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3783A-0F71-660A-3ECB-388D2209A780}"/>
              </a:ext>
            </a:extLst>
          </p:cNvPr>
          <p:cNvCxnSpPr/>
          <p:nvPr/>
        </p:nvCxnSpPr>
        <p:spPr>
          <a:xfrm flipH="1">
            <a:off x="8215288" y="2213854"/>
            <a:ext cx="2153663" cy="185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4B91C-F442-2E2B-556C-C0D6F1B7D38D}"/>
              </a:ext>
            </a:extLst>
          </p:cNvPr>
          <p:cNvCxnSpPr/>
          <p:nvPr/>
        </p:nvCxnSpPr>
        <p:spPr>
          <a:xfrm flipH="1">
            <a:off x="8229600" y="2104195"/>
            <a:ext cx="2682815" cy="32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24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E52-7630-EA74-A23B-FB539946676B}"/>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B0FA8815-1326-D05C-0D59-10A04FA51B0F}"/>
              </a:ext>
            </a:extLst>
          </p:cNvPr>
          <p:cNvSpPr>
            <a:spLocks noGrp="1"/>
          </p:cNvSpPr>
          <p:nvPr>
            <p:ph idx="1"/>
          </p:nvPr>
        </p:nvSpPr>
        <p:spPr>
          <a:xfrm>
            <a:off x="838200" y="1825625"/>
            <a:ext cx="10515600" cy="917575"/>
          </a:xfrm>
        </p:spPr>
        <p:txBody>
          <a:bodyPr>
            <a:normAutofit fontScale="77500" lnSpcReduction="20000"/>
          </a:bodyPr>
          <a:lstStyle/>
          <a:p>
            <a:r>
              <a:rPr lang="en-US" dirty="0"/>
              <a:t>The second mechanism is to dedicate whole sequences to a state. </a:t>
            </a:r>
          </a:p>
          <a:p>
            <a:r>
              <a:rPr lang="en-US" dirty="0"/>
              <a:t>Changing states means enabling a sequence and then disabling the rest of the sequences</a:t>
            </a:r>
          </a:p>
        </p:txBody>
      </p:sp>
      <p:sp>
        <p:nvSpPr>
          <p:cNvPr id="4" name="TextBox 3">
            <a:extLst>
              <a:ext uri="{FF2B5EF4-FFF2-40B4-BE49-F238E27FC236}">
                <a16:creationId xmlns:a16="http://schemas.microsoft.com/office/drawing/2014/main" id="{2F7ED3EF-4F44-24C5-E6D5-02C165B955B1}"/>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7BA59E7A-F880-91E1-2022-E6205F02DE0E}"/>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6" name="TextBox 5">
            <a:extLst>
              <a:ext uri="{FF2B5EF4-FFF2-40B4-BE49-F238E27FC236}">
                <a16:creationId xmlns:a16="http://schemas.microsoft.com/office/drawing/2014/main" id="{E0D901B8-C6F8-7CB5-2A83-725AA953BC7A}"/>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Step 5</a:t>
            </a:r>
          </a:p>
        </p:txBody>
      </p:sp>
      <p:sp>
        <p:nvSpPr>
          <p:cNvPr id="7" name="TextBox 6">
            <a:extLst>
              <a:ext uri="{FF2B5EF4-FFF2-40B4-BE49-F238E27FC236}">
                <a16:creationId xmlns:a16="http://schemas.microsoft.com/office/drawing/2014/main" id="{09B8F8EB-B2BA-54CD-C8F2-872C37989568}"/>
              </a:ext>
            </a:extLst>
          </p:cNvPr>
          <p:cNvSpPr txBox="1"/>
          <p:nvPr/>
        </p:nvSpPr>
        <p:spPr>
          <a:xfrm>
            <a:off x="2642119" y="3429000"/>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8" name="TextBox 7">
            <a:extLst>
              <a:ext uri="{FF2B5EF4-FFF2-40B4-BE49-F238E27FC236}">
                <a16:creationId xmlns:a16="http://schemas.microsoft.com/office/drawing/2014/main" id="{27D9C74A-8996-872C-5212-BF20A60C9361}"/>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Step 3</a:t>
            </a:r>
          </a:p>
        </p:txBody>
      </p:sp>
      <p:sp>
        <p:nvSpPr>
          <p:cNvPr id="9" name="TextBox 8">
            <a:extLst>
              <a:ext uri="{FF2B5EF4-FFF2-40B4-BE49-F238E27FC236}">
                <a16:creationId xmlns:a16="http://schemas.microsoft.com/office/drawing/2014/main" id="{42F8B94A-FE28-755B-5018-6B9132BAE4A2}"/>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0" name="Straight Arrow Connector 9">
            <a:extLst>
              <a:ext uri="{FF2B5EF4-FFF2-40B4-BE49-F238E27FC236}">
                <a16:creationId xmlns:a16="http://schemas.microsoft.com/office/drawing/2014/main" id="{0183A5A6-1425-C501-1E4A-716C9AE5B25A}"/>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2EAC9B-04A6-5B92-88DC-2C95B732C727}"/>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9AD2F9-7B20-F1B5-0F9D-41B86CBAC049}"/>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8C0BFC-E808-E311-FCF1-BC81A2F84BE6}"/>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9C42C3-A90E-A1BD-E2D6-22062BCA09A2}"/>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C571B17-0644-9D62-9217-88148CCA9BD7}"/>
              </a:ext>
            </a:extLst>
          </p:cNvPr>
          <p:cNvSpPr txBox="1"/>
          <p:nvPr/>
        </p:nvSpPr>
        <p:spPr>
          <a:xfrm>
            <a:off x="1098861"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1</a:t>
            </a:r>
          </a:p>
        </p:txBody>
      </p:sp>
      <p:sp>
        <p:nvSpPr>
          <p:cNvPr id="83" name="TextBox 82">
            <a:extLst>
              <a:ext uri="{FF2B5EF4-FFF2-40B4-BE49-F238E27FC236}">
                <a16:creationId xmlns:a16="http://schemas.microsoft.com/office/drawing/2014/main" id="{7A6F6B7F-8044-E44B-BAE5-7B12B1017FC1}"/>
              </a:ext>
            </a:extLst>
          </p:cNvPr>
          <p:cNvSpPr txBox="1"/>
          <p:nvPr/>
        </p:nvSpPr>
        <p:spPr>
          <a:xfrm>
            <a:off x="8856837"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6</a:t>
            </a:r>
          </a:p>
        </p:txBody>
      </p:sp>
      <p:sp>
        <p:nvSpPr>
          <p:cNvPr id="84" name="TextBox 83">
            <a:extLst>
              <a:ext uri="{FF2B5EF4-FFF2-40B4-BE49-F238E27FC236}">
                <a16:creationId xmlns:a16="http://schemas.microsoft.com/office/drawing/2014/main" id="{E60E76AD-5543-4E8F-0CC6-00EDF4492CDD}"/>
              </a:ext>
            </a:extLst>
          </p:cNvPr>
          <p:cNvSpPr txBox="1"/>
          <p:nvPr/>
        </p:nvSpPr>
        <p:spPr>
          <a:xfrm>
            <a:off x="7176431"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5</a:t>
            </a:r>
          </a:p>
        </p:txBody>
      </p:sp>
      <p:sp>
        <p:nvSpPr>
          <p:cNvPr id="85" name="TextBox 84">
            <a:extLst>
              <a:ext uri="{FF2B5EF4-FFF2-40B4-BE49-F238E27FC236}">
                <a16:creationId xmlns:a16="http://schemas.microsoft.com/office/drawing/2014/main" id="{EC8F3D34-5135-75C3-5638-42E2527AB035}"/>
              </a:ext>
            </a:extLst>
          </p:cNvPr>
          <p:cNvSpPr txBox="1"/>
          <p:nvPr/>
        </p:nvSpPr>
        <p:spPr>
          <a:xfrm>
            <a:off x="2642119" y="5901088"/>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2</a:t>
            </a:r>
          </a:p>
        </p:txBody>
      </p:sp>
      <p:sp>
        <p:nvSpPr>
          <p:cNvPr id="86" name="TextBox 85">
            <a:extLst>
              <a:ext uri="{FF2B5EF4-FFF2-40B4-BE49-F238E27FC236}">
                <a16:creationId xmlns:a16="http://schemas.microsoft.com/office/drawing/2014/main" id="{6DBD3D9A-30F4-8E46-077B-CDEA795AA6C0}"/>
              </a:ext>
            </a:extLst>
          </p:cNvPr>
          <p:cNvSpPr txBox="1"/>
          <p:nvPr/>
        </p:nvSpPr>
        <p:spPr>
          <a:xfrm>
            <a:off x="4185377"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3</a:t>
            </a:r>
          </a:p>
        </p:txBody>
      </p:sp>
      <p:sp>
        <p:nvSpPr>
          <p:cNvPr id="87" name="TextBox 86">
            <a:extLst>
              <a:ext uri="{FF2B5EF4-FFF2-40B4-BE49-F238E27FC236}">
                <a16:creationId xmlns:a16="http://schemas.microsoft.com/office/drawing/2014/main" id="{20EB60AB-1CF7-7197-AF57-86D4940445DE}"/>
              </a:ext>
            </a:extLst>
          </p:cNvPr>
          <p:cNvSpPr txBox="1"/>
          <p:nvPr/>
        </p:nvSpPr>
        <p:spPr>
          <a:xfrm>
            <a:off x="5611528" y="5923547"/>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4</a:t>
            </a:r>
          </a:p>
        </p:txBody>
      </p:sp>
      <p:cxnSp>
        <p:nvCxnSpPr>
          <p:cNvPr id="88" name="Straight Arrow Connector 87">
            <a:extLst>
              <a:ext uri="{FF2B5EF4-FFF2-40B4-BE49-F238E27FC236}">
                <a16:creationId xmlns:a16="http://schemas.microsoft.com/office/drawing/2014/main" id="{BE0D4567-DAD5-0045-04F3-CEFE87497483}"/>
              </a:ext>
            </a:extLst>
          </p:cNvPr>
          <p:cNvCxnSpPr>
            <a:stCxn id="82" idx="3"/>
            <a:endCxn id="85" idx="1"/>
          </p:cNvCxnSpPr>
          <p:nvPr/>
        </p:nvCxnSpPr>
        <p:spPr>
          <a:xfrm>
            <a:off x="2374210" y="6085286"/>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F336E51-A70D-4E69-0A60-D28F5D727611}"/>
              </a:ext>
            </a:extLst>
          </p:cNvPr>
          <p:cNvCxnSpPr>
            <a:cxnSpLocks/>
            <a:stCxn id="85" idx="3"/>
            <a:endCxn id="86" idx="1"/>
          </p:cNvCxnSpPr>
          <p:nvPr/>
        </p:nvCxnSpPr>
        <p:spPr>
          <a:xfrm>
            <a:off x="3917468" y="6085754"/>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3976605-3BD5-81F2-0DDC-1B189245BCFA}"/>
              </a:ext>
            </a:extLst>
          </p:cNvPr>
          <p:cNvCxnSpPr>
            <a:cxnSpLocks/>
            <a:stCxn id="86" idx="3"/>
            <a:endCxn id="87" idx="1"/>
          </p:cNvCxnSpPr>
          <p:nvPr/>
        </p:nvCxnSpPr>
        <p:spPr>
          <a:xfrm>
            <a:off x="5460726" y="6096749"/>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54D560B-08DF-1B17-300C-E530232230A6}"/>
              </a:ext>
            </a:extLst>
          </p:cNvPr>
          <p:cNvCxnSpPr>
            <a:stCxn id="87" idx="3"/>
            <a:endCxn id="84" idx="1"/>
          </p:cNvCxnSpPr>
          <p:nvPr/>
        </p:nvCxnSpPr>
        <p:spPr>
          <a:xfrm>
            <a:off x="6886877" y="610821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E46B150-2834-9E7E-9F5F-C1017E1DA73C}"/>
              </a:ext>
            </a:extLst>
          </p:cNvPr>
          <p:cNvCxnSpPr>
            <a:stCxn id="84" idx="3"/>
            <a:endCxn id="83" idx="1"/>
          </p:cNvCxnSpPr>
          <p:nvPr/>
        </p:nvCxnSpPr>
        <p:spPr>
          <a:xfrm>
            <a:off x="8451780" y="6123899"/>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8CC591D-27C9-71D0-A245-6AB4DD3D2B3F}"/>
              </a:ext>
            </a:extLst>
          </p:cNvPr>
          <p:cNvSpPr txBox="1"/>
          <p:nvPr/>
        </p:nvSpPr>
        <p:spPr>
          <a:xfrm>
            <a:off x="1098861" y="5042085"/>
            <a:ext cx="1275349" cy="369332"/>
          </a:xfrm>
          <a:prstGeom prst="rect">
            <a:avLst/>
          </a:prstGeom>
          <a:noFill/>
          <a:ln>
            <a:solidFill>
              <a:schemeClr val="tx1"/>
            </a:solidFill>
          </a:ln>
        </p:spPr>
        <p:txBody>
          <a:bodyPr wrap="square" rtlCol="0">
            <a:spAutoFit/>
          </a:bodyPr>
          <a:lstStyle/>
          <a:p>
            <a:r>
              <a:rPr lang="en-US" dirty="0"/>
              <a:t>Step 1</a:t>
            </a:r>
          </a:p>
        </p:txBody>
      </p:sp>
      <p:sp>
        <p:nvSpPr>
          <p:cNvPr id="94" name="TextBox 93">
            <a:extLst>
              <a:ext uri="{FF2B5EF4-FFF2-40B4-BE49-F238E27FC236}">
                <a16:creationId xmlns:a16="http://schemas.microsoft.com/office/drawing/2014/main" id="{B6848328-0888-10C0-0E1F-0ED272945EB0}"/>
              </a:ext>
            </a:extLst>
          </p:cNvPr>
          <p:cNvSpPr txBox="1"/>
          <p:nvPr/>
        </p:nvSpPr>
        <p:spPr>
          <a:xfrm>
            <a:off x="8856837" y="5080698"/>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95" name="TextBox 94">
            <a:extLst>
              <a:ext uri="{FF2B5EF4-FFF2-40B4-BE49-F238E27FC236}">
                <a16:creationId xmlns:a16="http://schemas.microsoft.com/office/drawing/2014/main" id="{DFE79272-F6B4-7D85-AF88-F624065E8B40}"/>
              </a:ext>
            </a:extLst>
          </p:cNvPr>
          <p:cNvSpPr txBox="1"/>
          <p:nvPr/>
        </p:nvSpPr>
        <p:spPr>
          <a:xfrm>
            <a:off x="7176431" y="5080698"/>
            <a:ext cx="1275349" cy="369332"/>
          </a:xfrm>
          <a:prstGeom prst="rect">
            <a:avLst/>
          </a:prstGeom>
          <a:noFill/>
          <a:ln>
            <a:solidFill>
              <a:schemeClr val="tx1"/>
            </a:solidFill>
          </a:ln>
        </p:spPr>
        <p:txBody>
          <a:bodyPr wrap="square" rtlCol="0">
            <a:spAutoFit/>
          </a:bodyPr>
          <a:lstStyle/>
          <a:p>
            <a:r>
              <a:rPr lang="en-US" dirty="0"/>
              <a:t>Step 5</a:t>
            </a:r>
          </a:p>
        </p:txBody>
      </p:sp>
      <p:sp>
        <p:nvSpPr>
          <p:cNvPr id="96" name="TextBox 95">
            <a:extLst>
              <a:ext uri="{FF2B5EF4-FFF2-40B4-BE49-F238E27FC236}">
                <a16:creationId xmlns:a16="http://schemas.microsoft.com/office/drawing/2014/main" id="{EA1E223B-3EF1-510F-2312-B3F2DE85FE48}"/>
              </a:ext>
            </a:extLst>
          </p:cNvPr>
          <p:cNvSpPr txBox="1"/>
          <p:nvPr/>
        </p:nvSpPr>
        <p:spPr>
          <a:xfrm>
            <a:off x="2642119" y="5042553"/>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97" name="TextBox 96">
            <a:extLst>
              <a:ext uri="{FF2B5EF4-FFF2-40B4-BE49-F238E27FC236}">
                <a16:creationId xmlns:a16="http://schemas.microsoft.com/office/drawing/2014/main" id="{23FC56A3-F109-6B65-13D1-25BF74DA57D9}"/>
              </a:ext>
            </a:extLst>
          </p:cNvPr>
          <p:cNvSpPr txBox="1"/>
          <p:nvPr/>
        </p:nvSpPr>
        <p:spPr>
          <a:xfrm>
            <a:off x="4185377" y="5042085"/>
            <a:ext cx="1275349" cy="369332"/>
          </a:xfrm>
          <a:prstGeom prst="rect">
            <a:avLst/>
          </a:prstGeom>
          <a:noFill/>
          <a:ln>
            <a:solidFill>
              <a:schemeClr val="tx1"/>
            </a:solidFill>
          </a:ln>
        </p:spPr>
        <p:txBody>
          <a:bodyPr wrap="square" rtlCol="0">
            <a:spAutoFit/>
          </a:bodyPr>
          <a:lstStyle/>
          <a:p>
            <a:r>
              <a:rPr lang="en-US" dirty="0"/>
              <a:t>Step 3</a:t>
            </a:r>
          </a:p>
        </p:txBody>
      </p:sp>
      <p:sp>
        <p:nvSpPr>
          <p:cNvPr id="98" name="TextBox 97">
            <a:extLst>
              <a:ext uri="{FF2B5EF4-FFF2-40B4-BE49-F238E27FC236}">
                <a16:creationId xmlns:a16="http://schemas.microsoft.com/office/drawing/2014/main" id="{3CA23F03-BC17-C01A-1CBC-2D7C7A62C981}"/>
              </a:ext>
            </a:extLst>
          </p:cNvPr>
          <p:cNvSpPr txBox="1"/>
          <p:nvPr/>
        </p:nvSpPr>
        <p:spPr>
          <a:xfrm>
            <a:off x="5611528" y="5065012"/>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99" name="Straight Arrow Connector 98">
            <a:extLst>
              <a:ext uri="{FF2B5EF4-FFF2-40B4-BE49-F238E27FC236}">
                <a16:creationId xmlns:a16="http://schemas.microsoft.com/office/drawing/2014/main" id="{53879D88-2BC9-81EA-68B5-1E7054B94E88}"/>
              </a:ext>
            </a:extLst>
          </p:cNvPr>
          <p:cNvCxnSpPr>
            <a:stCxn id="93" idx="3"/>
            <a:endCxn id="96" idx="1"/>
          </p:cNvCxnSpPr>
          <p:nvPr/>
        </p:nvCxnSpPr>
        <p:spPr>
          <a:xfrm>
            <a:off x="2374210" y="5226751"/>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21C3131-B4CD-613D-BA2C-6F7769B30CDF}"/>
              </a:ext>
            </a:extLst>
          </p:cNvPr>
          <p:cNvCxnSpPr>
            <a:cxnSpLocks/>
            <a:stCxn id="96" idx="3"/>
            <a:endCxn id="97" idx="1"/>
          </p:cNvCxnSpPr>
          <p:nvPr/>
        </p:nvCxnSpPr>
        <p:spPr>
          <a:xfrm>
            <a:off x="3917468" y="5227219"/>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8BB480B-E0A6-5148-AF07-BF94825F8A99}"/>
              </a:ext>
            </a:extLst>
          </p:cNvPr>
          <p:cNvCxnSpPr>
            <a:cxnSpLocks/>
            <a:stCxn id="97" idx="3"/>
            <a:endCxn id="98" idx="1"/>
          </p:cNvCxnSpPr>
          <p:nvPr/>
        </p:nvCxnSpPr>
        <p:spPr>
          <a:xfrm>
            <a:off x="5460726" y="5238214"/>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3E7452F-2AC6-AA96-3A59-8B33F34D7E40}"/>
              </a:ext>
            </a:extLst>
          </p:cNvPr>
          <p:cNvCxnSpPr>
            <a:stCxn id="98" idx="3"/>
            <a:endCxn id="95" idx="1"/>
          </p:cNvCxnSpPr>
          <p:nvPr/>
        </p:nvCxnSpPr>
        <p:spPr>
          <a:xfrm>
            <a:off x="6886877" y="5249678"/>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51E2A39-3625-DB0E-83D7-BF39FBEC27EE}"/>
              </a:ext>
            </a:extLst>
          </p:cNvPr>
          <p:cNvCxnSpPr>
            <a:stCxn id="95" idx="3"/>
            <a:endCxn id="94" idx="1"/>
          </p:cNvCxnSpPr>
          <p:nvPr/>
        </p:nvCxnSpPr>
        <p:spPr>
          <a:xfrm>
            <a:off x="8451780" y="5265364"/>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22A4E2B-6B0E-D1B9-F034-DB3D97762F26}"/>
              </a:ext>
            </a:extLst>
          </p:cNvPr>
          <p:cNvSpPr txBox="1"/>
          <p:nvPr/>
        </p:nvSpPr>
        <p:spPr>
          <a:xfrm>
            <a:off x="1098861" y="4282844"/>
            <a:ext cx="1275349" cy="369332"/>
          </a:xfrm>
          <a:prstGeom prst="rect">
            <a:avLst/>
          </a:prstGeom>
          <a:noFill/>
          <a:ln>
            <a:solidFill>
              <a:schemeClr val="tx1"/>
            </a:solidFill>
          </a:ln>
        </p:spPr>
        <p:txBody>
          <a:bodyPr wrap="square" rtlCol="0">
            <a:spAutoFit/>
          </a:bodyPr>
          <a:lstStyle/>
          <a:p>
            <a:r>
              <a:rPr lang="en-US" dirty="0"/>
              <a:t>Step 1</a:t>
            </a:r>
          </a:p>
        </p:txBody>
      </p:sp>
      <p:sp>
        <p:nvSpPr>
          <p:cNvPr id="105" name="TextBox 104">
            <a:extLst>
              <a:ext uri="{FF2B5EF4-FFF2-40B4-BE49-F238E27FC236}">
                <a16:creationId xmlns:a16="http://schemas.microsoft.com/office/drawing/2014/main" id="{B5A64679-4FA8-484B-3401-E13831E79558}"/>
              </a:ext>
            </a:extLst>
          </p:cNvPr>
          <p:cNvSpPr txBox="1"/>
          <p:nvPr/>
        </p:nvSpPr>
        <p:spPr>
          <a:xfrm>
            <a:off x="8856837" y="4321457"/>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106" name="TextBox 105">
            <a:extLst>
              <a:ext uri="{FF2B5EF4-FFF2-40B4-BE49-F238E27FC236}">
                <a16:creationId xmlns:a16="http://schemas.microsoft.com/office/drawing/2014/main" id="{308A43D4-18CA-7D77-8510-3E84B73DA4E4}"/>
              </a:ext>
            </a:extLst>
          </p:cNvPr>
          <p:cNvSpPr txBox="1"/>
          <p:nvPr/>
        </p:nvSpPr>
        <p:spPr>
          <a:xfrm>
            <a:off x="7176431" y="4321457"/>
            <a:ext cx="1275349" cy="369332"/>
          </a:xfrm>
          <a:prstGeom prst="rect">
            <a:avLst/>
          </a:prstGeom>
          <a:noFill/>
          <a:ln>
            <a:solidFill>
              <a:schemeClr val="tx1"/>
            </a:solidFill>
          </a:ln>
        </p:spPr>
        <p:txBody>
          <a:bodyPr wrap="square" rtlCol="0">
            <a:spAutoFit/>
          </a:bodyPr>
          <a:lstStyle/>
          <a:p>
            <a:r>
              <a:rPr lang="en-US" dirty="0"/>
              <a:t>Step 5</a:t>
            </a:r>
          </a:p>
        </p:txBody>
      </p:sp>
      <p:sp>
        <p:nvSpPr>
          <p:cNvPr id="107" name="TextBox 106">
            <a:extLst>
              <a:ext uri="{FF2B5EF4-FFF2-40B4-BE49-F238E27FC236}">
                <a16:creationId xmlns:a16="http://schemas.microsoft.com/office/drawing/2014/main" id="{90D26F8F-892B-797B-0B77-AB343B3EAEAB}"/>
              </a:ext>
            </a:extLst>
          </p:cNvPr>
          <p:cNvSpPr txBox="1"/>
          <p:nvPr/>
        </p:nvSpPr>
        <p:spPr>
          <a:xfrm>
            <a:off x="2642119" y="4283312"/>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108" name="TextBox 107">
            <a:extLst>
              <a:ext uri="{FF2B5EF4-FFF2-40B4-BE49-F238E27FC236}">
                <a16:creationId xmlns:a16="http://schemas.microsoft.com/office/drawing/2014/main" id="{EAC0BBE4-3E9E-2328-CDEC-FC1F373B912A}"/>
              </a:ext>
            </a:extLst>
          </p:cNvPr>
          <p:cNvSpPr txBox="1"/>
          <p:nvPr/>
        </p:nvSpPr>
        <p:spPr>
          <a:xfrm>
            <a:off x="4185377" y="4282844"/>
            <a:ext cx="1275349" cy="369332"/>
          </a:xfrm>
          <a:prstGeom prst="rect">
            <a:avLst/>
          </a:prstGeom>
          <a:noFill/>
          <a:ln>
            <a:solidFill>
              <a:schemeClr val="tx1"/>
            </a:solidFill>
          </a:ln>
        </p:spPr>
        <p:txBody>
          <a:bodyPr wrap="square" rtlCol="0">
            <a:spAutoFit/>
          </a:bodyPr>
          <a:lstStyle/>
          <a:p>
            <a:r>
              <a:rPr lang="en-US" dirty="0"/>
              <a:t>Step 3</a:t>
            </a:r>
          </a:p>
        </p:txBody>
      </p:sp>
      <p:sp>
        <p:nvSpPr>
          <p:cNvPr id="109" name="TextBox 108">
            <a:extLst>
              <a:ext uri="{FF2B5EF4-FFF2-40B4-BE49-F238E27FC236}">
                <a16:creationId xmlns:a16="http://schemas.microsoft.com/office/drawing/2014/main" id="{74AD4BC4-E938-49DE-7F4B-E5FFD4D588B9}"/>
              </a:ext>
            </a:extLst>
          </p:cNvPr>
          <p:cNvSpPr txBox="1"/>
          <p:nvPr/>
        </p:nvSpPr>
        <p:spPr>
          <a:xfrm>
            <a:off x="5611528" y="4305771"/>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10" name="Straight Arrow Connector 109">
            <a:extLst>
              <a:ext uri="{FF2B5EF4-FFF2-40B4-BE49-F238E27FC236}">
                <a16:creationId xmlns:a16="http://schemas.microsoft.com/office/drawing/2014/main" id="{D7356F23-B5E2-BC42-3A10-AA4DF35EDAA1}"/>
              </a:ext>
            </a:extLst>
          </p:cNvPr>
          <p:cNvCxnSpPr>
            <a:stCxn id="104" idx="3"/>
            <a:endCxn id="107" idx="1"/>
          </p:cNvCxnSpPr>
          <p:nvPr/>
        </p:nvCxnSpPr>
        <p:spPr>
          <a:xfrm>
            <a:off x="2374210" y="4467510"/>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A0F05C6-7FA3-2F81-D178-4AE727A24818}"/>
              </a:ext>
            </a:extLst>
          </p:cNvPr>
          <p:cNvCxnSpPr>
            <a:cxnSpLocks/>
            <a:stCxn id="107" idx="3"/>
            <a:endCxn id="108" idx="1"/>
          </p:cNvCxnSpPr>
          <p:nvPr/>
        </p:nvCxnSpPr>
        <p:spPr>
          <a:xfrm>
            <a:off x="3917468" y="4467978"/>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C2A7BB4-6794-C1D3-8FA5-A8743BD2D2DC}"/>
              </a:ext>
            </a:extLst>
          </p:cNvPr>
          <p:cNvCxnSpPr>
            <a:cxnSpLocks/>
            <a:stCxn id="108" idx="3"/>
            <a:endCxn id="109" idx="1"/>
          </p:cNvCxnSpPr>
          <p:nvPr/>
        </p:nvCxnSpPr>
        <p:spPr>
          <a:xfrm>
            <a:off x="5460726" y="4478973"/>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229BF3E-C622-08F5-52AA-4C5F21183CCC}"/>
              </a:ext>
            </a:extLst>
          </p:cNvPr>
          <p:cNvCxnSpPr>
            <a:stCxn id="109" idx="3"/>
            <a:endCxn id="106" idx="1"/>
          </p:cNvCxnSpPr>
          <p:nvPr/>
        </p:nvCxnSpPr>
        <p:spPr>
          <a:xfrm>
            <a:off x="6886877" y="4490437"/>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ADE5903-3301-158A-6BEB-321A9CFF99A4}"/>
              </a:ext>
            </a:extLst>
          </p:cNvPr>
          <p:cNvCxnSpPr>
            <a:stCxn id="106" idx="3"/>
            <a:endCxn id="105" idx="1"/>
          </p:cNvCxnSpPr>
          <p:nvPr/>
        </p:nvCxnSpPr>
        <p:spPr>
          <a:xfrm>
            <a:off x="8451780" y="4506123"/>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97CFA93-CC90-C9C5-F0BB-25ABAA925861}"/>
              </a:ext>
            </a:extLst>
          </p:cNvPr>
          <p:cNvSpPr txBox="1"/>
          <p:nvPr/>
        </p:nvSpPr>
        <p:spPr>
          <a:xfrm>
            <a:off x="276670" y="3467145"/>
            <a:ext cx="554282" cy="246221"/>
          </a:xfrm>
          <a:prstGeom prst="rect">
            <a:avLst/>
          </a:prstGeom>
          <a:noFill/>
        </p:spPr>
        <p:txBody>
          <a:bodyPr wrap="square" rtlCol="0">
            <a:spAutoFit/>
          </a:bodyPr>
          <a:lstStyle/>
          <a:p>
            <a:r>
              <a:rPr lang="en-US" sz="1000" dirty="0"/>
              <a:t>State A</a:t>
            </a:r>
          </a:p>
        </p:txBody>
      </p:sp>
      <p:sp>
        <p:nvSpPr>
          <p:cNvPr id="116" name="TextBox 115">
            <a:extLst>
              <a:ext uri="{FF2B5EF4-FFF2-40B4-BE49-F238E27FC236}">
                <a16:creationId xmlns:a16="http://schemas.microsoft.com/office/drawing/2014/main" id="{137EEB28-E607-BCE5-693A-3EDD4543B163}"/>
              </a:ext>
            </a:extLst>
          </p:cNvPr>
          <p:cNvSpPr txBox="1"/>
          <p:nvPr/>
        </p:nvSpPr>
        <p:spPr>
          <a:xfrm>
            <a:off x="245368" y="4344399"/>
            <a:ext cx="554282" cy="246221"/>
          </a:xfrm>
          <a:prstGeom prst="rect">
            <a:avLst/>
          </a:prstGeom>
          <a:noFill/>
        </p:spPr>
        <p:txBody>
          <a:bodyPr wrap="square" rtlCol="0">
            <a:spAutoFit/>
          </a:bodyPr>
          <a:lstStyle/>
          <a:p>
            <a:r>
              <a:rPr lang="en-US" sz="1000" dirty="0"/>
              <a:t>State </a:t>
            </a:r>
            <a:r>
              <a:rPr lang="en-US" sz="1000" b="1" dirty="0"/>
              <a:t>B</a:t>
            </a:r>
          </a:p>
        </p:txBody>
      </p:sp>
      <p:sp>
        <p:nvSpPr>
          <p:cNvPr id="117" name="TextBox 116">
            <a:extLst>
              <a:ext uri="{FF2B5EF4-FFF2-40B4-BE49-F238E27FC236}">
                <a16:creationId xmlns:a16="http://schemas.microsoft.com/office/drawing/2014/main" id="{AAD84C7C-A407-5E83-07E8-F31B48B531A7}"/>
              </a:ext>
            </a:extLst>
          </p:cNvPr>
          <p:cNvSpPr txBox="1"/>
          <p:nvPr/>
        </p:nvSpPr>
        <p:spPr>
          <a:xfrm>
            <a:off x="151928" y="5992945"/>
            <a:ext cx="581941" cy="246221"/>
          </a:xfrm>
          <a:prstGeom prst="rect">
            <a:avLst/>
          </a:prstGeom>
          <a:noFill/>
        </p:spPr>
        <p:txBody>
          <a:bodyPr wrap="square" rtlCol="0">
            <a:spAutoFit/>
          </a:bodyPr>
          <a:lstStyle/>
          <a:p>
            <a:r>
              <a:rPr lang="en-US" sz="1000" dirty="0"/>
              <a:t>State D</a:t>
            </a:r>
          </a:p>
        </p:txBody>
      </p:sp>
      <p:sp>
        <p:nvSpPr>
          <p:cNvPr id="118" name="TextBox 117">
            <a:extLst>
              <a:ext uri="{FF2B5EF4-FFF2-40B4-BE49-F238E27FC236}">
                <a16:creationId xmlns:a16="http://schemas.microsoft.com/office/drawing/2014/main" id="{2DCF6828-D3B5-D6F0-BC7B-4F3A5C30416D}"/>
              </a:ext>
            </a:extLst>
          </p:cNvPr>
          <p:cNvSpPr txBox="1"/>
          <p:nvPr/>
        </p:nvSpPr>
        <p:spPr>
          <a:xfrm>
            <a:off x="201269" y="5190173"/>
            <a:ext cx="554282" cy="246221"/>
          </a:xfrm>
          <a:prstGeom prst="rect">
            <a:avLst/>
          </a:prstGeom>
          <a:noFill/>
        </p:spPr>
        <p:txBody>
          <a:bodyPr wrap="square" rtlCol="0">
            <a:spAutoFit/>
          </a:bodyPr>
          <a:lstStyle/>
          <a:p>
            <a:r>
              <a:rPr lang="en-US" sz="1000" dirty="0"/>
              <a:t>State C</a:t>
            </a:r>
          </a:p>
        </p:txBody>
      </p:sp>
      <p:sp>
        <p:nvSpPr>
          <p:cNvPr id="119" name="TextBox 118">
            <a:extLst>
              <a:ext uri="{FF2B5EF4-FFF2-40B4-BE49-F238E27FC236}">
                <a16:creationId xmlns:a16="http://schemas.microsoft.com/office/drawing/2014/main" id="{2A9667D8-DD3C-5EC8-A550-036B0C3D5745}"/>
              </a:ext>
            </a:extLst>
          </p:cNvPr>
          <p:cNvSpPr txBox="1"/>
          <p:nvPr/>
        </p:nvSpPr>
        <p:spPr>
          <a:xfrm>
            <a:off x="10385659" y="5900620"/>
            <a:ext cx="1198345" cy="461665"/>
          </a:xfrm>
          <a:prstGeom prst="rect">
            <a:avLst/>
          </a:prstGeom>
          <a:noFill/>
        </p:spPr>
        <p:txBody>
          <a:bodyPr wrap="square" rtlCol="0">
            <a:spAutoFit/>
          </a:bodyPr>
          <a:lstStyle/>
          <a:p>
            <a:r>
              <a:rPr lang="en-US" sz="1200" dirty="0"/>
              <a:t>This Sequence is Active</a:t>
            </a:r>
          </a:p>
        </p:txBody>
      </p:sp>
      <p:cxnSp>
        <p:nvCxnSpPr>
          <p:cNvPr id="121" name="Straight Arrow Connector 120">
            <a:extLst>
              <a:ext uri="{FF2B5EF4-FFF2-40B4-BE49-F238E27FC236}">
                <a16:creationId xmlns:a16="http://schemas.microsoft.com/office/drawing/2014/main" id="{9B249865-E08B-CA49-9232-4E2AF8C3A0E3}"/>
              </a:ext>
            </a:extLst>
          </p:cNvPr>
          <p:cNvCxnSpPr>
            <a:stCxn id="119" idx="1"/>
            <a:endCxn id="83" idx="3"/>
          </p:cNvCxnSpPr>
          <p:nvPr/>
        </p:nvCxnSpPr>
        <p:spPr>
          <a:xfrm flipH="1" flipV="1">
            <a:off x="10132186" y="6123899"/>
            <a:ext cx="253473"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7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796B-2BAF-14C8-03BB-11C08293F08F}"/>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a:t>
            </a:r>
            <a:endParaRPr lang="en-US" sz="3200" dirty="0"/>
          </a:p>
        </p:txBody>
      </p:sp>
      <p:sp>
        <p:nvSpPr>
          <p:cNvPr id="3" name="Content Placeholder 2">
            <a:extLst>
              <a:ext uri="{FF2B5EF4-FFF2-40B4-BE49-F238E27FC236}">
                <a16:creationId xmlns:a16="http://schemas.microsoft.com/office/drawing/2014/main" id="{8DC45BA3-3B78-2D93-1AFE-9356566C7F8A}"/>
              </a:ext>
            </a:extLst>
          </p:cNvPr>
          <p:cNvSpPr>
            <a:spLocks noGrp="1"/>
          </p:cNvSpPr>
          <p:nvPr>
            <p:ph idx="1"/>
          </p:nvPr>
        </p:nvSpPr>
        <p:spPr/>
        <p:txBody>
          <a:bodyPr>
            <a:normAutofit/>
          </a:bodyPr>
          <a:lstStyle/>
          <a:p>
            <a:r>
              <a:rPr lang="en-US" dirty="0"/>
              <a:t>Complex state machines is implemented by:</a:t>
            </a:r>
          </a:p>
          <a:p>
            <a:pPr lvl="1"/>
            <a:r>
              <a:rPr lang="en-US" dirty="0"/>
              <a:t> a preprocessor function call </a:t>
            </a:r>
          </a:p>
          <a:p>
            <a:pPr lvl="1"/>
            <a:r>
              <a:rPr lang="en-US" dirty="0"/>
              <a:t>several specified column element function.</a:t>
            </a:r>
          </a:p>
          <a:p>
            <a:r>
              <a:rPr lang="en-US" dirty="0"/>
              <a:t>The complex state machine as well as the common state machine will be described under the helper function section.</a:t>
            </a:r>
          </a:p>
        </p:txBody>
      </p:sp>
    </p:spTree>
    <p:extLst>
      <p:ext uri="{BB962C8B-B14F-4D97-AF65-F5344CB8AC3E}">
        <p14:creationId xmlns:p14="http://schemas.microsoft.com/office/powerpoint/2010/main" val="366809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6AF3-CCB3-BFBC-113E-4A50C78F48C6}"/>
              </a:ext>
            </a:extLst>
          </p:cNvPr>
          <p:cNvSpPr>
            <a:spLocks noGrp="1"/>
          </p:cNvSpPr>
          <p:nvPr>
            <p:ph type="title"/>
          </p:nvPr>
        </p:nvSpPr>
        <p:spPr>
          <a:xfrm>
            <a:off x="838200" y="500062"/>
            <a:ext cx="10515600" cy="1325563"/>
          </a:xfrm>
        </p:spPr>
        <p:txBody>
          <a:bodyPr>
            <a:normAutofit/>
          </a:bodyPr>
          <a:lstStyle/>
          <a:p>
            <a:r>
              <a:rPr lang="en-US" sz="4000" dirty="0"/>
              <a:t>Top Level Architecture</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5F0A3BAB-6FD9-0FB7-A828-E636E10A241E}"/>
              </a:ext>
            </a:extLst>
          </p:cNvPr>
          <p:cNvSpPr>
            <a:spLocks noGrp="1"/>
          </p:cNvSpPr>
          <p:nvPr>
            <p:ph idx="1"/>
          </p:nvPr>
        </p:nvSpPr>
        <p:spPr/>
        <p:txBody>
          <a:bodyPr>
            <a:normAutofit/>
          </a:bodyPr>
          <a:lstStyle/>
          <a:p>
            <a:r>
              <a:rPr lang="en-US" dirty="0"/>
              <a:t>The CFL architecture is based upon two core concepts.  The first core concept is the use of a virtual machine as demonstrated by two NASA virtual machines.</a:t>
            </a:r>
          </a:p>
          <a:p>
            <a:pPr lvl="1"/>
            <a:r>
              <a:rPr lang="en-US" dirty="0"/>
              <a:t>In the early 2000’s NASA developed, VML, Virtual Machine Language, which has the properties shown in the </a:t>
            </a:r>
            <a:r>
              <a:rPr lang="en-US" dirty="0">
                <a:hlinkClick r:id="rId4" action="ppaction://hlinksldjump"/>
              </a:rPr>
              <a:t>following link</a:t>
            </a:r>
            <a:r>
              <a:rPr lang="en-US" dirty="0"/>
              <a:t>.  VML is used in NASA’s large telescope satellites and interplanetary satellites, and fixed landers.  The VML system reduces the spaceship control to executing scripts.</a:t>
            </a:r>
          </a:p>
          <a:p>
            <a:pPr lvl="1"/>
            <a:r>
              <a:rPr lang="en-US" dirty="0"/>
              <a:t>The F’Prime system is a quasi-virtual machine used to control the Mars Helicopter.  The link for F’Prime system </a:t>
            </a:r>
            <a:r>
              <a:rPr lang="en-US" dirty="0">
                <a:hlinkClick r:id="rId5"/>
              </a:rPr>
              <a:t>is here</a:t>
            </a:r>
            <a:r>
              <a:rPr lang="en-US" dirty="0"/>
              <a:t>.</a:t>
            </a:r>
          </a:p>
          <a:p>
            <a:pPr marL="0" indent="0">
              <a:buNone/>
            </a:pPr>
            <a:endParaRPr lang="en-US" dirty="0"/>
          </a:p>
        </p:txBody>
      </p:sp>
    </p:spTree>
    <p:extLst>
      <p:ext uri="{BB962C8B-B14F-4D97-AF65-F5344CB8AC3E}">
        <p14:creationId xmlns:p14="http://schemas.microsoft.com/office/powerpoint/2010/main" val="27278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A50D-AD30-353D-625A-F2B557D7ADE2}"/>
              </a:ext>
            </a:extLst>
          </p:cNvPr>
          <p:cNvSpPr>
            <a:spLocks noGrp="1"/>
          </p:cNvSpPr>
          <p:nvPr>
            <p:ph type="title"/>
          </p:nvPr>
        </p:nvSpPr>
        <p:spPr/>
        <p:txBody>
          <a:bodyPr/>
          <a:lstStyle/>
          <a:p>
            <a:r>
              <a:rPr lang="en-US" dirty="0"/>
              <a:t>Introduction</a:t>
            </a:r>
            <a:br>
              <a:rPr lang="en-US" dirty="0"/>
            </a:br>
            <a:r>
              <a:rPr lang="en-US" dirty="0">
                <a:hlinkClick r:id="rId2" action="ppaction://hlinksldjump"/>
              </a:rPr>
              <a:t>&lt;next&gt;</a:t>
            </a:r>
            <a:endParaRPr lang="en-US" dirty="0"/>
          </a:p>
        </p:txBody>
      </p:sp>
      <p:sp>
        <p:nvSpPr>
          <p:cNvPr id="3" name="Content Placeholder 2">
            <a:extLst>
              <a:ext uri="{FF2B5EF4-FFF2-40B4-BE49-F238E27FC236}">
                <a16:creationId xmlns:a16="http://schemas.microsoft.com/office/drawing/2014/main" id="{51C904C8-B149-1402-33F6-F95677C7527C}"/>
              </a:ext>
            </a:extLst>
          </p:cNvPr>
          <p:cNvSpPr>
            <a:spLocks noGrp="1"/>
          </p:cNvSpPr>
          <p:nvPr>
            <p:ph idx="1"/>
          </p:nvPr>
        </p:nvSpPr>
        <p:spPr/>
        <p:txBody>
          <a:bodyPr>
            <a:normAutofit fontScale="92500" lnSpcReduction="10000"/>
          </a:bodyPr>
          <a:lstStyle/>
          <a:p>
            <a:r>
              <a:rPr lang="en-US" dirty="0"/>
              <a:t>In 2005-time frame, the Column Flow Language, CFL was developed for an 8051, to solve the problem of complex sequences and state machines was developed.</a:t>
            </a:r>
          </a:p>
          <a:p>
            <a:r>
              <a:rPr lang="en-US" dirty="0"/>
              <a:t>The original CFL system was enhanced as the system was employed of various processors and languages.  A list of languages include C, Lua, Python and Go.</a:t>
            </a:r>
          </a:p>
          <a:p>
            <a:r>
              <a:rPr lang="en-US" dirty="0"/>
              <a:t>The CFL system was my default manner to develop application software.</a:t>
            </a:r>
          </a:p>
          <a:p>
            <a:r>
              <a:rPr lang="en-US" dirty="0"/>
              <a:t>The problem was that there was no standard.  Each application had its own implementation.  The intent of this presentation is to:</a:t>
            </a:r>
          </a:p>
          <a:p>
            <a:pPr lvl="1"/>
            <a:r>
              <a:rPr lang="en-US" dirty="0"/>
              <a:t>Present a standard implementation architecture.</a:t>
            </a:r>
          </a:p>
          <a:p>
            <a:pPr lvl="2"/>
            <a:r>
              <a:rPr lang="en-US" dirty="0"/>
              <a:t>Due to target limitations as well a language details, there will be variances in the implement.</a:t>
            </a:r>
          </a:p>
          <a:p>
            <a:pPr lvl="1"/>
            <a:r>
              <a:rPr lang="en-US" dirty="0"/>
              <a:t>Document the implementation.</a:t>
            </a:r>
          </a:p>
          <a:p>
            <a:pPr marL="457200" lvl="1" indent="0">
              <a:buNone/>
            </a:pPr>
            <a:endParaRPr lang="en-US" dirty="0"/>
          </a:p>
        </p:txBody>
      </p:sp>
    </p:spTree>
    <p:extLst>
      <p:ext uri="{BB962C8B-B14F-4D97-AF65-F5344CB8AC3E}">
        <p14:creationId xmlns:p14="http://schemas.microsoft.com/office/powerpoint/2010/main" val="6581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0BA-3D5B-1579-B5DD-0C89EBE9BA7A}"/>
              </a:ext>
            </a:extLst>
          </p:cNvPr>
          <p:cNvSpPr>
            <a:spLocks noGrp="1"/>
          </p:cNvSpPr>
          <p:nvPr>
            <p:ph type="title"/>
          </p:nvPr>
        </p:nvSpPr>
        <p:spPr/>
        <p:txBody>
          <a:bodyPr/>
          <a:lstStyle/>
          <a:p>
            <a:r>
              <a:rPr lang="en-US" sz="4400" dirty="0"/>
              <a:t>Top Level Architecture Continued</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BD317C8-8263-A95D-D1A7-A796EE014C2F}"/>
              </a:ext>
            </a:extLst>
          </p:cNvPr>
          <p:cNvSpPr>
            <a:spLocks noGrp="1"/>
          </p:cNvSpPr>
          <p:nvPr>
            <p:ph idx="1"/>
          </p:nvPr>
        </p:nvSpPr>
        <p:spPr/>
        <p:txBody>
          <a:bodyPr>
            <a:normAutofit fontScale="62500" lnSpcReduction="20000"/>
          </a:bodyPr>
          <a:lstStyle/>
          <a:p>
            <a:r>
              <a:rPr lang="en-US" dirty="0"/>
              <a:t>The  second core concept is that the CFL virtual machine is based upon columns or modified sequence</a:t>
            </a:r>
          </a:p>
          <a:p>
            <a:pPr lvl="1"/>
            <a:r>
              <a:rPr lang="en-US" dirty="0"/>
              <a:t>The basis of the CFL is based upon the following concepts:</a:t>
            </a:r>
          </a:p>
          <a:p>
            <a:pPr lvl="2"/>
            <a:r>
              <a:rPr lang="en-US" dirty="0"/>
              <a:t>The CFL system is driven by events.</a:t>
            </a:r>
          </a:p>
          <a:p>
            <a:pPr lvl="2"/>
            <a:r>
              <a:rPr lang="en-US" dirty="0"/>
              <a:t>Events contain:</a:t>
            </a:r>
          </a:p>
          <a:p>
            <a:pPr lvl="3"/>
            <a:r>
              <a:rPr lang="en-US" dirty="0"/>
              <a:t>An event id</a:t>
            </a:r>
          </a:p>
          <a:p>
            <a:pPr lvl="3"/>
            <a:r>
              <a:rPr lang="en-US" dirty="0"/>
              <a:t>Event can have data attached to the event.</a:t>
            </a:r>
          </a:p>
          <a:p>
            <a:pPr lvl="2"/>
            <a:r>
              <a:rPr lang="en-US" dirty="0"/>
              <a:t>Events are stored in queues.</a:t>
            </a:r>
          </a:p>
          <a:p>
            <a:pPr lvl="3"/>
            <a:r>
              <a:rPr lang="en-US" dirty="0"/>
              <a:t>There is a central event queue.</a:t>
            </a:r>
          </a:p>
          <a:p>
            <a:pPr lvl="3"/>
            <a:r>
              <a:rPr lang="en-US" dirty="0"/>
              <a:t>Event queues can optional be attached to event queue.</a:t>
            </a:r>
          </a:p>
          <a:p>
            <a:pPr lvl="1"/>
            <a:r>
              <a:rPr lang="en-US" dirty="0"/>
              <a:t>A sequence as defined by the UML specification as shown in </a:t>
            </a:r>
            <a:r>
              <a:rPr lang="en-US" dirty="0">
                <a:hlinkClick r:id="rId4"/>
              </a:rPr>
              <a:t>the following link</a:t>
            </a:r>
            <a:r>
              <a:rPr lang="en-US" dirty="0"/>
              <a:t>.</a:t>
            </a:r>
          </a:p>
          <a:p>
            <a:pPr lvl="1"/>
            <a:r>
              <a:rPr lang="en-US" dirty="0"/>
              <a:t>The changes to the conventional sequence engine are as follows:  </a:t>
            </a:r>
          </a:p>
          <a:p>
            <a:pPr lvl="2"/>
            <a:r>
              <a:rPr lang="en-US" dirty="0"/>
              <a:t>Multiple sequences can be active at the same time.</a:t>
            </a:r>
          </a:p>
          <a:p>
            <a:pPr lvl="2"/>
            <a:r>
              <a:rPr lang="en-US" dirty="0"/>
              <a:t>Multiple elements of a sequence can be active at same time.</a:t>
            </a:r>
          </a:p>
          <a:p>
            <a:pPr lvl="1"/>
            <a:r>
              <a:rPr lang="en-US" dirty="0"/>
              <a:t>A step in a column or modified sequence consist of a data structure which contains function pointers and attached data.</a:t>
            </a:r>
          </a:p>
          <a:p>
            <a:pPr lvl="2"/>
            <a:r>
              <a:rPr lang="en-US" dirty="0"/>
              <a:t>Step in the sequence are structures which have function pointers and data attached to the structure.</a:t>
            </a:r>
          </a:p>
          <a:p>
            <a:pPr lvl="2"/>
            <a:r>
              <a:rPr lang="en-US" dirty="0"/>
              <a:t>Events are sent a column and then sent to sequence steps.</a:t>
            </a:r>
          </a:p>
          <a:p>
            <a:pPr lvl="2"/>
            <a:r>
              <a:rPr lang="en-US" dirty="0"/>
              <a:t>The CFL engine calls functions attached to the sequence steps.</a:t>
            </a:r>
          </a:p>
          <a:p>
            <a:pPr lvl="2"/>
            <a:r>
              <a:rPr lang="en-US" dirty="0"/>
              <a:t>The function when called, return codes which affect the flow event processing of the column.</a:t>
            </a:r>
          </a:p>
        </p:txBody>
      </p:sp>
    </p:spTree>
    <p:extLst>
      <p:ext uri="{BB962C8B-B14F-4D97-AF65-F5344CB8AC3E}">
        <p14:creationId xmlns:p14="http://schemas.microsoft.com/office/powerpoint/2010/main" val="145539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6EE4-B689-00C6-7EBE-82DD77BF088D}"/>
              </a:ext>
            </a:extLst>
          </p:cNvPr>
          <p:cNvSpPr>
            <a:spLocks noGrp="1"/>
          </p:cNvSpPr>
          <p:nvPr>
            <p:ph type="title"/>
          </p:nvPr>
        </p:nvSpPr>
        <p:spPr/>
        <p:txBody>
          <a:bodyPr>
            <a:normAutofit/>
          </a:bodyPr>
          <a:lstStyle/>
          <a:p>
            <a:r>
              <a:rPr lang="en-US" sz="4000" dirty="0"/>
              <a:t>CFL Engine Components</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B2D9FDD6-E913-AA83-09DB-A907DA35C829}"/>
              </a:ext>
            </a:extLst>
          </p:cNvPr>
          <p:cNvSpPr>
            <a:spLocks noGrp="1"/>
          </p:cNvSpPr>
          <p:nvPr>
            <p:ph idx="1"/>
          </p:nvPr>
        </p:nvSpPr>
        <p:spPr/>
        <p:txBody>
          <a:bodyPr>
            <a:normAutofit fontScale="77500" lnSpcReduction="20000"/>
          </a:bodyPr>
          <a:lstStyle/>
          <a:p>
            <a:r>
              <a:rPr lang="en-US" dirty="0"/>
              <a:t>The CFL, Column Flow Language, consists of the following architectural components:</a:t>
            </a:r>
          </a:p>
          <a:p>
            <a:pPr lvl="1"/>
            <a:endParaRPr lang="en-US" dirty="0"/>
          </a:p>
          <a:p>
            <a:pPr lvl="1"/>
            <a:r>
              <a:rPr lang="en-US" dirty="0"/>
              <a:t>Event Queues consists of two types</a:t>
            </a:r>
          </a:p>
          <a:p>
            <a:pPr lvl="2"/>
            <a:r>
              <a:rPr lang="en-US" dirty="0"/>
              <a:t>Global Event Queue</a:t>
            </a:r>
          </a:p>
          <a:p>
            <a:pPr lvl="3"/>
            <a:r>
              <a:rPr lang="en-US" dirty="0"/>
              <a:t>This Queue receives all system events and external events.</a:t>
            </a:r>
          </a:p>
          <a:p>
            <a:pPr lvl="3"/>
            <a:r>
              <a:rPr lang="en-US" dirty="0"/>
              <a:t>This queue distributes the events to all the column elements.</a:t>
            </a:r>
          </a:p>
          <a:p>
            <a:pPr lvl="2"/>
            <a:r>
              <a:rPr lang="en-US" dirty="0"/>
              <a:t>Optional Column Event Queue</a:t>
            </a:r>
          </a:p>
          <a:p>
            <a:pPr lvl="3"/>
            <a:r>
              <a:rPr lang="en-US" dirty="0"/>
              <a:t>Not all Columns have event queues.</a:t>
            </a:r>
          </a:p>
          <a:p>
            <a:pPr lvl="3"/>
            <a:r>
              <a:rPr lang="en-US" dirty="0"/>
              <a:t>Events sent to the Column Event Queue are from processing elements of columns.</a:t>
            </a:r>
          </a:p>
          <a:p>
            <a:pPr lvl="3"/>
            <a:r>
              <a:rPr lang="en-US" dirty="0"/>
              <a:t>Events sent to this type of queue are processed for the local column.</a:t>
            </a:r>
          </a:p>
          <a:p>
            <a:pPr lvl="1"/>
            <a:r>
              <a:rPr lang="en-US" dirty="0"/>
              <a:t>Columns or Modified Sequences</a:t>
            </a:r>
          </a:p>
          <a:p>
            <a:pPr lvl="2"/>
            <a:r>
              <a:rPr lang="en-US" dirty="0"/>
              <a:t>Column are the processing elements of the system.   As mentioned earlier column entities act like modified sequences.</a:t>
            </a:r>
          </a:p>
          <a:p>
            <a:pPr lvl="1"/>
            <a:r>
              <a:rPr lang="en-US" dirty="0"/>
              <a:t>Column Elements or Sequence Steps</a:t>
            </a:r>
          </a:p>
          <a:p>
            <a:pPr lvl="2"/>
            <a:r>
              <a:rPr lang="en-US" dirty="0"/>
              <a:t>Column Elements are processing elements which attach to columns.</a:t>
            </a:r>
          </a:p>
          <a:p>
            <a:r>
              <a:rPr lang="en-US" dirty="0"/>
              <a:t>A top-level view of these components is shown in the </a:t>
            </a:r>
            <a:r>
              <a:rPr lang="en-US" dirty="0">
                <a:hlinkClick r:id="rId4" action="ppaction://hlinksldjump"/>
              </a:rPr>
              <a:t>following link</a:t>
            </a:r>
            <a:r>
              <a:rPr lang="en-US" dirty="0"/>
              <a:t>.</a:t>
            </a:r>
          </a:p>
        </p:txBody>
      </p:sp>
    </p:spTree>
    <p:extLst>
      <p:ext uri="{BB962C8B-B14F-4D97-AF65-F5344CB8AC3E}">
        <p14:creationId xmlns:p14="http://schemas.microsoft.com/office/powerpoint/2010/main" val="3618623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043-347B-4337-BF51-673BBC81A927}"/>
              </a:ext>
            </a:extLst>
          </p:cNvPr>
          <p:cNvSpPr>
            <a:spLocks noGrp="1"/>
          </p:cNvSpPr>
          <p:nvPr>
            <p:ph type="title"/>
          </p:nvPr>
        </p:nvSpPr>
        <p:spPr/>
        <p:txBody>
          <a:bodyPr>
            <a:normAutofit/>
          </a:bodyPr>
          <a:lstStyle/>
          <a:p>
            <a:r>
              <a:rPr lang="en-US" sz="3600" dirty="0"/>
              <a:t>CFL Components and Component Relationships</a:t>
            </a:r>
            <a:br>
              <a:rPr lang="en-US" sz="3600" dirty="0">
                <a:solidFill>
                  <a:srgbClr val="0563C1"/>
                </a:solidFill>
              </a:rPr>
            </a:br>
            <a:r>
              <a:rPr lang="en-US" sz="3600" dirty="0">
                <a:solidFill>
                  <a:srgbClr val="0563C1"/>
                </a:solidFill>
                <a:hlinkClick r:id="rId2" action="ppaction://hlinksldjump"/>
              </a:rPr>
              <a:t>&lt;back&gt;</a:t>
            </a:r>
            <a:endParaRPr lang="en-US" sz="3600" dirty="0"/>
          </a:p>
        </p:txBody>
      </p:sp>
      <p:sp>
        <p:nvSpPr>
          <p:cNvPr id="4" name="Text Placeholder 3">
            <a:extLst>
              <a:ext uri="{FF2B5EF4-FFF2-40B4-BE49-F238E27FC236}">
                <a16:creationId xmlns:a16="http://schemas.microsoft.com/office/drawing/2014/main" id="{D792B0B8-8306-9114-9E52-81D578A92B68}"/>
              </a:ext>
            </a:extLst>
          </p:cNvPr>
          <p:cNvSpPr>
            <a:spLocks noGrp="1"/>
          </p:cNvSpPr>
          <p:nvPr>
            <p:ph type="body" idx="1"/>
          </p:nvPr>
        </p:nvSpPr>
        <p:spPr>
          <a:xfrm>
            <a:off x="391666" y="1699225"/>
            <a:ext cx="5157787" cy="1191978"/>
          </a:xfrm>
        </p:spPr>
        <p:txBody>
          <a:bodyPr>
            <a:normAutofit fontScale="70000" lnSpcReduction="20000"/>
          </a:bodyPr>
          <a:lstStyle/>
          <a:p>
            <a:r>
              <a:rPr lang="en-US" b="0" i="0" dirty="0">
                <a:solidFill>
                  <a:srgbClr val="111111"/>
                </a:solidFill>
                <a:effectLst/>
                <a:latin typeface="-apple-system"/>
              </a:rPr>
              <a:t>The figure to the right shows the architecture of the CFL System as well as the event flow. Each of the components will be discussed in the next section. However, the language of the implementation is left open. CFL engines have been constructed using C, Lua, Python, and Go.</a:t>
            </a:r>
            <a:endParaRPr lang="en-US" dirty="0"/>
          </a:p>
        </p:txBody>
      </p:sp>
      <p:sp>
        <p:nvSpPr>
          <p:cNvPr id="7" name="TextBox 6">
            <a:extLst>
              <a:ext uri="{FF2B5EF4-FFF2-40B4-BE49-F238E27FC236}">
                <a16:creationId xmlns:a16="http://schemas.microsoft.com/office/drawing/2014/main" id="{0F5B9D4A-3308-2959-1843-C6D80707FDEE}"/>
              </a:ext>
            </a:extLst>
          </p:cNvPr>
          <p:cNvSpPr txBox="1"/>
          <p:nvPr/>
        </p:nvSpPr>
        <p:spPr>
          <a:xfrm>
            <a:off x="8465419" y="1982805"/>
            <a:ext cx="1126156" cy="461665"/>
          </a:xfrm>
          <a:prstGeom prst="rect">
            <a:avLst/>
          </a:prstGeom>
          <a:noFill/>
          <a:ln>
            <a:solidFill>
              <a:schemeClr val="tx1"/>
            </a:solidFill>
          </a:ln>
        </p:spPr>
        <p:txBody>
          <a:bodyPr wrap="square" rtlCol="0">
            <a:spAutoFit/>
          </a:bodyPr>
          <a:lstStyle/>
          <a:p>
            <a:r>
              <a:rPr lang="en-US" sz="1200" dirty="0"/>
              <a:t>Global </a:t>
            </a:r>
          </a:p>
          <a:p>
            <a:r>
              <a:rPr lang="en-US" sz="1200" dirty="0"/>
              <a:t>Event Queue</a:t>
            </a:r>
          </a:p>
        </p:txBody>
      </p:sp>
      <p:cxnSp>
        <p:nvCxnSpPr>
          <p:cNvPr id="9" name="Straight Arrow Connector 8">
            <a:extLst>
              <a:ext uri="{FF2B5EF4-FFF2-40B4-BE49-F238E27FC236}">
                <a16:creationId xmlns:a16="http://schemas.microsoft.com/office/drawing/2014/main" id="{574DFC14-E0F1-47DB-548A-B8A11069F99F}"/>
              </a:ext>
            </a:extLst>
          </p:cNvPr>
          <p:cNvCxnSpPr>
            <a:endCxn id="7" idx="1"/>
          </p:cNvCxnSpPr>
          <p:nvPr/>
        </p:nvCxnSpPr>
        <p:spPr>
          <a:xfrm flipV="1">
            <a:off x="7310387" y="2213638"/>
            <a:ext cx="1155032" cy="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38D4F2-1C4D-B3AE-8E2B-B52106F7AD30}"/>
              </a:ext>
            </a:extLst>
          </p:cNvPr>
          <p:cNvCxnSpPr>
            <a:cxnSpLocks/>
          </p:cNvCxnSpPr>
          <p:nvPr/>
        </p:nvCxnSpPr>
        <p:spPr>
          <a:xfrm flipH="1">
            <a:off x="9591575" y="2194301"/>
            <a:ext cx="95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11C10F-EA2C-5D46-4261-9E203E1ACD01}"/>
              </a:ext>
            </a:extLst>
          </p:cNvPr>
          <p:cNvSpPr txBox="1"/>
          <p:nvPr/>
        </p:nvSpPr>
        <p:spPr>
          <a:xfrm>
            <a:off x="7084194" y="2194301"/>
            <a:ext cx="1280160" cy="369332"/>
          </a:xfrm>
          <a:prstGeom prst="rect">
            <a:avLst/>
          </a:prstGeom>
          <a:noFill/>
        </p:spPr>
        <p:txBody>
          <a:bodyPr wrap="square" rtlCol="0">
            <a:spAutoFit/>
          </a:bodyPr>
          <a:lstStyle/>
          <a:p>
            <a:r>
              <a:rPr lang="en-US" sz="900" dirty="0"/>
              <a:t>Timer tick and Calendar Events</a:t>
            </a:r>
          </a:p>
        </p:txBody>
      </p:sp>
      <p:sp>
        <p:nvSpPr>
          <p:cNvPr id="14" name="TextBox 13">
            <a:extLst>
              <a:ext uri="{FF2B5EF4-FFF2-40B4-BE49-F238E27FC236}">
                <a16:creationId xmlns:a16="http://schemas.microsoft.com/office/drawing/2014/main" id="{C4135DC9-7994-B96E-7F51-F4EEF532A3B3}"/>
              </a:ext>
            </a:extLst>
          </p:cNvPr>
          <p:cNvSpPr txBox="1"/>
          <p:nvPr/>
        </p:nvSpPr>
        <p:spPr>
          <a:xfrm>
            <a:off x="9980362" y="2175051"/>
            <a:ext cx="952901" cy="507831"/>
          </a:xfrm>
          <a:prstGeom prst="rect">
            <a:avLst/>
          </a:prstGeom>
          <a:noFill/>
        </p:spPr>
        <p:txBody>
          <a:bodyPr wrap="square" rtlCol="0">
            <a:spAutoFit/>
          </a:bodyPr>
          <a:lstStyle/>
          <a:p>
            <a:r>
              <a:rPr lang="en-US" sz="900" dirty="0"/>
              <a:t>Interrupts and other external events</a:t>
            </a:r>
          </a:p>
        </p:txBody>
      </p:sp>
      <p:sp>
        <p:nvSpPr>
          <p:cNvPr id="15" name="TextBox 14">
            <a:extLst>
              <a:ext uri="{FF2B5EF4-FFF2-40B4-BE49-F238E27FC236}">
                <a16:creationId xmlns:a16="http://schemas.microsoft.com/office/drawing/2014/main" id="{15873C9E-5090-A0AE-1825-59489BA77BDB}"/>
              </a:ext>
            </a:extLst>
          </p:cNvPr>
          <p:cNvSpPr txBox="1"/>
          <p:nvPr/>
        </p:nvSpPr>
        <p:spPr>
          <a:xfrm>
            <a:off x="8282539" y="2950143"/>
            <a:ext cx="1549667" cy="369332"/>
          </a:xfrm>
          <a:prstGeom prst="rect">
            <a:avLst/>
          </a:prstGeom>
          <a:noFill/>
          <a:ln>
            <a:solidFill>
              <a:schemeClr val="tx1"/>
            </a:solidFill>
          </a:ln>
        </p:spPr>
        <p:txBody>
          <a:bodyPr wrap="square" rtlCol="0">
            <a:spAutoFit/>
          </a:bodyPr>
          <a:lstStyle/>
          <a:p>
            <a:r>
              <a:rPr lang="en-US" dirty="0"/>
              <a:t>CFL Engine</a:t>
            </a:r>
          </a:p>
        </p:txBody>
      </p:sp>
      <p:sp>
        <p:nvSpPr>
          <p:cNvPr id="16" name="TextBox 15">
            <a:extLst>
              <a:ext uri="{FF2B5EF4-FFF2-40B4-BE49-F238E27FC236}">
                <a16:creationId xmlns:a16="http://schemas.microsoft.com/office/drawing/2014/main" id="{6725B80D-1CA7-6554-6596-25C0CBF6A84F}"/>
              </a:ext>
            </a:extLst>
          </p:cNvPr>
          <p:cNvSpPr txBox="1"/>
          <p:nvPr/>
        </p:nvSpPr>
        <p:spPr>
          <a:xfrm>
            <a:off x="6603448" y="3691288"/>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17" name="TextBox 16">
            <a:extLst>
              <a:ext uri="{FF2B5EF4-FFF2-40B4-BE49-F238E27FC236}">
                <a16:creationId xmlns:a16="http://schemas.microsoft.com/office/drawing/2014/main" id="{FBDD047F-FA6E-3342-D3BE-379279957FBE}"/>
              </a:ext>
            </a:extLst>
          </p:cNvPr>
          <p:cNvSpPr txBox="1"/>
          <p:nvPr/>
        </p:nvSpPr>
        <p:spPr>
          <a:xfrm>
            <a:off x="6603449" y="407024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8" name="TextBox 17">
            <a:extLst>
              <a:ext uri="{FF2B5EF4-FFF2-40B4-BE49-F238E27FC236}">
                <a16:creationId xmlns:a16="http://schemas.microsoft.com/office/drawing/2014/main" id="{F39CE96C-E5F7-F09A-C046-10416C9AD9FE}"/>
              </a:ext>
            </a:extLst>
          </p:cNvPr>
          <p:cNvSpPr txBox="1"/>
          <p:nvPr/>
        </p:nvSpPr>
        <p:spPr>
          <a:xfrm>
            <a:off x="6603448" y="444920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9" name="TextBox 18">
            <a:extLst>
              <a:ext uri="{FF2B5EF4-FFF2-40B4-BE49-F238E27FC236}">
                <a16:creationId xmlns:a16="http://schemas.microsoft.com/office/drawing/2014/main" id="{11AB9F92-2C29-A4A4-85E8-0EE7CFADC703}"/>
              </a:ext>
            </a:extLst>
          </p:cNvPr>
          <p:cNvSpPr txBox="1"/>
          <p:nvPr/>
        </p:nvSpPr>
        <p:spPr>
          <a:xfrm>
            <a:off x="6603448" y="48185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0" name="TextBox 19">
            <a:extLst>
              <a:ext uri="{FF2B5EF4-FFF2-40B4-BE49-F238E27FC236}">
                <a16:creationId xmlns:a16="http://schemas.microsoft.com/office/drawing/2014/main" id="{6B59B41A-A27D-8B22-C73B-39EA81EC1472}"/>
              </a:ext>
            </a:extLst>
          </p:cNvPr>
          <p:cNvSpPr txBox="1"/>
          <p:nvPr/>
        </p:nvSpPr>
        <p:spPr>
          <a:xfrm>
            <a:off x="6593567" y="5187866"/>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1" name="TextBox 20">
            <a:extLst>
              <a:ext uri="{FF2B5EF4-FFF2-40B4-BE49-F238E27FC236}">
                <a16:creationId xmlns:a16="http://schemas.microsoft.com/office/drawing/2014/main" id="{1E8528F4-3332-499B-21BB-4E9FFBDDB573}"/>
              </a:ext>
            </a:extLst>
          </p:cNvPr>
          <p:cNvSpPr txBox="1"/>
          <p:nvPr/>
        </p:nvSpPr>
        <p:spPr>
          <a:xfrm>
            <a:off x="6593567" y="555223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2" name="TextBox 21">
            <a:extLst>
              <a:ext uri="{FF2B5EF4-FFF2-40B4-BE49-F238E27FC236}">
                <a16:creationId xmlns:a16="http://schemas.microsoft.com/office/drawing/2014/main" id="{1BCC8DCC-D5C6-7587-0CF5-60E82FE2B556}"/>
              </a:ext>
            </a:extLst>
          </p:cNvPr>
          <p:cNvSpPr txBox="1"/>
          <p:nvPr/>
        </p:nvSpPr>
        <p:spPr>
          <a:xfrm>
            <a:off x="6593567" y="591660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3" name="TextBox 22">
            <a:extLst>
              <a:ext uri="{FF2B5EF4-FFF2-40B4-BE49-F238E27FC236}">
                <a16:creationId xmlns:a16="http://schemas.microsoft.com/office/drawing/2014/main" id="{7EAB1152-9F86-2752-E7D5-2CD4ADBDA173}"/>
              </a:ext>
            </a:extLst>
          </p:cNvPr>
          <p:cNvSpPr txBox="1"/>
          <p:nvPr/>
        </p:nvSpPr>
        <p:spPr>
          <a:xfrm>
            <a:off x="6603448" y="628097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4" name="TextBox 23">
            <a:extLst>
              <a:ext uri="{FF2B5EF4-FFF2-40B4-BE49-F238E27FC236}">
                <a16:creationId xmlns:a16="http://schemas.microsoft.com/office/drawing/2014/main" id="{411FE77D-16EA-C43D-376E-5B5E3CDB58A0}"/>
              </a:ext>
            </a:extLst>
          </p:cNvPr>
          <p:cNvSpPr txBox="1"/>
          <p:nvPr/>
        </p:nvSpPr>
        <p:spPr>
          <a:xfrm>
            <a:off x="10610766"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25" name="TextBox 24">
            <a:extLst>
              <a:ext uri="{FF2B5EF4-FFF2-40B4-BE49-F238E27FC236}">
                <a16:creationId xmlns:a16="http://schemas.microsoft.com/office/drawing/2014/main" id="{F281513F-65CD-1DD0-DD22-32E11D78D1B3}"/>
              </a:ext>
            </a:extLst>
          </p:cNvPr>
          <p:cNvSpPr txBox="1"/>
          <p:nvPr/>
        </p:nvSpPr>
        <p:spPr>
          <a:xfrm>
            <a:off x="10610767"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6" name="TextBox 25">
            <a:extLst>
              <a:ext uri="{FF2B5EF4-FFF2-40B4-BE49-F238E27FC236}">
                <a16:creationId xmlns:a16="http://schemas.microsoft.com/office/drawing/2014/main" id="{67763282-A915-5A1E-2483-7A3B03174860}"/>
              </a:ext>
            </a:extLst>
          </p:cNvPr>
          <p:cNvSpPr txBox="1"/>
          <p:nvPr/>
        </p:nvSpPr>
        <p:spPr>
          <a:xfrm>
            <a:off x="10610766"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7" name="TextBox 26">
            <a:extLst>
              <a:ext uri="{FF2B5EF4-FFF2-40B4-BE49-F238E27FC236}">
                <a16:creationId xmlns:a16="http://schemas.microsoft.com/office/drawing/2014/main" id="{75240CC5-6762-E92A-8AFD-FEC9466C0832}"/>
              </a:ext>
            </a:extLst>
          </p:cNvPr>
          <p:cNvSpPr txBox="1"/>
          <p:nvPr/>
        </p:nvSpPr>
        <p:spPr>
          <a:xfrm>
            <a:off x="10610766"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8" name="TextBox 27">
            <a:extLst>
              <a:ext uri="{FF2B5EF4-FFF2-40B4-BE49-F238E27FC236}">
                <a16:creationId xmlns:a16="http://schemas.microsoft.com/office/drawing/2014/main" id="{00E94CE4-A59A-5684-5056-12A32A12CE04}"/>
              </a:ext>
            </a:extLst>
          </p:cNvPr>
          <p:cNvSpPr txBox="1"/>
          <p:nvPr/>
        </p:nvSpPr>
        <p:spPr>
          <a:xfrm>
            <a:off x="10600885"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9" name="TextBox 28">
            <a:extLst>
              <a:ext uri="{FF2B5EF4-FFF2-40B4-BE49-F238E27FC236}">
                <a16:creationId xmlns:a16="http://schemas.microsoft.com/office/drawing/2014/main" id="{CF7C51FD-D16D-AAFE-3876-ADB1F4460E57}"/>
              </a:ext>
            </a:extLst>
          </p:cNvPr>
          <p:cNvSpPr txBox="1"/>
          <p:nvPr/>
        </p:nvSpPr>
        <p:spPr>
          <a:xfrm>
            <a:off x="10600885"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0" name="TextBox 29">
            <a:extLst>
              <a:ext uri="{FF2B5EF4-FFF2-40B4-BE49-F238E27FC236}">
                <a16:creationId xmlns:a16="http://schemas.microsoft.com/office/drawing/2014/main" id="{4BF5978E-E183-901D-172E-523BC483B8C3}"/>
              </a:ext>
            </a:extLst>
          </p:cNvPr>
          <p:cNvSpPr txBox="1"/>
          <p:nvPr/>
        </p:nvSpPr>
        <p:spPr>
          <a:xfrm>
            <a:off x="10600885"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1" name="TextBox 30">
            <a:extLst>
              <a:ext uri="{FF2B5EF4-FFF2-40B4-BE49-F238E27FC236}">
                <a16:creationId xmlns:a16="http://schemas.microsoft.com/office/drawing/2014/main" id="{0605780F-30EB-D067-4B40-F6CEFE161BF2}"/>
              </a:ext>
            </a:extLst>
          </p:cNvPr>
          <p:cNvSpPr txBox="1"/>
          <p:nvPr/>
        </p:nvSpPr>
        <p:spPr>
          <a:xfrm>
            <a:off x="10610766"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2" name="TextBox 31">
            <a:extLst>
              <a:ext uri="{FF2B5EF4-FFF2-40B4-BE49-F238E27FC236}">
                <a16:creationId xmlns:a16="http://schemas.microsoft.com/office/drawing/2014/main" id="{B05162E2-11CC-D56D-901C-38F956BBE5AB}"/>
              </a:ext>
            </a:extLst>
          </p:cNvPr>
          <p:cNvSpPr txBox="1"/>
          <p:nvPr/>
        </p:nvSpPr>
        <p:spPr>
          <a:xfrm>
            <a:off x="9361029"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33" name="TextBox 32">
            <a:extLst>
              <a:ext uri="{FF2B5EF4-FFF2-40B4-BE49-F238E27FC236}">
                <a16:creationId xmlns:a16="http://schemas.microsoft.com/office/drawing/2014/main" id="{5A2A7C54-CDBF-6DD8-967F-D018CB607024}"/>
              </a:ext>
            </a:extLst>
          </p:cNvPr>
          <p:cNvSpPr txBox="1"/>
          <p:nvPr/>
        </p:nvSpPr>
        <p:spPr>
          <a:xfrm>
            <a:off x="9361030"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4" name="TextBox 33">
            <a:extLst>
              <a:ext uri="{FF2B5EF4-FFF2-40B4-BE49-F238E27FC236}">
                <a16:creationId xmlns:a16="http://schemas.microsoft.com/office/drawing/2014/main" id="{DF051485-05BE-CD42-8677-6A8DA0F4EFAA}"/>
              </a:ext>
            </a:extLst>
          </p:cNvPr>
          <p:cNvSpPr txBox="1"/>
          <p:nvPr/>
        </p:nvSpPr>
        <p:spPr>
          <a:xfrm>
            <a:off x="9361029"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5" name="TextBox 34">
            <a:extLst>
              <a:ext uri="{FF2B5EF4-FFF2-40B4-BE49-F238E27FC236}">
                <a16:creationId xmlns:a16="http://schemas.microsoft.com/office/drawing/2014/main" id="{B348F933-A7AF-4A6C-EE8A-C3178AAE70F6}"/>
              </a:ext>
            </a:extLst>
          </p:cNvPr>
          <p:cNvSpPr txBox="1"/>
          <p:nvPr/>
        </p:nvSpPr>
        <p:spPr>
          <a:xfrm>
            <a:off x="9361029"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6" name="TextBox 35">
            <a:extLst>
              <a:ext uri="{FF2B5EF4-FFF2-40B4-BE49-F238E27FC236}">
                <a16:creationId xmlns:a16="http://schemas.microsoft.com/office/drawing/2014/main" id="{8ED5CD24-F1D8-235A-ED60-85201DF1A906}"/>
              </a:ext>
            </a:extLst>
          </p:cNvPr>
          <p:cNvSpPr txBox="1"/>
          <p:nvPr/>
        </p:nvSpPr>
        <p:spPr>
          <a:xfrm>
            <a:off x="9351148"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7" name="TextBox 36">
            <a:extLst>
              <a:ext uri="{FF2B5EF4-FFF2-40B4-BE49-F238E27FC236}">
                <a16:creationId xmlns:a16="http://schemas.microsoft.com/office/drawing/2014/main" id="{BD1454B7-7365-CB9E-4227-0C937A74507F}"/>
              </a:ext>
            </a:extLst>
          </p:cNvPr>
          <p:cNvSpPr txBox="1"/>
          <p:nvPr/>
        </p:nvSpPr>
        <p:spPr>
          <a:xfrm>
            <a:off x="9351148"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8" name="TextBox 37">
            <a:extLst>
              <a:ext uri="{FF2B5EF4-FFF2-40B4-BE49-F238E27FC236}">
                <a16:creationId xmlns:a16="http://schemas.microsoft.com/office/drawing/2014/main" id="{31F5155B-F58E-EBA0-3B81-D8140C06C756}"/>
              </a:ext>
            </a:extLst>
          </p:cNvPr>
          <p:cNvSpPr txBox="1"/>
          <p:nvPr/>
        </p:nvSpPr>
        <p:spPr>
          <a:xfrm>
            <a:off x="9351148"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9" name="TextBox 38">
            <a:extLst>
              <a:ext uri="{FF2B5EF4-FFF2-40B4-BE49-F238E27FC236}">
                <a16:creationId xmlns:a16="http://schemas.microsoft.com/office/drawing/2014/main" id="{B762BEFD-5951-5575-6623-557F518CE043}"/>
              </a:ext>
            </a:extLst>
          </p:cNvPr>
          <p:cNvSpPr txBox="1"/>
          <p:nvPr/>
        </p:nvSpPr>
        <p:spPr>
          <a:xfrm>
            <a:off x="9361029"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0" name="TextBox 39">
            <a:extLst>
              <a:ext uri="{FF2B5EF4-FFF2-40B4-BE49-F238E27FC236}">
                <a16:creationId xmlns:a16="http://schemas.microsoft.com/office/drawing/2014/main" id="{72ADD6D4-6397-AE7A-B0D5-418C182AFDB2}"/>
              </a:ext>
            </a:extLst>
          </p:cNvPr>
          <p:cNvSpPr txBox="1"/>
          <p:nvPr/>
        </p:nvSpPr>
        <p:spPr>
          <a:xfrm>
            <a:off x="8065557" y="3705985"/>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41" name="TextBox 40">
            <a:extLst>
              <a:ext uri="{FF2B5EF4-FFF2-40B4-BE49-F238E27FC236}">
                <a16:creationId xmlns:a16="http://schemas.microsoft.com/office/drawing/2014/main" id="{DC9F2808-B7E8-BE3D-688A-70038EC8F359}"/>
              </a:ext>
            </a:extLst>
          </p:cNvPr>
          <p:cNvSpPr txBox="1"/>
          <p:nvPr/>
        </p:nvSpPr>
        <p:spPr>
          <a:xfrm>
            <a:off x="8065558" y="408494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2" name="TextBox 41">
            <a:extLst>
              <a:ext uri="{FF2B5EF4-FFF2-40B4-BE49-F238E27FC236}">
                <a16:creationId xmlns:a16="http://schemas.microsoft.com/office/drawing/2014/main" id="{27239F8C-F15A-E44A-2D3B-6052B7DD2DC5}"/>
              </a:ext>
            </a:extLst>
          </p:cNvPr>
          <p:cNvSpPr txBox="1"/>
          <p:nvPr/>
        </p:nvSpPr>
        <p:spPr>
          <a:xfrm>
            <a:off x="8065557" y="4463899"/>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3" name="TextBox 42">
            <a:extLst>
              <a:ext uri="{FF2B5EF4-FFF2-40B4-BE49-F238E27FC236}">
                <a16:creationId xmlns:a16="http://schemas.microsoft.com/office/drawing/2014/main" id="{E174D35A-C9CF-E2D1-B7B0-4E958E3E9BCE}"/>
              </a:ext>
            </a:extLst>
          </p:cNvPr>
          <p:cNvSpPr txBox="1"/>
          <p:nvPr/>
        </p:nvSpPr>
        <p:spPr>
          <a:xfrm>
            <a:off x="8065557" y="483323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4" name="TextBox 43">
            <a:extLst>
              <a:ext uri="{FF2B5EF4-FFF2-40B4-BE49-F238E27FC236}">
                <a16:creationId xmlns:a16="http://schemas.microsoft.com/office/drawing/2014/main" id="{4540197E-B9D2-107F-3584-F5FCEA39055C}"/>
              </a:ext>
            </a:extLst>
          </p:cNvPr>
          <p:cNvSpPr txBox="1"/>
          <p:nvPr/>
        </p:nvSpPr>
        <p:spPr>
          <a:xfrm>
            <a:off x="8055676" y="520256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5" name="TextBox 44">
            <a:extLst>
              <a:ext uri="{FF2B5EF4-FFF2-40B4-BE49-F238E27FC236}">
                <a16:creationId xmlns:a16="http://schemas.microsoft.com/office/drawing/2014/main" id="{A9A146D1-AB0F-F7B9-A63E-A22D067CC50D}"/>
              </a:ext>
            </a:extLst>
          </p:cNvPr>
          <p:cNvSpPr txBox="1"/>
          <p:nvPr/>
        </p:nvSpPr>
        <p:spPr>
          <a:xfrm>
            <a:off x="8055676" y="556693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6" name="TextBox 45">
            <a:extLst>
              <a:ext uri="{FF2B5EF4-FFF2-40B4-BE49-F238E27FC236}">
                <a16:creationId xmlns:a16="http://schemas.microsoft.com/office/drawing/2014/main" id="{5061FFF8-C7E9-4A90-238A-8B3CA1A5C66A}"/>
              </a:ext>
            </a:extLst>
          </p:cNvPr>
          <p:cNvSpPr txBox="1"/>
          <p:nvPr/>
        </p:nvSpPr>
        <p:spPr>
          <a:xfrm>
            <a:off x="8055676" y="59313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7" name="TextBox 46">
            <a:extLst>
              <a:ext uri="{FF2B5EF4-FFF2-40B4-BE49-F238E27FC236}">
                <a16:creationId xmlns:a16="http://schemas.microsoft.com/office/drawing/2014/main" id="{0D45112D-E24C-D6C0-5DF7-300313404183}"/>
              </a:ext>
            </a:extLst>
          </p:cNvPr>
          <p:cNvSpPr txBox="1"/>
          <p:nvPr/>
        </p:nvSpPr>
        <p:spPr>
          <a:xfrm>
            <a:off x="8065557" y="6295670"/>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cxnSp>
        <p:nvCxnSpPr>
          <p:cNvPr id="51" name="Straight Arrow Connector 50">
            <a:extLst>
              <a:ext uri="{FF2B5EF4-FFF2-40B4-BE49-F238E27FC236}">
                <a16:creationId xmlns:a16="http://schemas.microsoft.com/office/drawing/2014/main" id="{A3902554-D62A-E923-008A-F0C84E622920}"/>
              </a:ext>
            </a:extLst>
          </p:cNvPr>
          <p:cNvCxnSpPr>
            <a:endCxn id="16" idx="0"/>
          </p:cNvCxnSpPr>
          <p:nvPr/>
        </p:nvCxnSpPr>
        <p:spPr>
          <a:xfrm flipH="1">
            <a:off x="7140057" y="3319475"/>
            <a:ext cx="1325362" cy="37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669BF6-B444-C592-DEA1-87E0C73AEDD9}"/>
              </a:ext>
            </a:extLst>
          </p:cNvPr>
          <p:cNvCxnSpPr/>
          <p:nvPr/>
        </p:nvCxnSpPr>
        <p:spPr>
          <a:xfrm flipH="1">
            <a:off x="8792678" y="3335413"/>
            <a:ext cx="33688" cy="36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FB4C55-5298-5A5D-95E5-E544CB0AF54E}"/>
              </a:ext>
            </a:extLst>
          </p:cNvPr>
          <p:cNvCxnSpPr>
            <a:endCxn id="32" idx="0"/>
          </p:cNvCxnSpPr>
          <p:nvPr/>
        </p:nvCxnSpPr>
        <p:spPr>
          <a:xfrm>
            <a:off x="9538636" y="3317403"/>
            <a:ext cx="359002" cy="48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9BB21B-DD85-5FE5-BA5F-9D4B3B22D8B2}"/>
              </a:ext>
            </a:extLst>
          </p:cNvPr>
          <p:cNvCxnSpPr/>
          <p:nvPr/>
        </p:nvCxnSpPr>
        <p:spPr>
          <a:xfrm>
            <a:off x="9832206" y="3318439"/>
            <a:ext cx="918177" cy="45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E0BF3C-E9CE-A5C3-7D66-440B9C256E9D}"/>
              </a:ext>
            </a:extLst>
          </p:cNvPr>
          <p:cNvCxnSpPr/>
          <p:nvPr/>
        </p:nvCxnSpPr>
        <p:spPr>
          <a:xfrm flipH="1">
            <a:off x="6081796" y="3962298"/>
            <a:ext cx="41166" cy="257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25DEB41-7ECD-EB13-2FE9-D5025EFF7132}"/>
              </a:ext>
            </a:extLst>
          </p:cNvPr>
          <p:cNvCxnSpPr>
            <a:stCxn id="43" idx="1"/>
          </p:cNvCxnSpPr>
          <p:nvPr/>
        </p:nvCxnSpPr>
        <p:spPr>
          <a:xfrm flipH="1" flipV="1">
            <a:off x="7534606" y="4060620"/>
            <a:ext cx="530951" cy="9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080C5F-19DD-2683-8539-E5F730F78A48}"/>
              </a:ext>
            </a:extLst>
          </p:cNvPr>
          <p:cNvCxnSpPr>
            <a:stCxn id="44" idx="3"/>
            <a:endCxn id="32" idx="1"/>
          </p:cNvCxnSpPr>
          <p:nvPr/>
        </p:nvCxnSpPr>
        <p:spPr>
          <a:xfrm flipV="1">
            <a:off x="8719302" y="3990453"/>
            <a:ext cx="641727"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6FA6BE1-91FD-14C5-48D7-432405A6B0BC}"/>
              </a:ext>
            </a:extLst>
          </p:cNvPr>
          <p:cNvCxnSpPr>
            <a:stCxn id="36" idx="3"/>
          </p:cNvCxnSpPr>
          <p:nvPr/>
        </p:nvCxnSpPr>
        <p:spPr>
          <a:xfrm flipV="1">
            <a:off x="10014774" y="4130031"/>
            <a:ext cx="576230" cy="135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BC93A9D-19AC-880C-ABDA-C395560B05DB}"/>
              </a:ext>
            </a:extLst>
          </p:cNvPr>
          <p:cNvSpPr txBox="1"/>
          <p:nvPr/>
        </p:nvSpPr>
        <p:spPr>
          <a:xfrm>
            <a:off x="4461309" y="4184744"/>
            <a:ext cx="1260910" cy="2308324"/>
          </a:xfrm>
          <a:prstGeom prst="rect">
            <a:avLst/>
          </a:prstGeom>
          <a:noFill/>
        </p:spPr>
        <p:txBody>
          <a:bodyPr wrap="square" rtlCol="0">
            <a:spAutoFit/>
          </a:bodyPr>
          <a:lstStyle/>
          <a:p>
            <a:r>
              <a:rPr lang="en-US" dirty="0"/>
              <a:t>Event Flow</a:t>
            </a:r>
          </a:p>
          <a:p>
            <a:r>
              <a:rPr lang="en-US" dirty="0"/>
              <a:t>From the first column element</a:t>
            </a:r>
          </a:p>
          <a:p>
            <a:r>
              <a:rPr lang="en-US" dirty="0"/>
              <a:t>to last column element</a:t>
            </a:r>
          </a:p>
        </p:txBody>
      </p:sp>
      <p:sp>
        <p:nvSpPr>
          <p:cNvPr id="67" name="TextBox 66">
            <a:extLst>
              <a:ext uri="{FF2B5EF4-FFF2-40B4-BE49-F238E27FC236}">
                <a16:creationId xmlns:a16="http://schemas.microsoft.com/office/drawing/2014/main" id="{D8DF6074-7005-6457-1D8A-BB7AAF92C5F4}"/>
              </a:ext>
            </a:extLst>
          </p:cNvPr>
          <p:cNvSpPr txBox="1"/>
          <p:nvPr/>
        </p:nvSpPr>
        <p:spPr>
          <a:xfrm>
            <a:off x="7363326" y="4620126"/>
            <a:ext cx="663626" cy="646331"/>
          </a:xfrm>
          <a:prstGeom prst="rect">
            <a:avLst/>
          </a:prstGeom>
          <a:noFill/>
        </p:spPr>
        <p:txBody>
          <a:bodyPr wrap="square" rtlCol="0">
            <a:spAutoFit/>
          </a:bodyPr>
          <a:lstStyle/>
          <a:p>
            <a:r>
              <a:rPr lang="en-US" sz="900" dirty="0"/>
              <a:t>Event Flow Between Columns</a:t>
            </a:r>
          </a:p>
        </p:txBody>
      </p:sp>
      <p:sp>
        <p:nvSpPr>
          <p:cNvPr id="76" name="TextBox 75">
            <a:extLst>
              <a:ext uri="{FF2B5EF4-FFF2-40B4-BE49-F238E27FC236}">
                <a16:creationId xmlns:a16="http://schemas.microsoft.com/office/drawing/2014/main" id="{64866B6E-AA9D-4258-E103-2292F0326784}"/>
              </a:ext>
            </a:extLst>
          </p:cNvPr>
          <p:cNvSpPr txBox="1"/>
          <p:nvPr/>
        </p:nvSpPr>
        <p:spPr>
          <a:xfrm>
            <a:off x="8682582" y="5390178"/>
            <a:ext cx="663626" cy="646331"/>
          </a:xfrm>
          <a:prstGeom prst="rect">
            <a:avLst/>
          </a:prstGeom>
          <a:noFill/>
        </p:spPr>
        <p:txBody>
          <a:bodyPr wrap="square" rtlCol="0">
            <a:spAutoFit/>
          </a:bodyPr>
          <a:lstStyle/>
          <a:p>
            <a:r>
              <a:rPr lang="en-US" sz="900" dirty="0"/>
              <a:t>Event Flow Between Columns</a:t>
            </a:r>
          </a:p>
        </p:txBody>
      </p:sp>
      <p:sp>
        <p:nvSpPr>
          <p:cNvPr id="77" name="TextBox 76">
            <a:extLst>
              <a:ext uri="{FF2B5EF4-FFF2-40B4-BE49-F238E27FC236}">
                <a16:creationId xmlns:a16="http://schemas.microsoft.com/office/drawing/2014/main" id="{C05D0C50-AC6C-D9B1-C6C9-853D2287CAF7}"/>
              </a:ext>
            </a:extLst>
          </p:cNvPr>
          <p:cNvSpPr txBox="1"/>
          <p:nvPr/>
        </p:nvSpPr>
        <p:spPr>
          <a:xfrm>
            <a:off x="9992875" y="5353344"/>
            <a:ext cx="663626" cy="646331"/>
          </a:xfrm>
          <a:prstGeom prst="rect">
            <a:avLst/>
          </a:prstGeom>
          <a:noFill/>
        </p:spPr>
        <p:txBody>
          <a:bodyPr wrap="square" rtlCol="0">
            <a:spAutoFit/>
          </a:bodyPr>
          <a:lstStyle/>
          <a:p>
            <a:r>
              <a:rPr lang="en-US" sz="900" dirty="0"/>
              <a:t>Event Flow Between Columns</a:t>
            </a:r>
          </a:p>
        </p:txBody>
      </p:sp>
      <p:cxnSp>
        <p:nvCxnSpPr>
          <p:cNvPr id="79" name="Straight Arrow Connector 78">
            <a:extLst>
              <a:ext uri="{FF2B5EF4-FFF2-40B4-BE49-F238E27FC236}">
                <a16:creationId xmlns:a16="http://schemas.microsoft.com/office/drawing/2014/main" id="{2CD4BB7D-0123-72F4-D111-2DDF4305D483}"/>
              </a:ext>
            </a:extLst>
          </p:cNvPr>
          <p:cNvCxnSpPr>
            <a:stCxn id="7" idx="2"/>
            <a:endCxn id="15" idx="0"/>
          </p:cNvCxnSpPr>
          <p:nvPr/>
        </p:nvCxnSpPr>
        <p:spPr>
          <a:xfrm>
            <a:off x="9028497" y="2444470"/>
            <a:ext cx="28876" cy="50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AA0B3AF-CCBB-6331-CF99-423106AB028D}"/>
              </a:ext>
            </a:extLst>
          </p:cNvPr>
          <p:cNvSpPr txBox="1"/>
          <p:nvPr/>
        </p:nvSpPr>
        <p:spPr>
          <a:xfrm>
            <a:off x="5696267" y="2714657"/>
            <a:ext cx="2439487" cy="646331"/>
          </a:xfrm>
          <a:prstGeom prst="rect">
            <a:avLst/>
          </a:prstGeom>
          <a:noFill/>
        </p:spPr>
        <p:txBody>
          <a:bodyPr wrap="square" rtlCol="0">
            <a:spAutoFit/>
          </a:bodyPr>
          <a:lstStyle/>
          <a:p>
            <a:r>
              <a:rPr lang="en-US" sz="1200" dirty="0"/>
              <a:t>CFL Engine will send external events to Columns and process the event flow between column elements</a:t>
            </a:r>
          </a:p>
        </p:txBody>
      </p:sp>
    </p:spTree>
    <p:extLst>
      <p:ext uri="{BB962C8B-B14F-4D97-AF65-F5344CB8AC3E}">
        <p14:creationId xmlns:p14="http://schemas.microsoft.com/office/powerpoint/2010/main" val="93822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FE92-3406-1655-67E4-373294E45381}"/>
              </a:ext>
            </a:extLst>
          </p:cNvPr>
          <p:cNvSpPr>
            <a:spLocks noGrp="1"/>
          </p:cNvSpPr>
          <p:nvPr>
            <p:ph type="title"/>
          </p:nvPr>
        </p:nvSpPr>
        <p:spPr/>
        <p:txBody>
          <a:bodyPr>
            <a:normAutofit/>
          </a:bodyPr>
          <a:lstStyle/>
          <a:p>
            <a:r>
              <a:rPr lang="en-US" sz="4400" dirty="0"/>
              <a:t>Interface of the CFL engine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A6DED35-12BF-CF54-23FC-D1D52672F4F3}"/>
              </a:ext>
            </a:extLst>
          </p:cNvPr>
          <p:cNvSpPr>
            <a:spLocks noGrp="1"/>
          </p:cNvSpPr>
          <p:nvPr>
            <p:ph idx="1"/>
          </p:nvPr>
        </p:nvSpPr>
        <p:spPr>
          <a:xfrm>
            <a:off x="838200" y="1825625"/>
            <a:ext cx="5346940" cy="4351338"/>
          </a:xfrm>
        </p:spPr>
        <p:txBody>
          <a:bodyPr>
            <a:normAutofit fontScale="70000" lnSpcReduction="20000"/>
          </a:bodyPr>
          <a:lstStyle/>
          <a:p>
            <a:r>
              <a:rPr lang="en-US" dirty="0"/>
              <a:t>The purpose of this slide is to describe the way that the CFL engine interacts with the target environment.  As the interaction is shown in the figure to the right.</a:t>
            </a:r>
          </a:p>
          <a:p>
            <a:pPr lvl="1"/>
            <a:r>
              <a:rPr lang="en-US" dirty="0"/>
              <a:t>CFL code is data structures</a:t>
            </a:r>
          </a:p>
          <a:p>
            <a:pPr lvl="1"/>
            <a:r>
              <a:rPr lang="en-US" dirty="0"/>
              <a:t>An engine is needed to execute the data structures</a:t>
            </a:r>
          </a:p>
          <a:p>
            <a:pPr lvl="1"/>
            <a:r>
              <a:rPr lang="en-US" dirty="0"/>
              <a:t>The figure to the right shows the startup and completion status.</a:t>
            </a:r>
          </a:p>
          <a:p>
            <a:pPr lvl="1"/>
            <a:r>
              <a:rPr lang="en-US" dirty="0"/>
              <a:t>The engine is started by a startup call by a conventional program.  </a:t>
            </a:r>
          </a:p>
          <a:p>
            <a:pPr lvl="1"/>
            <a:r>
              <a:rPr lang="en-US" dirty="0"/>
              <a:t>Multiple CFL engine instances can be instantiated if a multiple thread environment is used.</a:t>
            </a:r>
          </a:p>
          <a:p>
            <a:pPr lvl="1"/>
            <a:r>
              <a:rPr lang="en-US" dirty="0"/>
              <a:t>When the CFL engine stops, execution returns for the calling program.</a:t>
            </a:r>
          </a:p>
          <a:p>
            <a:pPr lvl="1"/>
            <a:r>
              <a:rPr lang="en-US" dirty="0"/>
              <a:t>Multiple CFL instances can be run to support various operation of the target environment, where each instance can be run individually or in a consecutive order.</a:t>
            </a:r>
          </a:p>
          <a:p>
            <a:pPr lvl="1"/>
            <a:endParaRPr lang="en-US" dirty="0"/>
          </a:p>
        </p:txBody>
      </p:sp>
      <p:sp>
        <p:nvSpPr>
          <p:cNvPr id="4" name="TextBox 3">
            <a:extLst>
              <a:ext uri="{FF2B5EF4-FFF2-40B4-BE49-F238E27FC236}">
                <a16:creationId xmlns:a16="http://schemas.microsoft.com/office/drawing/2014/main" id="{6B31DD8D-BDF2-E78C-CD7D-DDF367B569F0}"/>
              </a:ext>
            </a:extLst>
          </p:cNvPr>
          <p:cNvSpPr txBox="1"/>
          <p:nvPr/>
        </p:nvSpPr>
        <p:spPr>
          <a:xfrm>
            <a:off x="6788987" y="2432649"/>
            <a:ext cx="1509623" cy="646331"/>
          </a:xfrm>
          <a:prstGeom prst="rect">
            <a:avLst/>
          </a:prstGeom>
          <a:noFill/>
          <a:ln>
            <a:solidFill>
              <a:schemeClr val="tx1"/>
            </a:solidFill>
          </a:ln>
        </p:spPr>
        <p:txBody>
          <a:bodyPr wrap="square" rtlCol="0">
            <a:spAutoFit/>
          </a:bodyPr>
          <a:lstStyle/>
          <a:p>
            <a:r>
              <a:rPr lang="en-US" dirty="0"/>
              <a:t>Conventional program</a:t>
            </a:r>
          </a:p>
        </p:txBody>
      </p:sp>
      <p:sp>
        <p:nvSpPr>
          <p:cNvPr id="5" name="TextBox 4">
            <a:extLst>
              <a:ext uri="{FF2B5EF4-FFF2-40B4-BE49-F238E27FC236}">
                <a16:creationId xmlns:a16="http://schemas.microsoft.com/office/drawing/2014/main" id="{A5BAED8A-8A87-67DA-7B0B-987FB9CBF3DF}"/>
              </a:ext>
            </a:extLst>
          </p:cNvPr>
          <p:cNvSpPr txBox="1"/>
          <p:nvPr/>
        </p:nvSpPr>
        <p:spPr>
          <a:xfrm>
            <a:off x="9523562" y="2544792"/>
            <a:ext cx="1190446" cy="369332"/>
          </a:xfrm>
          <a:prstGeom prst="rect">
            <a:avLst/>
          </a:prstGeom>
          <a:noFill/>
          <a:ln>
            <a:solidFill>
              <a:schemeClr val="tx1"/>
            </a:solidFill>
          </a:ln>
        </p:spPr>
        <p:txBody>
          <a:bodyPr wrap="square" rtlCol="0">
            <a:spAutoFit/>
          </a:bodyPr>
          <a:lstStyle/>
          <a:p>
            <a:r>
              <a:rPr lang="en-US" dirty="0"/>
              <a:t>CFL Engine</a:t>
            </a:r>
          </a:p>
        </p:txBody>
      </p:sp>
      <p:sp>
        <p:nvSpPr>
          <p:cNvPr id="6" name="TextBox 5">
            <a:extLst>
              <a:ext uri="{FF2B5EF4-FFF2-40B4-BE49-F238E27FC236}">
                <a16:creationId xmlns:a16="http://schemas.microsoft.com/office/drawing/2014/main" id="{5B258577-F86D-D28E-77CA-2B55BAFD607D}"/>
              </a:ext>
            </a:extLst>
          </p:cNvPr>
          <p:cNvSpPr txBox="1"/>
          <p:nvPr/>
        </p:nvSpPr>
        <p:spPr>
          <a:xfrm>
            <a:off x="8911087" y="313185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7" name="TextBox 6">
            <a:extLst>
              <a:ext uri="{FF2B5EF4-FFF2-40B4-BE49-F238E27FC236}">
                <a16:creationId xmlns:a16="http://schemas.microsoft.com/office/drawing/2014/main" id="{FFAEA733-58B0-D3C0-FE88-055AE42EFAC7}"/>
              </a:ext>
            </a:extLst>
          </p:cNvPr>
          <p:cNvSpPr txBox="1"/>
          <p:nvPr/>
        </p:nvSpPr>
        <p:spPr>
          <a:xfrm>
            <a:off x="8912525" y="3629783"/>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8" name="TextBox 7">
            <a:extLst>
              <a:ext uri="{FF2B5EF4-FFF2-40B4-BE49-F238E27FC236}">
                <a16:creationId xmlns:a16="http://schemas.microsoft.com/office/drawing/2014/main" id="{D11252DE-4175-6D9A-2577-C084A1724A23}"/>
              </a:ext>
            </a:extLst>
          </p:cNvPr>
          <p:cNvSpPr txBox="1"/>
          <p:nvPr/>
        </p:nvSpPr>
        <p:spPr>
          <a:xfrm>
            <a:off x="8911087" y="413539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9" name="TextBox 8">
            <a:extLst>
              <a:ext uri="{FF2B5EF4-FFF2-40B4-BE49-F238E27FC236}">
                <a16:creationId xmlns:a16="http://schemas.microsoft.com/office/drawing/2014/main" id="{975DCA72-7A3F-1596-E2F3-5DF2893C61D9}"/>
              </a:ext>
            </a:extLst>
          </p:cNvPr>
          <p:cNvSpPr txBox="1"/>
          <p:nvPr/>
        </p:nvSpPr>
        <p:spPr>
          <a:xfrm>
            <a:off x="8911087" y="4641011"/>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10" name="TextBox 9">
            <a:extLst>
              <a:ext uri="{FF2B5EF4-FFF2-40B4-BE49-F238E27FC236}">
                <a16:creationId xmlns:a16="http://schemas.microsoft.com/office/drawing/2014/main" id="{19D3B882-F647-931D-68EB-BA613B8B6C72}"/>
              </a:ext>
            </a:extLst>
          </p:cNvPr>
          <p:cNvSpPr txBox="1"/>
          <p:nvPr/>
        </p:nvSpPr>
        <p:spPr>
          <a:xfrm>
            <a:off x="6694098" y="3713671"/>
            <a:ext cx="1406106" cy="369332"/>
          </a:xfrm>
          <a:prstGeom prst="rect">
            <a:avLst/>
          </a:prstGeom>
          <a:noFill/>
          <a:ln>
            <a:solidFill>
              <a:schemeClr val="tx1"/>
            </a:solidFill>
          </a:ln>
        </p:spPr>
        <p:txBody>
          <a:bodyPr wrap="square" rtlCol="0">
            <a:spAutoFit/>
          </a:bodyPr>
          <a:lstStyle/>
          <a:p>
            <a:r>
              <a:rPr lang="en-US" dirty="0"/>
              <a:t>CFL Compiler</a:t>
            </a:r>
          </a:p>
        </p:txBody>
      </p:sp>
      <p:sp>
        <p:nvSpPr>
          <p:cNvPr id="11" name="TextBox 10">
            <a:extLst>
              <a:ext uri="{FF2B5EF4-FFF2-40B4-BE49-F238E27FC236}">
                <a16:creationId xmlns:a16="http://schemas.microsoft.com/office/drawing/2014/main" id="{0F0B1A2E-D649-12E6-9F48-3B766DA78312}"/>
              </a:ext>
            </a:extLst>
          </p:cNvPr>
          <p:cNvSpPr txBox="1"/>
          <p:nvPr/>
        </p:nvSpPr>
        <p:spPr>
          <a:xfrm>
            <a:off x="6694098" y="4504729"/>
            <a:ext cx="1345721" cy="369332"/>
          </a:xfrm>
          <a:prstGeom prst="rect">
            <a:avLst/>
          </a:prstGeom>
          <a:noFill/>
          <a:ln>
            <a:solidFill>
              <a:schemeClr val="tx1"/>
            </a:solidFill>
          </a:ln>
        </p:spPr>
        <p:txBody>
          <a:bodyPr wrap="square" rtlCol="0">
            <a:spAutoFit/>
          </a:bodyPr>
          <a:lstStyle/>
          <a:p>
            <a:r>
              <a:rPr lang="en-US" dirty="0"/>
              <a:t>User Scripts</a:t>
            </a:r>
          </a:p>
        </p:txBody>
      </p:sp>
      <p:cxnSp>
        <p:nvCxnSpPr>
          <p:cNvPr id="12" name="Straight Arrow Connector 11">
            <a:extLst>
              <a:ext uri="{FF2B5EF4-FFF2-40B4-BE49-F238E27FC236}">
                <a16:creationId xmlns:a16="http://schemas.microsoft.com/office/drawing/2014/main" id="{521403CB-6E06-C8E1-DA03-858CDED9956A}"/>
              </a:ext>
            </a:extLst>
          </p:cNvPr>
          <p:cNvCxnSpPr>
            <a:stCxn id="11" idx="0"/>
            <a:endCxn id="10" idx="2"/>
          </p:cNvCxnSpPr>
          <p:nvPr/>
        </p:nvCxnSpPr>
        <p:spPr>
          <a:xfrm flipV="1">
            <a:off x="7366959" y="4083003"/>
            <a:ext cx="30192" cy="42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3EE0A-F370-AE00-C302-906404E8FC5E}"/>
              </a:ext>
            </a:extLst>
          </p:cNvPr>
          <p:cNvCxnSpPr>
            <a:stCxn id="10" idx="3"/>
            <a:endCxn id="7" idx="1"/>
          </p:cNvCxnSpPr>
          <p:nvPr/>
        </p:nvCxnSpPr>
        <p:spPr>
          <a:xfrm flipV="1">
            <a:off x="8100204" y="3814449"/>
            <a:ext cx="812321" cy="8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F0E4C2-65DC-2B76-AAE2-87AD0EFC225C}"/>
              </a:ext>
            </a:extLst>
          </p:cNvPr>
          <p:cNvCxnSpPr/>
          <p:nvPr/>
        </p:nvCxnSpPr>
        <p:spPr>
          <a:xfrm>
            <a:off x="8298610" y="2572774"/>
            <a:ext cx="1216326" cy="3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D6A2E7-DC38-1DAD-EB9C-BB01232FB020}"/>
              </a:ext>
            </a:extLst>
          </p:cNvPr>
          <p:cNvCxnSpPr>
            <a:stCxn id="5" idx="1"/>
            <a:endCxn id="4" idx="3"/>
          </p:cNvCxnSpPr>
          <p:nvPr/>
        </p:nvCxnSpPr>
        <p:spPr>
          <a:xfrm flipH="1">
            <a:off x="8298610" y="2729458"/>
            <a:ext cx="1224952" cy="2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9A7A4B-3EC6-6544-CC42-24D1FD7AACBD}"/>
              </a:ext>
            </a:extLst>
          </p:cNvPr>
          <p:cNvSpPr txBox="1"/>
          <p:nvPr/>
        </p:nvSpPr>
        <p:spPr>
          <a:xfrm>
            <a:off x="8428008" y="1930878"/>
            <a:ext cx="1293961" cy="507831"/>
          </a:xfrm>
          <a:prstGeom prst="rect">
            <a:avLst/>
          </a:prstGeom>
          <a:noFill/>
        </p:spPr>
        <p:txBody>
          <a:bodyPr wrap="square" rtlCol="0">
            <a:spAutoFit/>
          </a:bodyPr>
          <a:lstStyle/>
          <a:p>
            <a:r>
              <a:rPr lang="en-US" sz="900" dirty="0"/>
              <a:t>Event Data const of  </a:t>
            </a:r>
          </a:p>
          <a:p>
            <a:r>
              <a:rPr lang="en-US" sz="900" dirty="0"/>
              <a:t>Unique Event Id</a:t>
            </a:r>
          </a:p>
          <a:p>
            <a:r>
              <a:rPr lang="en-US" sz="900" dirty="0"/>
              <a:t>Data pointer to data</a:t>
            </a:r>
          </a:p>
        </p:txBody>
      </p:sp>
    </p:spTree>
    <p:extLst>
      <p:ext uri="{BB962C8B-B14F-4D97-AF65-F5344CB8AC3E}">
        <p14:creationId xmlns:p14="http://schemas.microsoft.com/office/powerpoint/2010/main" val="346920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1840-1A96-1C9A-A774-D598FD79B243}"/>
              </a:ext>
            </a:extLst>
          </p:cNvPr>
          <p:cNvSpPr>
            <a:spLocks noGrp="1"/>
          </p:cNvSpPr>
          <p:nvPr>
            <p:ph type="title"/>
          </p:nvPr>
        </p:nvSpPr>
        <p:spPr/>
        <p:txBody>
          <a:bodyPr/>
          <a:lstStyle/>
          <a:p>
            <a:r>
              <a:rPr lang="en-US" sz="4400" dirty="0"/>
              <a:t>Description of CFL components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F7E690B-0272-188D-DC2C-C215128A01A9}"/>
              </a:ext>
            </a:extLst>
          </p:cNvPr>
          <p:cNvSpPr>
            <a:spLocks noGrp="1"/>
          </p:cNvSpPr>
          <p:nvPr>
            <p:ph idx="1"/>
          </p:nvPr>
        </p:nvSpPr>
        <p:spPr/>
        <p:txBody>
          <a:bodyPr/>
          <a:lstStyle/>
          <a:p>
            <a:r>
              <a:rPr lang="en-US" dirty="0"/>
              <a:t>The components of the CFL system are as follows:</a:t>
            </a:r>
          </a:p>
          <a:p>
            <a:pPr lvl="1"/>
            <a:r>
              <a:rPr lang="en-US" dirty="0">
                <a:hlinkClick r:id="rId3" action="ppaction://hlinksldjump"/>
              </a:rPr>
              <a:t>Events</a:t>
            </a:r>
            <a:endParaRPr lang="en-US" dirty="0"/>
          </a:p>
          <a:p>
            <a:pPr lvl="1"/>
            <a:r>
              <a:rPr lang="en-US" dirty="0">
                <a:hlinkClick r:id="rId4" action="ppaction://hlinksldjump"/>
              </a:rPr>
              <a:t>Event Queues</a:t>
            </a:r>
            <a:endParaRPr lang="en-US" dirty="0"/>
          </a:p>
          <a:p>
            <a:pPr lvl="1"/>
            <a:r>
              <a:rPr lang="en-US" dirty="0">
                <a:hlinkClick r:id="rId5" action="ppaction://hlinksldjump"/>
              </a:rPr>
              <a:t>Columns</a:t>
            </a:r>
            <a:endParaRPr lang="en-US" dirty="0"/>
          </a:p>
          <a:p>
            <a:pPr lvl="1"/>
            <a:r>
              <a:rPr lang="en-US" dirty="0">
                <a:hlinkClick r:id="rId6" action="ppaction://hlinksldjump"/>
              </a:rPr>
              <a:t>Column Elements</a:t>
            </a:r>
            <a:endParaRPr lang="en-US" dirty="0"/>
          </a:p>
          <a:p>
            <a:pPr lvl="1"/>
            <a:r>
              <a:rPr lang="en-US" dirty="0">
                <a:hlinkClick r:id="rId7" action="ppaction://hlinksldjump"/>
              </a:rPr>
              <a:t>Column Elements Function API</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82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56A-9BB9-D783-69EB-7174FA94D91E}"/>
              </a:ext>
            </a:extLst>
          </p:cNvPr>
          <p:cNvSpPr>
            <a:spLocks noGrp="1"/>
          </p:cNvSpPr>
          <p:nvPr>
            <p:ph type="title"/>
          </p:nvPr>
        </p:nvSpPr>
        <p:spPr/>
        <p:txBody>
          <a:bodyPr>
            <a:normAutofit/>
          </a:bodyPr>
          <a:lstStyle/>
          <a:p>
            <a:r>
              <a:rPr lang="en-US" sz="4400" dirty="0"/>
              <a:t>CFL Events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385AC40-7A36-5BE7-E7C2-031D4B15876B}"/>
              </a:ext>
            </a:extLst>
          </p:cNvPr>
          <p:cNvSpPr>
            <a:spLocks noGrp="1"/>
          </p:cNvSpPr>
          <p:nvPr>
            <p:ph idx="1"/>
          </p:nvPr>
        </p:nvSpPr>
        <p:spPr/>
        <p:txBody>
          <a:bodyPr>
            <a:normAutofit lnSpcReduction="10000"/>
          </a:bodyPr>
          <a:lstStyle/>
          <a:p>
            <a:pPr algn="l"/>
            <a:r>
              <a:rPr lang="en-US" b="0" i="0" dirty="0">
                <a:solidFill>
                  <a:srgbClr val="111111"/>
                </a:solidFill>
                <a:effectLst/>
                <a:latin typeface="-apple-system"/>
              </a:rPr>
              <a:t>Events have the following properties:</a:t>
            </a:r>
          </a:p>
          <a:p>
            <a:pPr lvl="1"/>
            <a:r>
              <a:rPr lang="en-US" b="0" i="0" dirty="0">
                <a:solidFill>
                  <a:srgbClr val="111111"/>
                </a:solidFill>
                <a:effectLst/>
                <a:latin typeface="-apple-system"/>
              </a:rPr>
              <a:t>The format of the event is left up to the local architecture. </a:t>
            </a:r>
          </a:p>
          <a:p>
            <a:pPr lvl="2"/>
            <a:r>
              <a:rPr lang="en-US" b="0" i="0" dirty="0">
                <a:solidFill>
                  <a:srgbClr val="111111"/>
                </a:solidFill>
                <a:effectLst/>
                <a:latin typeface="-apple-system"/>
              </a:rPr>
              <a:t>However, each event will have a unique ID. </a:t>
            </a:r>
          </a:p>
          <a:p>
            <a:pPr lvl="2"/>
            <a:r>
              <a:rPr lang="en-US" b="0" i="0" dirty="0">
                <a:solidFill>
                  <a:srgbClr val="111111"/>
                </a:solidFill>
                <a:effectLst/>
                <a:latin typeface="-apple-system"/>
              </a:rPr>
              <a:t>The type of the unique ID is left up to the local architecture to define, i.e., it could be a char, integer, or even a string type.</a:t>
            </a:r>
          </a:p>
          <a:p>
            <a:pPr lvl="2"/>
            <a:r>
              <a:rPr lang="en-US" b="0" i="0" dirty="0">
                <a:solidFill>
                  <a:srgbClr val="111111"/>
                </a:solidFill>
                <a:effectLst/>
                <a:latin typeface="-apple-system"/>
              </a:rPr>
              <a:t>The event also beside an event id can contain attached data.  The attached data has no defined format.</a:t>
            </a:r>
          </a:p>
          <a:p>
            <a:r>
              <a:rPr lang="en-US" b="0" i="0" dirty="0">
                <a:solidFill>
                  <a:srgbClr val="111111"/>
                </a:solidFill>
                <a:effectLst/>
                <a:latin typeface="-apple-system"/>
              </a:rPr>
              <a:t>The CFL system is a discrete system</a:t>
            </a:r>
            <a:r>
              <a:rPr lang="en-US" dirty="0">
                <a:solidFill>
                  <a:srgbClr val="111111"/>
                </a:solidFill>
                <a:latin typeface="-apple-system"/>
              </a:rPr>
              <a:t>.  </a:t>
            </a:r>
          </a:p>
          <a:p>
            <a:pPr lvl="1"/>
            <a:r>
              <a:rPr lang="en-US" dirty="0">
                <a:solidFill>
                  <a:srgbClr val="111111"/>
                </a:solidFill>
                <a:latin typeface="-apple-system"/>
              </a:rPr>
              <a:t>Timer ticks are sent to active columns.  </a:t>
            </a:r>
          </a:p>
          <a:p>
            <a:pPr lvl="1"/>
            <a:r>
              <a:rPr lang="en-US" dirty="0">
                <a:solidFill>
                  <a:srgbClr val="111111"/>
                </a:solidFill>
                <a:latin typeface="-apple-system"/>
              </a:rPr>
              <a:t>The timer tick allows continuous processes to be modeled as a discrete control system</a:t>
            </a:r>
          </a:p>
          <a:p>
            <a:pPr lvl="1"/>
            <a:r>
              <a:rPr lang="en-US" dirty="0">
                <a:solidFill>
                  <a:srgbClr val="111111"/>
                </a:solidFill>
                <a:latin typeface="-apple-system"/>
              </a:rPr>
              <a:t>Calendar events such as seconds, minutes … are sent to active columns</a:t>
            </a:r>
            <a:endParaRPr lang="en-US" b="0" i="0" dirty="0">
              <a:solidFill>
                <a:srgbClr val="111111"/>
              </a:solidFill>
              <a:effectLst/>
              <a:latin typeface="-apple-system"/>
            </a:endParaRPr>
          </a:p>
          <a:p>
            <a:endParaRPr lang="en-US" dirty="0"/>
          </a:p>
        </p:txBody>
      </p:sp>
    </p:spTree>
    <p:extLst>
      <p:ext uri="{BB962C8B-B14F-4D97-AF65-F5344CB8AC3E}">
        <p14:creationId xmlns:p14="http://schemas.microsoft.com/office/powerpoint/2010/main" val="260604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2BB-DBAD-A746-AB2B-FC2F550BE82C}"/>
              </a:ext>
            </a:extLst>
          </p:cNvPr>
          <p:cNvSpPr>
            <a:spLocks noGrp="1"/>
          </p:cNvSpPr>
          <p:nvPr>
            <p:ph type="title"/>
          </p:nvPr>
        </p:nvSpPr>
        <p:spPr/>
        <p:txBody>
          <a:bodyPr>
            <a:normAutofit/>
          </a:bodyPr>
          <a:lstStyle/>
          <a:p>
            <a:r>
              <a:rPr lang="en-US" sz="4400" dirty="0"/>
              <a:t>CFL Event Queues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AE6617E-F114-7DEF-E24C-2903168503D8}"/>
              </a:ext>
            </a:extLst>
          </p:cNvPr>
          <p:cNvSpPr>
            <a:spLocks noGrp="1"/>
          </p:cNvSpPr>
          <p:nvPr>
            <p:ph idx="1"/>
          </p:nvPr>
        </p:nvSpPr>
        <p:spPr/>
        <p:txBody>
          <a:bodyPr/>
          <a:lstStyle/>
          <a:p>
            <a:pPr algn="l"/>
            <a:r>
              <a:rPr lang="en-US" b="0" i="0" dirty="0">
                <a:solidFill>
                  <a:srgbClr val="111111"/>
                </a:solidFill>
                <a:effectLst/>
                <a:latin typeface="-apple-system"/>
              </a:rPr>
              <a:t>Event Queues are queues where events are stored in a queue which operates on a first-in, first-out basis. </a:t>
            </a:r>
          </a:p>
          <a:p>
            <a:r>
              <a:rPr lang="en-US" b="0" i="0" dirty="0">
                <a:solidFill>
                  <a:srgbClr val="111111"/>
                </a:solidFill>
                <a:effectLst/>
                <a:latin typeface="-apple-system"/>
              </a:rPr>
              <a:t>There are two types of event queues. </a:t>
            </a:r>
          </a:p>
          <a:p>
            <a:pPr lvl="1"/>
            <a:r>
              <a:rPr lang="en-US" b="0" i="0" dirty="0">
                <a:solidFill>
                  <a:srgbClr val="111111"/>
                </a:solidFill>
                <a:effectLst/>
                <a:latin typeface="-apple-system"/>
              </a:rPr>
              <a:t>There is one global event queue. Events from this queue are sent to all columns. </a:t>
            </a:r>
          </a:p>
          <a:p>
            <a:pPr lvl="1"/>
            <a:r>
              <a:rPr lang="en-US" b="0" i="0" dirty="0">
                <a:solidFill>
                  <a:srgbClr val="111111"/>
                </a:solidFill>
                <a:effectLst/>
                <a:latin typeface="-apple-system"/>
              </a:rPr>
              <a:t>Columns can optionally have event queues. </a:t>
            </a:r>
          </a:p>
          <a:p>
            <a:pPr lvl="2"/>
            <a:r>
              <a:rPr lang="en-US" b="0" i="0" dirty="0">
                <a:solidFill>
                  <a:srgbClr val="111111"/>
                </a:solidFill>
                <a:effectLst/>
                <a:latin typeface="-apple-system"/>
              </a:rPr>
              <a:t>Events sent to column event queues are processed only by the column. </a:t>
            </a:r>
            <a:endParaRPr lang="en-US" dirty="0"/>
          </a:p>
        </p:txBody>
      </p:sp>
    </p:spTree>
    <p:extLst>
      <p:ext uri="{BB962C8B-B14F-4D97-AF65-F5344CB8AC3E}">
        <p14:creationId xmlns:p14="http://schemas.microsoft.com/office/powerpoint/2010/main" val="144110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FE9A-9210-41B7-1EBF-09FC789064B9}"/>
              </a:ext>
            </a:extLst>
          </p:cNvPr>
          <p:cNvSpPr>
            <a:spLocks noGrp="1"/>
          </p:cNvSpPr>
          <p:nvPr>
            <p:ph type="title"/>
          </p:nvPr>
        </p:nvSpPr>
        <p:spPr/>
        <p:txBody>
          <a:bodyPr>
            <a:normAutofit/>
          </a:bodyPr>
          <a:lstStyle/>
          <a:p>
            <a:r>
              <a:rPr lang="en-US" sz="4400" dirty="0"/>
              <a:t>CFL Columns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DE8EE88-3FA3-9339-7BA5-68410DA81E29}"/>
              </a:ext>
            </a:extLst>
          </p:cNvPr>
          <p:cNvSpPr>
            <a:spLocks noGrp="1"/>
          </p:cNvSpPr>
          <p:nvPr>
            <p:ph idx="1"/>
          </p:nvPr>
        </p:nvSpPr>
        <p:spPr/>
        <p:txBody>
          <a:bodyPr>
            <a:normAutofit/>
          </a:bodyPr>
          <a:lstStyle/>
          <a:p>
            <a:pPr algn="l"/>
            <a:r>
              <a:rPr lang="en-US" b="0" i="0" dirty="0">
                <a:effectLst/>
                <a:latin typeface="Söhne"/>
              </a:rPr>
              <a:t>Columns are lists that:</a:t>
            </a:r>
          </a:p>
          <a:p>
            <a:pPr lvl="1"/>
            <a:r>
              <a:rPr lang="en-US" b="0" i="0" dirty="0">
                <a:effectLst/>
                <a:latin typeface="Söhne"/>
              </a:rPr>
              <a:t>Hold column elements in a linear fashion.</a:t>
            </a:r>
          </a:p>
          <a:p>
            <a:pPr lvl="1"/>
            <a:r>
              <a:rPr lang="en-US" b="0" i="0" dirty="0">
                <a:effectLst/>
                <a:latin typeface="Söhne"/>
              </a:rPr>
              <a:t>Send events to each column element, starting from the first to the last.</a:t>
            </a:r>
          </a:p>
          <a:p>
            <a:pPr lvl="1"/>
            <a:r>
              <a:rPr lang="en-US" b="0" i="0" dirty="0">
                <a:effectLst/>
                <a:latin typeface="Söhne"/>
              </a:rPr>
              <a:t>Process events and return a code which affects subsequent event processing.</a:t>
            </a:r>
          </a:p>
          <a:p>
            <a:pPr lvl="1"/>
            <a:r>
              <a:rPr lang="en-US" b="0" i="0" dirty="0">
                <a:effectLst/>
                <a:latin typeface="Söhne"/>
              </a:rPr>
              <a:t>Optionally contain an event queue exclusive to the column's elements.</a:t>
            </a:r>
          </a:p>
          <a:p>
            <a:pPr lvl="1"/>
            <a:r>
              <a:rPr lang="en-US" b="0" i="0" dirty="0">
                <a:effectLst/>
                <a:latin typeface="Söhne"/>
              </a:rPr>
              <a:t>Have two attributes:</a:t>
            </a:r>
          </a:p>
          <a:p>
            <a:pPr marL="1200150" lvl="2" indent="-285750"/>
            <a:r>
              <a:rPr lang="en-US" b="0" i="0" dirty="0">
                <a:effectLst/>
                <a:latin typeface="Söhne"/>
              </a:rPr>
              <a:t>A Boolean indicating whether the column is active. Inactive columns do not receive events.</a:t>
            </a:r>
          </a:p>
          <a:p>
            <a:pPr marL="1200150" lvl="2" indent="-285750"/>
            <a:r>
              <a:rPr lang="en-US" b="0" i="0" dirty="0">
                <a:effectLst/>
                <a:latin typeface="Söhne"/>
              </a:rPr>
              <a:t>A Boolean indicating whether the column is enabled at startup. Note: if no column is active at startup, no processing occurs.</a:t>
            </a:r>
          </a:p>
          <a:p>
            <a:pPr marL="742950" lvl="1" indent="-285750"/>
            <a:endParaRPr lang="en-US" b="0" i="0" dirty="0">
              <a:effectLst/>
              <a:latin typeface="Söhne"/>
            </a:endParaRPr>
          </a:p>
          <a:p>
            <a:pPr lvl="3"/>
            <a:endParaRPr lang="en-US" dirty="0"/>
          </a:p>
          <a:p>
            <a:pPr marL="1371600" lvl="3" indent="0">
              <a:buNone/>
            </a:pPr>
            <a:endParaRPr lang="en-US" dirty="0"/>
          </a:p>
        </p:txBody>
      </p:sp>
    </p:spTree>
    <p:extLst>
      <p:ext uri="{BB962C8B-B14F-4D97-AF65-F5344CB8AC3E}">
        <p14:creationId xmlns:p14="http://schemas.microsoft.com/office/powerpoint/2010/main" val="196255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4191-4ACF-A444-FEB5-1E670BB59145}"/>
              </a:ext>
            </a:extLst>
          </p:cNvPr>
          <p:cNvSpPr>
            <a:spLocks noGrp="1"/>
          </p:cNvSpPr>
          <p:nvPr>
            <p:ph type="title"/>
          </p:nvPr>
        </p:nvSpPr>
        <p:spPr/>
        <p:txBody>
          <a:bodyPr>
            <a:normAutofit/>
          </a:bodyPr>
          <a:lstStyle/>
          <a:p>
            <a:r>
              <a:rPr lang="en-US" sz="4400" dirty="0"/>
              <a:t>CFL Column Elements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D3B4C42-F001-1E6E-533A-1A1B11BEB286}"/>
              </a:ext>
            </a:extLst>
          </p:cNvPr>
          <p:cNvSpPr>
            <a:spLocks noGrp="1"/>
          </p:cNvSpPr>
          <p:nvPr>
            <p:ph idx="1"/>
          </p:nvPr>
        </p:nvSpPr>
        <p:spPr/>
        <p:txBody>
          <a:bodyPr>
            <a:normAutofit fontScale="70000" lnSpcReduction="20000"/>
          </a:bodyPr>
          <a:lstStyle/>
          <a:p>
            <a:r>
              <a:rPr lang="en-US" dirty="0"/>
              <a:t>A column element is attached to a column.  Attached to each column element is a function which receives the event and returns.</a:t>
            </a:r>
            <a:endParaRPr lang="en-US" b="0" i="0" dirty="0">
              <a:effectLst/>
              <a:latin typeface="Söhne"/>
            </a:endParaRPr>
          </a:p>
          <a:p>
            <a:r>
              <a:rPr lang="en-US" b="0" i="0" dirty="0">
                <a:effectLst/>
                <a:latin typeface="Söhne"/>
              </a:rPr>
              <a:t>Each column element has two attributes:</a:t>
            </a:r>
          </a:p>
          <a:p>
            <a:pPr lvl="1"/>
            <a:r>
              <a:rPr lang="en-US" b="0" i="0" dirty="0">
                <a:effectLst/>
                <a:latin typeface="Söhne"/>
              </a:rPr>
              <a:t>A Boolean indicating whether the element is active.</a:t>
            </a:r>
          </a:p>
          <a:p>
            <a:pPr lvl="1"/>
            <a:r>
              <a:rPr lang="en-US" b="0" i="0" dirty="0">
                <a:effectLst/>
                <a:latin typeface="Söhne"/>
              </a:rPr>
              <a:t>A Boolean indicating whether the element has been initialized.</a:t>
            </a:r>
          </a:p>
          <a:p>
            <a:r>
              <a:rPr lang="en-US" b="0" i="0" dirty="0">
                <a:effectLst/>
                <a:latin typeface="Söhne"/>
              </a:rPr>
              <a:t>When a column is initialized:</a:t>
            </a:r>
          </a:p>
          <a:p>
            <a:pPr lvl="1"/>
            <a:r>
              <a:rPr lang="en-US" b="0" i="0" dirty="0">
                <a:effectLst/>
                <a:latin typeface="Söhne"/>
              </a:rPr>
              <a:t>The 'active' attribute of all column elements is set to true, making the column element active.</a:t>
            </a:r>
          </a:p>
          <a:p>
            <a:pPr lvl="1"/>
            <a:r>
              <a:rPr lang="en-US" b="0" i="0" dirty="0">
                <a:effectLst/>
                <a:latin typeface="Söhne"/>
              </a:rPr>
              <a:t>The 'initialized' attribute of all column elements is set to false, marking them as uninitialized.</a:t>
            </a:r>
          </a:p>
          <a:p>
            <a:r>
              <a:rPr lang="en-US" dirty="0"/>
              <a:t>When a column is active, the column receives events from two sources.</a:t>
            </a:r>
          </a:p>
          <a:p>
            <a:pPr lvl="1"/>
            <a:r>
              <a:rPr lang="en-US" dirty="0"/>
              <a:t>From a single global queue</a:t>
            </a:r>
          </a:p>
          <a:p>
            <a:pPr lvl="1"/>
            <a:r>
              <a:rPr lang="en-US" dirty="0"/>
              <a:t>From an optional event queue attached to the column element.</a:t>
            </a:r>
          </a:p>
          <a:p>
            <a:r>
              <a:rPr lang="en-US" dirty="0"/>
              <a:t>For each event, the CFL engine sends events to each active column element from the first to the last.</a:t>
            </a:r>
          </a:p>
          <a:p>
            <a:r>
              <a:rPr lang="en-US" dirty="0"/>
              <a:t>If multiple events are required by the function to complete, the function must maintain local state variables for the function.</a:t>
            </a:r>
          </a:p>
          <a:p>
            <a:endParaRPr lang="en-US" dirty="0"/>
          </a:p>
          <a:p>
            <a:endParaRPr lang="en-US" b="0" i="0" dirty="0">
              <a:effectLst/>
              <a:latin typeface="Söhne"/>
            </a:endParaRPr>
          </a:p>
          <a:p>
            <a:pPr marL="0" indent="0">
              <a:buNone/>
            </a:pPr>
            <a:endParaRPr lang="en-US" b="0" i="0" dirty="0">
              <a:effectLst/>
              <a:latin typeface="Söhne"/>
            </a:endParaRPr>
          </a:p>
          <a:p>
            <a:pPr marL="0" indent="0">
              <a:buNone/>
            </a:pPr>
            <a:endParaRPr lang="en-US" b="0" i="0" dirty="0">
              <a:effectLst/>
              <a:latin typeface="Söhne"/>
            </a:endParaRPr>
          </a:p>
          <a:p>
            <a:endParaRPr lang="en-US" dirty="0"/>
          </a:p>
        </p:txBody>
      </p:sp>
    </p:spTree>
    <p:extLst>
      <p:ext uri="{BB962C8B-B14F-4D97-AF65-F5344CB8AC3E}">
        <p14:creationId xmlns:p14="http://schemas.microsoft.com/office/powerpoint/2010/main" val="4178483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30DA-2127-0B8E-9A96-96E23F155BE9}"/>
              </a:ext>
            </a:extLst>
          </p:cNvPr>
          <p:cNvSpPr>
            <a:spLocks noGrp="1"/>
          </p:cNvSpPr>
          <p:nvPr>
            <p:ph type="title"/>
          </p:nvPr>
        </p:nvSpPr>
        <p:spPr/>
        <p:txBody>
          <a:bodyPr>
            <a:normAutofit/>
          </a:bodyPr>
          <a:lstStyle/>
          <a:p>
            <a:r>
              <a:rPr lang="en-US" sz="4400" dirty="0"/>
              <a:t>CFL Column Elements (Continued)</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7BC6487-3630-BE91-8290-9787420846FB}"/>
              </a:ext>
            </a:extLst>
          </p:cNvPr>
          <p:cNvSpPr>
            <a:spLocks noGrp="1"/>
          </p:cNvSpPr>
          <p:nvPr>
            <p:ph idx="1"/>
          </p:nvPr>
        </p:nvSpPr>
        <p:spPr/>
        <p:txBody>
          <a:bodyPr>
            <a:normAutofit fontScale="92500"/>
          </a:bodyPr>
          <a:lstStyle/>
          <a:p>
            <a:r>
              <a:rPr lang="en-US" dirty="0"/>
              <a:t>The function returns one of six return codes as described on the next page.</a:t>
            </a:r>
          </a:p>
          <a:p>
            <a:r>
              <a:rPr lang="en-US" dirty="0"/>
              <a:t>Column Element Return Codes</a:t>
            </a:r>
          </a:p>
          <a:p>
            <a:pPr lvl="1"/>
            <a:r>
              <a:rPr lang="en-US" b="0" i="0" dirty="0">
                <a:effectLst/>
                <a:latin typeface="Söhne"/>
              </a:rPr>
              <a:t>Upon receiving an event, column elements return one of the following codes:</a:t>
            </a:r>
          </a:p>
          <a:p>
            <a:pPr lvl="2"/>
            <a:r>
              <a:rPr lang="en-US" b="1" i="0" dirty="0">
                <a:effectLst/>
                <a:latin typeface="Söhne"/>
              </a:rPr>
              <a:t>Continue</a:t>
            </a:r>
            <a:r>
              <a:rPr lang="en-US" b="0" i="0" dirty="0">
                <a:effectLst/>
                <a:latin typeface="Söhne"/>
              </a:rPr>
              <a:t>: The element remains active, and processing moves to the next column element.</a:t>
            </a:r>
          </a:p>
          <a:p>
            <a:pPr lvl="2"/>
            <a:r>
              <a:rPr lang="en-US" b="1" i="0" dirty="0">
                <a:effectLst/>
                <a:latin typeface="Söhne"/>
              </a:rPr>
              <a:t>Disable</a:t>
            </a:r>
            <a:r>
              <a:rPr lang="en-US" b="0" i="0" dirty="0">
                <a:effectLst/>
                <a:latin typeface="Söhne"/>
              </a:rPr>
              <a:t>: The element becomes inactive and will not receive future events. Processing continues to the next column element.</a:t>
            </a:r>
          </a:p>
          <a:p>
            <a:pPr lvl="2"/>
            <a:r>
              <a:rPr lang="en-US" b="1" i="0" dirty="0">
                <a:effectLst/>
                <a:latin typeface="Söhne"/>
              </a:rPr>
              <a:t>Halt</a:t>
            </a:r>
            <a:r>
              <a:rPr lang="en-US" b="0" i="0" dirty="0">
                <a:effectLst/>
                <a:latin typeface="Söhne"/>
              </a:rPr>
              <a:t>: Processing stops, but the column element remains active.</a:t>
            </a:r>
          </a:p>
          <a:p>
            <a:pPr lvl="2"/>
            <a:r>
              <a:rPr lang="en-US" b="1" i="0" dirty="0">
                <a:effectLst/>
                <a:latin typeface="Söhne"/>
              </a:rPr>
              <a:t>Terminate Column</a:t>
            </a:r>
            <a:r>
              <a:rPr lang="en-US" b="0" i="0" dirty="0">
                <a:effectLst/>
                <a:latin typeface="Söhne"/>
              </a:rPr>
              <a:t>: Processing stops, and a terminate event is sent to the column. (Refer to the next section for details.)</a:t>
            </a:r>
          </a:p>
          <a:p>
            <a:pPr lvl="2"/>
            <a:r>
              <a:rPr lang="en-US" b="1" i="0" dirty="0">
                <a:effectLst/>
                <a:latin typeface="Söhne"/>
              </a:rPr>
              <a:t>Reset Column</a:t>
            </a:r>
            <a:r>
              <a:rPr lang="en-US" b="0" i="0" dirty="0">
                <a:effectLst/>
                <a:latin typeface="Söhne"/>
              </a:rPr>
              <a:t>: A combination of Terminate Column and Enable Column. (Refer to the next section for details.)</a:t>
            </a:r>
          </a:p>
          <a:p>
            <a:pPr lvl="2"/>
            <a:r>
              <a:rPr lang="en-US" b="1" i="0" dirty="0">
                <a:effectLst/>
                <a:latin typeface="Söhne"/>
              </a:rPr>
              <a:t>Terminate Engine</a:t>
            </a:r>
            <a:r>
              <a:rPr lang="en-US" b="0" i="0" dirty="0">
                <a:effectLst/>
                <a:latin typeface="Söhne"/>
              </a:rPr>
              <a:t>: Stops processing and returns control to the calling program. </a:t>
            </a:r>
            <a:endParaRPr lang="en-US" dirty="0"/>
          </a:p>
          <a:p>
            <a:endParaRPr lang="en-US" dirty="0"/>
          </a:p>
        </p:txBody>
      </p:sp>
    </p:spTree>
    <p:extLst>
      <p:ext uri="{BB962C8B-B14F-4D97-AF65-F5344CB8AC3E}">
        <p14:creationId xmlns:p14="http://schemas.microsoft.com/office/powerpoint/2010/main" val="22625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831A-9548-F752-D4DD-23EBCB3F1022}"/>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A6F96DBE-4CE4-DA39-623E-01CC5AD275D7}"/>
              </a:ext>
            </a:extLst>
          </p:cNvPr>
          <p:cNvSpPr>
            <a:spLocks noGrp="1"/>
          </p:cNvSpPr>
          <p:nvPr>
            <p:ph idx="1"/>
          </p:nvPr>
        </p:nvSpPr>
        <p:spPr/>
        <p:txBody>
          <a:bodyPr>
            <a:normAutofit/>
          </a:bodyPr>
          <a:lstStyle/>
          <a:p>
            <a:r>
              <a:rPr lang="en-US" dirty="0"/>
              <a:t>Column Flow Language, which is called CFL for short, is a sequence-based language which encapsulates the control flow of an implementation.  </a:t>
            </a:r>
          </a:p>
          <a:p>
            <a:pPr lvl="1"/>
            <a:r>
              <a:rPr lang="en-US" dirty="0"/>
              <a:t>Attached to the sequence elements which execute a function which is isolated from the control flow of the general task.</a:t>
            </a:r>
          </a:p>
          <a:p>
            <a:pPr lvl="1"/>
            <a:r>
              <a:rPr lang="en-US" dirty="0"/>
              <a:t>This is done because of two capabilities:</a:t>
            </a:r>
          </a:p>
          <a:p>
            <a:pPr lvl="2"/>
            <a:r>
              <a:rPr lang="en-US" dirty="0"/>
              <a:t>The capabilities of the enhanced sequence-based language.</a:t>
            </a:r>
          </a:p>
          <a:p>
            <a:pPr lvl="2"/>
            <a:r>
              <a:rPr lang="en-US" dirty="0"/>
              <a:t>Helper functions are introduced which specific call back functions are attached to.  Much in the same way that Web frame works intercept browser events and implement call backs for users to attach to these specific actions.</a:t>
            </a:r>
          </a:p>
          <a:p>
            <a:pPr lvl="3"/>
            <a:endParaRPr lang="en-US" dirty="0"/>
          </a:p>
        </p:txBody>
      </p:sp>
    </p:spTree>
    <p:extLst>
      <p:ext uri="{BB962C8B-B14F-4D97-AF65-F5344CB8AC3E}">
        <p14:creationId xmlns:p14="http://schemas.microsoft.com/office/powerpoint/2010/main" val="115593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A7F-22AC-4D78-C777-68DAF15F969D}"/>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CDB5D4D-BF5C-A0C1-26B7-BE820A87AC6B}"/>
              </a:ext>
            </a:extLst>
          </p:cNvPr>
          <p:cNvSpPr>
            <a:spLocks noGrp="1"/>
          </p:cNvSpPr>
          <p:nvPr>
            <p:ph idx="1"/>
          </p:nvPr>
        </p:nvSpPr>
        <p:spPr/>
        <p:txBody>
          <a:bodyPr>
            <a:normAutofit lnSpcReduction="10000"/>
          </a:bodyPr>
          <a:lstStyle/>
          <a:p>
            <a:r>
              <a:rPr lang="en-US" dirty="0"/>
              <a:t>The API of the column element is a follows:</a:t>
            </a:r>
          </a:p>
          <a:p>
            <a:pPr lvl="1"/>
            <a:r>
              <a:rPr lang="en-US" dirty="0"/>
              <a:t>&lt;Return Code&gt;   function( &lt;handle&gt;, &lt;helper function&gt;,&lt;parameters&gt;, &lt;event data&gt;)</a:t>
            </a:r>
          </a:p>
          <a:p>
            <a:pPr lvl="1"/>
            <a:r>
              <a:rPr lang="en-US" dirty="0"/>
              <a:t>The type of the &lt;return code&gt; which is usually a form of the integer.</a:t>
            </a:r>
          </a:p>
          <a:p>
            <a:pPr lvl="2"/>
            <a:r>
              <a:rPr lang="en-US" dirty="0"/>
              <a:t>Return codes were discussed in the previous page.</a:t>
            </a:r>
          </a:p>
          <a:p>
            <a:pPr lvl="1"/>
            <a:r>
              <a:rPr lang="en-US" dirty="0"/>
              <a:t>The handle is like a file handle in conventional programming languages, which is used to access CFL engine library calls.</a:t>
            </a:r>
          </a:p>
          <a:p>
            <a:pPr lvl="1"/>
            <a:r>
              <a:rPr lang="en-US" dirty="0"/>
              <a:t>The &lt;helper function&gt; and &lt;parameters&gt; allow construction of modular column element functions. This capability will be discussed in later slides.</a:t>
            </a:r>
          </a:p>
          <a:p>
            <a:pPr lvl="1"/>
            <a:r>
              <a:rPr lang="en-US" dirty="0"/>
              <a:t>The &lt;event data&gt; is the event data which is passed to the column element function.  &lt;event data &gt; is usually a structure or record which holds the event ID and attached data.</a:t>
            </a:r>
          </a:p>
        </p:txBody>
      </p:sp>
    </p:spTree>
    <p:extLst>
      <p:ext uri="{BB962C8B-B14F-4D97-AF65-F5344CB8AC3E}">
        <p14:creationId xmlns:p14="http://schemas.microsoft.com/office/powerpoint/2010/main" val="210973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B31-9536-AD1E-2BCC-EF274DC9F986}"/>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7E2BA7F-CED0-8B76-3EA1-403A4EA2C6B8}"/>
              </a:ext>
            </a:extLst>
          </p:cNvPr>
          <p:cNvSpPr>
            <a:spLocks noGrp="1"/>
          </p:cNvSpPr>
          <p:nvPr>
            <p:ph idx="1"/>
          </p:nvPr>
        </p:nvSpPr>
        <p:spPr/>
        <p:txBody>
          <a:bodyPr>
            <a:normAutofit fontScale="77500" lnSpcReduction="20000"/>
          </a:bodyPr>
          <a:lstStyle/>
          <a:p>
            <a:pPr algn="l"/>
            <a:r>
              <a:rPr lang="en-US" b="0" i="0" dirty="0">
                <a:solidFill>
                  <a:srgbClr val="111111"/>
                </a:solidFill>
                <a:effectLst/>
                <a:latin typeface="-apple-system"/>
              </a:rPr>
              <a:t>The Column Element Function receives events from the column engine.</a:t>
            </a:r>
          </a:p>
          <a:p>
            <a:pPr algn="l"/>
            <a:r>
              <a:rPr lang="en-US" b="0" i="0" dirty="0">
                <a:solidFill>
                  <a:srgbClr val="111111"/>
                </a:solidFill>
                <a:effectLst/>
                <a:latin typeface="-apple-system"/>
              </a:rPr>
              <a:t>The CFL system has two</a:t>
            </a:r>
            <a:r>
              <a:rPr lang="en-US" dirty="0">
                <a:solidFill>
                  <a:srgbClr val="111111"/>
                </a:solidFill>
                <a:latin typeface="-apple-system"/>
              </a:rPr>
              <a:t> p</a:t>
            </a:r>
            <a:r>
              <a:rPr lang="en-US" b="0" i="0" dirty="0">
                <a:solidFill>
                  <a:srgbClr val="111111"/>
                </a:solidFill>
                <a:effectLst/>
                <a:latin typeface="-apple-system"/>
              </a:rPr>
              <a:t>seudo events which are sent to column element</a:t>
            </a:r>
            <a:r>
              <a:rPr lang="en-US" dirty="0">
                <a:solidFill>
                  <a:srgbClr val="111111"/>
                </a:solidFill>
                <a:latin typeface="-apple-system"/>
              </a:rPr>
              <a:t> functions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An initialization event: </a:t>
            </a:r>
          </a:p>
          <a:p>
            <a:pPr lvl="1"/>
            <a:r>
              <a:rPr lang="en-US" b="0" i="0" dirty="0">
                <a:solidFill>
                  <a:srgbClr val="111111"/>
                </a:solidFill>
                <a:effectLst/>
                <a:latin typeface="-apple-system"/>
              </a:rPr>
              <a:t>When a column element that has not been initialized, a reset event is sent to the column element and then the initialization attribute of the column element is set to true. The return code from the column element is ignored. The initialization event allows the column element to perform one-time initialization tasks such as initializing counters or allocating dynamic memory.</a:t>
            </a:r>
          </a:p>
          <a:p>
            <a:pPr algn="l">
              <a:buFont typeface="Arial" panose="020B0604020202020204" pitchFamily="34" charset="0"/>
              <a:buChar char="•"/>
            </a:pPr>
            <a:r>
              <a:rPr lang="en-US" b="0" i="0" dirty="0">
                <a:solidFill>
                  <a:srgbClr val="111111"/>
                </a:solidFill>
                <a:effectLst/>
                <a:latin typeface="-apple-system"/>
              </a:rPr>
              <a:t>A termination event: </a:t>
            </a:r>
          </a:p>
          <a:p>
            <a:pPr lvl="1"/>
            <a:r>
              <a:rPr lang="en-US" b="0" i="0" dirty="0">
                <a:solidFill>
                  <a:srgbClr val="111111"/>
                </a:solidFill>
                <a:effectLst/>
                <a:latin typeface="-apple-system"/>
              </a:rPr>
              <a:t>A termination event is sent to a column element under two conditions:</a:t>
            </a:r>
          </a:p>
          <a:p>
            <a:pPr marL="742950" lvl="1" indent="-285750" algn="l">
              <a:buFont typeface="Arial" panose="020B0604020202020204" pitchFamily="34" charset="0"/>
              <a:buChar char="•"/>
            </a:pPr>
            <a:r>
              <a:rPr lang="en-US" b="0" i="0" dirty="0">
                <a:solidFill>
                  <a:srgbClr val="111111"/>
                </a:solidFill>
                <a:effectLst/>
                <a:latin typeface="-apple-system"/>
              </a:rPr>
              <a:t>When a column element has been disabled. A termination event is sent to the column element and the return code from the column element is ignored. The termination event allows tasks like releasing dynamic memory to be done.</a:t>
            </a:r>
          </a:p>
          <a:p>
            <a:pPr marL="742950" lvl="1" indent="-285750" algn="l">
              <a:buFont typeface="Arial" panose="020B0604020202020204" pitchFamily="34" charset="0"/>
              <a:buChar char="•"/>
            </a:pPr>
            <a:r>
              <a:rPr lang="en-US" b="0" i="0" dirty="0">
                <a:solidFill>
                  <a:srgbClr val="111111"/>
                </a:solidFill>
                <a:effectLst/>
                <a:latin typeface="-apple-system"/>
              </a:rPr>
              <a:t>When the column has been terminated. When the column has been terminated, the column elements are processed from the bottom to the top. Column elements which are both active and initialized are sent the termination event. Column elements which are active and not initialized have not started processing.</a:t>
            </a:r>
          </a:p>
          <a:p>
            <a:pPr lvl="4"/>
            <a:endParaRPr lang="en-US" dirty="0"/>
          </a:p>
        </p:txBody>
      </p:sp>
    </p:spTree>
    <p:extLst>
      <p:ext uri="{BB962C8B-B14F-4D97-AF65-F5344CB8AC3E}">
        <p14:creationId xmlns:p14="http://schemas.microsoft.com/office/powerpoint/2010/main" val="3385722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E0F-85B5-8461-76E9-B278E84CE75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212046F-952B-C7A6-63AF-69DE630466E8}"/>
              </a:ext>
            </a:extLst>
          </p:cNvPr>
          <p:cNvSpPr>
            <a:spLocks noGrp="1"/>
          </p:cNvSpPr>
          <p:nvPr>
            <p:ph idx="1"/>
          </p:nvPr>
        </p:nvSpPr>
        <p:spPr/>
        <p:txBody>
          <a:bodyPr>
            <a:normAutofit lnSpcReduction="10000"/>
          </a:bodyPr>
          <a:lstStyle/>
          <a:p>
            <a:r>
              <a:rPr lang="en-US" dirty="0"/>
              <a:t>Introduction</a:t>
            </a:r>
          </a:p>
          <a:p>
            <a:pPr lvl="1"/>
            <a:r>
              <a:rPr lang="en-US" dirty="0"/>
              <a:t>The CFL virtual programming environment consists of two components.</a:t>
            </a:r>
          </a:p>
          <a:p>
            <a:pPr lvl="2"/>
            <a:r>
              <a:rPr lang="en-US" dirty="0"/>
              <a:t>Programming statements</a:t>
            </a:r>
          </a:p>
          <a:p>
            <a:pPr lvl="2"/>
            <a:r>
              <a:rPr lang="en-US" dirty="0"/>
              <a:t>An assembler which takes the programming states and generates tables.</a:t>
            </a:r>
          </a:p>
          <a:p>
            <a:pPr lvl="1"/>
            <a:r>
              <a:rPr lang="en-US" dirty="0"/>
              <a:t>There are two programming environments as shown in the </a:t>
            </a:r>
            <a:r>
              <a:rPr lang="en-US" dirty="0">
                <a:hlinkClick r:id="rId4" action="ppaction://hlinksldjump"/>
              </a:rPr>
              <a:t>following figure</a:t>
            </a:r>
            <a:r>
              <a:rPr lang="en-US" dirty="0"/>
              <a:t>.</a:t>
            </a:r>
          </a:p>
          <a:p>
            <a:pPr lvl="2"/>
            <a:r>
              <a:rPr lang="en-US" dirty="0"/>
              <a:t>An offline environment</a:t>
            </a:r>
          </a:p>
          <a:p>
            <a:pPr lvl="2"/>
            <a:r>
              <a:rPr lang="en-US" dirty="0"/>
              <a:t>An online environment</a:t>
            </a:r>
          </a:p>
          <a:p>
            <a:pPr lvl="1"/>
            <a:r>
              <a:rPr lang="en-US" dirty="0"/>
              <a:t>Both environments have the same logical steps:</a:t>
            </a:r>
          </a:p>
          <a:p>
            <a:pPr lvl="2"/>
            <a:r>
              <a:rPr lang="en-US" dirty="0"/>
              <a:t>CFL source statements</a:t>
            </a:r>
          </a:p>
          <a:p>
            <a:pPr lvl="2"/>
            <a:r>
              <a:rPr lang="en-US" dirty="0"/>
              <a:t>CFL assembler</a:t>
            </a:r>
          </a:p>
          <a:p>
            <a:pPr lvl="2"/>
            <a:r>
              <a:rPr lang="en-US" dirty="0"/>
              <a:t>Results of the Assemble</a:t>
            </a:r>
          </a:p>
          <a:p>
            <a:pPr lvl="2"/>
            <a:r>
              <a:rPr lang="en-US" dirty="0"/>
              <a:t>CFL engine.</a:t>
            </a:r>
          </a:p>
          <a:p>
            <a:pPr marL="914400" lvl="2" indent="0">
              <a:buNone/>
            </a:pPr>
            <a:endParaRPr lang="en-US" dirty="0"/>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366739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D1353A-A9E8-1A8D-63BB-0B73738E2E9E}"/>
              </a:ext>
            </a:extLst>
          </p:cNvPr>
          <p:cNvSpPr>
            <a:spLocks noGrp="1"/>
          </p:cNvSpPr>
          <p:nvPr>
            <p:ph type="title"/>
          </p:nvPr>
        </p:nvSpPr>
        <p:spPr/>
        <p:txBody>
          <a:bodyPr/>
          <a:lstStyle/>
          <a:p>
            <a:r>
              <a:rPr lang="en-US" dirty="0"/>
              <a:t>Two CFL Development Contexts</a:t>
            </a:r>
            <a:br>
              <a:rPr lang="en-US" dirty="0"/>
            </a:br>
            <a:r>
              <a:rPr lang="en-US" dirty="0">
                <a:hlinkClick r:id="rId2" action="ppaction://hlinksldjump"/>
              </a:rPr>
              <a:t>&lt;back&gt;</a:t>
            </a:r>
            <a:endParaRPr lang="en-US" dirty="0"/>
          </a:p>
        </p:txBody>
      </p:sp>
      <p:sp>
        <p:nvSpPr>
          <p:cNvPr id="8" name="Content Placeholder 7">
            <a:extLst>
              <a:ext uri="{FF2B5EF4-FFF2-40B4-BE49-F238E27FC236}">
                <a16:creationId xmlns:a16="http://schemas.microsoft.com/office/drawing/2014/main" id="{C37A7681-2C26-225A-0E74-6CAC324F2EBE}"/>
              </a:ext>
            </a:extLst>
          </p:cNvPr>
          <p:cNvSpPr>
            <a:spLocks noGrp="1"/>
          </p:cNvSpPr>
          <p:nvPr>
            <p:ph sz="half" idx="1"/>
          </p:nvPr>
        </p:nvSpPr>
        <p:spPr>
          <a:xfrm>
            <a:off x="777815" y="2015407"/>
            <a:ext cx="4165121" cy="658783"/>
          </a:xfrm>
        </p:spPr>
        <p:txBody>
          <a:bodyPr/>
          <a:lstStyle/>
          <a:p>
            <a:r>
              <a:rPr lang="en-US" dirty="0"/>
              <a:t>Offline Development</a:t>
            </a:r>
          </a:p>
        </p:txBody>
      </p:sp>
      <p:sp>
        <p:nvSpPr>
          <p:cNvPr id="10" name="Content Placeholder 7">
            <a:extLst>
              <a:ext uri="{FF2B5EF4-FFF2-40B4-BE49-F238E27FC236}">
                <a16:creationId xmlns:a16="http://schemas.microsoft.com/office/drawing/2014/main" id="{27C9F3D1-84B4-653D-4945-8705F8A0EC28}"/>
              </a:ext>
            </a:extLst>
          </p:cNvPr>
          <p:cNvSpPr txBox="1">
            <a:spLocks/>
          </p:cNvSpPr>
          <p:nvPr/>
        </p:nvSpPr>
        <p:spPr>
          <a:xfrm>
            <a:off x="5388634" y="1920515"/>
            <a:ext cx="3582838" cy="6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Online Development</a:t>
            </a:r>
          </a:p>
        </p:txBody>
      </p:sp>
      <p:sp>
        <p:nvSpPr>
          <p:cNvPr id="11" name="TextBox 10">
            <a:extLst>
              <a:ext uri="{FF2B5EF4-FFF2-40B4-BE49-F238E27FC236}">
                <a16:creationId xmlns:a16="http://schemas.microsoft.com/office/drawing/2014/main" id="{65C4431E-F310-24A3-6E08-31A8C5AFCDCD}"/>
              </a:ext>
            </a:extLst>
          </p:cNvPr>
          <p:cNvSpPr txBox="1"/>
          <p:nvPr/>
        </p:nvSpPr>
        <p:spPr>
          <a:xfrm>
            <a:off x="621102" y="3166371"/>
            <a:ext cx="1759789" cy="646331"/>
          </a:xfrm>
          <a:prstGeom prst="rect">
            <a:avLst/>
          </a:prstGeom>
          <a:noFill/>
          <a:ln>
            <a:solidFill>
              <a:schemeClr val="tx1"/>
            </a:solidFill>
          </a:ln>
        </p:spPr>
        <p:txBody>
          <a:bodyPr wrap="square" rtlCol="0">
            <a:spAutoFit/>
          </a:bodyPr>
          <a:lstStyle/>
          <a:p>
            <a:r>
              <a:rPr lang="en-US" dirty="0"/>
              <a:t>Source Code</a:t>
            </a:r>
          </a:p>
          <a:p>
            <a:r>
              <a:rPr lang="en-US" dirty="0"/>
              <a:t>Text Files</a:t>
            </a:r>
          </a:p>
        </p:txBody>
      </p:sp>
      <p:sp>
        <p:nvSpPr>
          <p:cNvPr id="12" name="TextBox 11">
            <a:extLst>
              <a:ext uri="{FF2B5EF4-FFF2-40B4-BE49-F238E27FC236}">
                <a16:creationId xmlns:a16="http://schemas.microsoft.com/office/drawing/2014/main" id="{F1081C08-F740-EA98-FAD9-7052B1658B89}"/>
              </a:ext>
            </a:extLst>
          </p:cNvPr>
          <p:cNvSpPr txBox="1"/>
          <p:nvPr/>
        </p:nvSpPr>
        <p:spPr>
          <a:xfrm>
            <a:off x="569343" y="4106174"/>
            <a:ext cx="1811548" cy="646331"/>
          </a:xfrm>
          <a:prstGeom prst="rect">
            <a:avLst/>
          </a:prstGeom>
          <a:noFill/>
          <a:ln>
            <a:solidFill>
              <a:schemeClr val="tx1"/>
            </a:solidFill>
          </a:ln>
        </p:spPr>
        <p:txBody>
          <a:bodyPr wrap="square" rtlCol="0">
            <a:spAutoFit/>
          </a:bodyPr>
          <a:lstStyle/>
          <a:p>
            <a:r>
              <a:rPr lang="en-US" dirty="0"/>
              <a:t>CFL Assembler</a:t>
            </a:r>
          </a:p>
          <a:p>
            <a:r>
              <a:rPr lang="en-US" dirty="0"/>
              <a:t>Offline Program</a:t>
            </a:r>
          </a:p>
        </p:txBody>
      </p:sp>
      <p:cxnSp>
        <p:nvCxnSpPr>
          <p:cNvPr id="14" name="Straight Connector 13">
            <a:extLst>
              <a:ext uri="{FF2B5EF4-FFF2-40B4-BE49-F238E27FC236}">
                <a16:creationId xmlns:a16="http://schemas.microsoft.com/office/drawing/2014/main" id="{7B5CA9FE-AB82-5572-1028-38E4FE4B88FD}"/>
              </a:ext>
            </a:extLst>
          </p:cNvPr>
          <p:cNvCxnSpPr/>
          <p:nvPr/>
        </p:nvCxnSpPr>
        <p:spPr>
          <a:xfrm>
            <a:off x="422694" y="4830792"/>
            <a:ext cx="26655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B5ABE3-C6D8-E90A-5752-574C740EB1F1}"/>
              </a:ext>
            </a:extLst>
          </p:cNvPr>
          <p:cNvSpPr txBox="1"/>
          <p:nvPr/>
        </p:nvSpPr>
        <p:spPr>
          <a:xfrm>
            <a:off x="547776" y="5213562"/>
            <a:ext cx="1880559" cy="369332"/>
          </a:xfrm>
          <a:prstGeom prst="rect">
            <a:avLst/>
          </a:prstGeom>
          <a:noFill/>
          <a:ln>
            <a:solidFill>
              <a:schemeClr val="tx1"/>
            </a:solidFill>
          </a:ln>
        </p:spPr>
        <p:txBody>
          <a:bodyPr wrap="square" rtlCol="0">
            <a:spAutoFit/>
          </a:bodyPr>
          <a:lstStyle/>
          <a:p>
            <a:r>
              <a:rPr lang="en-US" dirty="0"/>
              <a:t>CFL Tables</a:t>
            </a:r>
          </a:p>
        </p:txBody>
      </p:sp>
      <p:sp>
        <p:nvSpPr>
          <p:cNvPr id="16" name="TextBox 15">
            <a:extLst>
              <a:ext uri="{FF2B5EF4-FFF2-40B4-BE49-F238E27FC236}">
                <a16:creationId xmlns:a16="http://schemas.microsoft.com/office/drawing/2014/main" id="{75230EF3-30D2-F41D-198B-5DBF99F36FD4}"/>
              </a:ext>
            </a:extLst>
          </p:cNvPr>
          <p:cNvSpPr txBox="1"/>
          <p:nvPr/>
        </p:nvSpPr>
        <p:spPr>
          <a:xfrm>
            <a:off x="547775" y="6081623"/>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18" name="Straight Arrow Connector 17">
            <a:extLst>
              <a:ext uri="{FF2B5EF4-FFF2-40B4-BE49-F238E27FC236}">
                <a16:creationId xmlns:a16="http://schemas.microsoft.com/office/drawing/2014/main" id="{D7F927B9-D5C3-855D-7CF9-1ACC3B6BD2BD}"/>
              </a:ext>
            </a:extLst>
          </p:cNvPr>
          <p:cNvCxnSpPr/>
          <p:nvPr/>
        </p:nvCxnSpPr>
        <p:spPr>
          <a:xfrm>
            <a:off x="1345721" y="3844823"/>
            <a:ext cx="0" cy="26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116642-3DBC-4381-0249-FFAA6623F261}"/>
              </a:ext>
            </a:extLst>
          </p:cNvPr>
          <p:cNvCxnSpPr>
            <a:stCxn id="12" idx="2"/>
          </p:cNvCxnSpPr>
          <p:nvPr/>
        </p:nvCxnSpPr>
        <p:spPr>
          <a:xfrm flipH="1">
            <a:off x="1457864" y="4752505"/>
            <a:ext cx="17253" cy="47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D0193D-53E1-84DE-A0A5-18E6BF331E36}"/>
              </a:ext>
            </a:extLst>
          </p:cNvPr>
          <p:cNvCxnSpPr/>
          <p:nvPr/>
        </p:nvCxnSpPr>
        <p:spPr>
          <a:xfrm>
            <a:off x="1457864" y="559694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6F3371-88D2-C553-911E-3B101DB4FED7}"/>
              </a:ext>
            </a:extLst>
          </p:cNvPr>
          <p:cNvSpPr txBox="1"/>
          <p:nvPr/>
        </p:nvSpPr>
        <p:spPr>
          <a:xfrm>
            <a:off x="2769079" y="3844823"/>
            <a:ext cx="818814" cy="369332"/>
          </a:xfrm>
          <a:prstGeom prst="rect">
            <a:avLst/>
          </a:prstGeom>
          <a:noFill/>
        </p:spPr>
        <p:txBody>
          <a:bodyPr wrap="none" rtlCol="0">
            <a:spAutoFit/>
          </a:bodyPr>
          <a:lstStyle/>
          <a:p>
            <a:r>
              <a:rPr lang="en-US" dirty="0"/>
              <a:t>Offline</a:t>
            </a:r>
          </a:p>
        </p:txBody>
      </p:sp>
      <p:sp>
        <p:nvSpPr>
          <p:cNvPr id="24" name="TextBox 23">
            <a:extLst>
              <a:ext uri="{FF2B5EF4-FFF2-40B4-BE49-F238E27FC236}">
                <a16:creationId xmlns:a16="http://schemas.microsoft.com/office/drawing/2014/main" id="{33490A73-CCF8-7B87-B8BD-AD8F90C953BD}"/>
              </a:ext>
            </a:extLst>
          </p:cNvPr>
          <p:cNvSpPr txBox="1"/>
          <p:nvPr/>
        </p:nvSpPr>
        <p:spPr>
          <a:xfrm>
            <a:off x="2860375" y="5080958"/>
            <a:ext cx="2021387" cy="369332"/>
          </a:xfrm>
          <a:prstGeom prst="rect">
            <a:avLst/>
          </a:prstGeom>
          <a:noFill/>
        </p:spPr>
        <p:txBody>
          <a:bodyPr wrap="none" rtlCol="0">
            <a:spAutoFit/>
          </a:bodyPr>
          <a:lstStyle/>
          <a:p>
            <a:r>
              <a:rPr lang="en-US" dirty="0"/>
              <a:t>Target Environment</a:t>
            </a:r>
          </a:p>
        </p:txBody>
      </p:sp>
      <p:sp>
        <p:nvSpPr>
          <p:cNvPr id="25" name="TextBox 24">
            <a:extLst>
              <a:ext uri="{FF2B5EF4-FFF2-40B4-BE49-F238E27FC236}">
                <a16:creationId xmlns:a16="http://schemas.microsoft.com/office/drawing/2014/main" id="{5E2CA3F4-1243-3075-3AE9-0D797D1D8CBD}"/>
              </a:ext>
            </a:extLst>
          </p:cNvPr>
          <p:cNvSpPr txBox="1"/>
          <p:nvPr/>
        </p:nvSpPr>
        <p:spPr>
          <a:xfrm>
            <a:off x="6340347" y="2733741"/>
            <a:ext cx="1759789" cy="923330"/>
          </a:xfrm>
          <a:prstGeom prst="rect">
            <a:avLst/>
          </a:prstGeom>
          <a:noFill/>
          <a:ln>
            <a:solidFill>
              <a:schemeClr val="tx1"/>
            </a:solidFill>
          </a:ln>
        </p:spPr>
        <p:txBody>
          <a:bodyPr wrap="square" rtlCol="0">
            <a:spAutoFit/>
          </a:bodyPr>
          <a:lstStyle/>
          <a:p>
            <a:r>
              <a:rPr lang="en-US" dirty="0"/>
              <a:t>Source Code</a:t>
            </a:r>
          </a:p>
          <a:p>
            <a:r>
              <a:rPr lang="en-US" dirty="0"/>
              <a:t>Programming Statements</a:t>
            </a:r>
          </a:p>
        </p:txBody>
      </p:sp>
      <p:sp>
        <p:nvSpPr>
          <p:cNvPr id="26" name="TextBox 25">
            <a:extLst>
              <a:ext uri="{FF2B5EF4-FFF2-40B4-BE49-F238E27FC236}">
                <a16:creationId xmlns:a16="http://schemas.microsoft.com/office/drawing/2014/main" id="{066366B3-1352-A692-D22E-4896A6828852}"/>
              </a:ext>
            </a:extLst>
          </p:cNvPr>
          <p:cNvSpPr txBox="1"/>
          <p:nvPr/>
        </p:nvSpPr>
        <p:spPr>
          <a:xfrm>
            <a:off x="6288588" y="3955537"/>
            <a:ext cx="1811548" cy="646331"/>
          </a:xfrm>
          <a:prstGeom prst="rect">
            <a:avLst/>
          </a:prstGeom>
          <a:noFill/>
          <a:ln>
            <a:solidFill>
              <a:schemeClr val="tx1"/>
            </a:solidFill>
          </a:ln>
        </p:spPr>
        <p:txBody>
          <a:bodyPr wrap="square" rtlCol="0">
            <a:spAutoFit/>
          </a:bodyPr>
          <a:lstStyle/>
          <a:p>
            <a:r>
              <a:rPr lang="en-US" dirty="0"/>
              <a:t>CFL Assembler</a:t>
            </a:r>
          </a:p>
          <a:p>
            <a:r>
              <a:rPr lang="en-US" dirty="0"/>
              <a:t>Function Calls</a:t>
            </a:r>
          </a:p>
        </p:txBody>
      </p:sp>
      <p:sp>
        <p:nvSpPr>
          <p:cNvPr id="27" name="TextBox 26">
            <a:extLst>
              <a:ext uri="{FF2B5EF4-FFF2-40B4-BE49-F238E27FC236}">
                <a16:creationId xmlns:a16="http://schemas.microsoft.com/office/drawing/2014/main" id="{58FEA190-B5EE-86C3-6FE0-E76B3DF9EC04}"/>
              </a:ext>
            </a:extLst>
          </p:cNvPr>
          <p:cNvSpPr txBox="1"/>
          <p:nvPr/>
        </p:nvSpPr>
        <p:spPr>
          <a:xfrm>
            <a:off x="6279961" y="4757792"/>
            <a:ext cx="1880559" cy="646331"/>
          </a:xfrm>
          <a:prstGeom prst="rect">
            <a:avLst/>
          </a:prstGeom>
          <a:noFill/>
          <a:ln>
            <a:solidFill>
              <a:schemeClr val="tx1"/>
            </a:solidFill>
          </a:ln>
        </p:spPr>
        <p:txBody>
          <a:bodyPr wrap="square" rtlCol="0">
            <a:spAutoFit/>
          </a:bodyPr>
          <a:lstStyle/>
          <a:p>
            <a:r>
              <a:rPr lang="en-US" dirty="0"/>
              <a:t>CFL Tables</a:t>
            </a:r>
          </a:p>
          <a:p>
            <a:r>
              <a:rPr lang="en-US" dirty="0"/>
              <a:t>Data Structures</a:t>
            </a:r>
          </a:p>
        </p:txBody>
      </p:sp>
      <p:sp>
        <p:nvSpPr>
          <p:cNvPr id="28" name="TextBox 27">
            <a:extLst>
              <a:ext uri="{FF2B5EF4-FFF2-40B4-BE49-F238E27FC236}">
                <a16:creationId xmlns:a16="http://schemas.microsoft.com/office/drawing/2014/main" id="{E63E2EAC-FA87-2784-F45F-2DE44A27DBBC}"/>
              </a:ext>
            </a:extLst>
          </p:cNvPr>
          <p:cNvSpPr txBox="1"/>
          <p:nvPr/>
        </p:nvSpPr>
        <p:spPr>
          <a:xfrm>
            <a:off x="6219577" y="5913985"/>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29" name="Straight Arrow Connector 28">
            <a:extLst>
              <a:ext uri="{FF2B5EF4-FFF2-40B4-BE49-F238E27FC236}">
                <a16:creationId xmlns:a16="http://schemas.microsoft.com/office/drawing/2014/main" id="{46B9EBA6-2D69-5965-F91A-CBC164D3FDA2}"/>
              </a:ext>
            </a:extLst>
          </p:cNvPr>
          <p:cNvCxnSpPr/>
          <p:nvPr/>
        </p:nvCxnSpPr>
        <p:spPr>
          <a:xfrm>
            <a:off x="7159788" y="545029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46E294-97FB-593B-0A8C-AFC0D6937E2C}"/>
              </a:ext>
            </a:extLst>
          </p:cNvPr>
          <p:cNvCxnSpPr/>
          <p:nvPr/>
        </p:nvCxnSpPr>
        <p:spPr>
          <a:xfrm>
            <a:off x="7073660" y="3657071"/>
            <a:ext cx="0" cy="31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40E886-FD1C-CF19-5B71-7970546FD30B}"/>
              </a:ext>
            </a:extLst>
          </p:cNvPr>
          <p:cNvCxnSpPr>
            <a:stCxn id="26" idx="2"/>
            <a:endCxn id="27" idx="0"/>
          </p:cNvCxnSpPr>
          <p:nvPr/>
        </p:nvCxnSpPr>
        <p:spPr>
          <a:xfrm>
            <a:off x="7194362" y="4601868"/>
            <a:ext cx="25879" cy="15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143BE5-A147-4487-33A3-1954ADE00162}"/>
              </a:ext>
            </a:extLst>
          </p:cNvPr>
          <p:cNvSpPr txBox="1"/>
          <p:nvPr/>
        </p:nvSpPr>
        <p:spPr>
          <a:xfrm>
            <a:off x="8609162" y="2907102"/>
            <a:ext cx="1807482" cy="923330"/>
          </a:xfrm>
          <a:prstGeom prst="rect">
            <a:avLst/>
          </a:prstGeom>
          <a:noFill/>
        </p:spPr>
        <p:txBody>
          <a:bodyPr wrap="none" rtlCol="0">
            <a:spAutoFit/>
          </a:bodyPr>
          <a:lstStyle/>
          <a:p>
            <a:r>
              <a:rPr lang="en-US" dirty="0"/>
              <a:t>Environment</a:t>
            </a:r>
          </a:p>
          <a:p>
            <a:r>
              <a:rPr lang="en-US" dirty="0"/>
              <a:t>Totally Contained</a:t>
            </a:r>
          </a:p>
          <a:p>
            <a:r>
              <a:rPr lang="en-US" dirty="0"/>
              <a:t>In Target System</a:t>
            </a:r>
          </a:p>
        </p:txBody>
      </p:sp>
    </p:spTree>
    <p:extLst>
      <p:ext uri="{BB962C8B-B14F-4D97-AF65-F5344CB8AC3E}">
        <p14:creationId xmlns:p14="http://schemas.microsoft.com/office/powerpoint/2010/main" val="423154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BA3C-6ACA-7222-8949-F17184DE61A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396C96B-A68E-0F56-DF39-FA2765DFB19C}"/>
              </a:ext>
            </a:extLst>
          </p:cNvPr>
          <p:cNvSpPr>
            <a:spLocks noGrp="1"/>
          </p:cNvSpPr>
          <p:nvPr>
            <p:ph idx="1"/>
          </p:nvPr>
        </p:nvSpPr>
        <p:spPr/>
        <p:txBody>
          <a:bodyPr>
            <a:normAutofit lnSpcReduction="10000"/>
          </a:bodyPr>
          <a:lstStyle/>
          <a:p>
            <a:r>
              <a:rPr lang="en-US" dirty="0"/>
              <a:t>Introduction (Continued)</a:t>
            </a:r>
          </a:p>
          <a:p>
            <a:pPr lvl="1"/>
            <a:r>
              <a:rPr lang="en-US" dirty="0"/>
              <a:t>The differences can be summarized as follows:</a:t>
            </a:r>
          </a:p>
          <a:p>
            <a:pPr lvl="2"/>
            <a:r>
              <a:rPr lang="en-US" dirty="0"/>
              <a:t>CFL source statements</a:t>
            </a:r>
          </a:p>
          <a:p>
            <a:pPr lvl="3"/>
            <a:r>
              <a:rPr lang="en-US" dirty="0"/>
              <a:t>Offline – Text file</a:t>
            </a:r>
          </a:p>
          <a:p>
            <a:pPr lvl="3"/>
            <a:r>
              <a:rPr lang="en-US" dirty="0"/>
              <a:t>Online – Programming Statements</a:t>
            </a:r>
          </a:p>
          <a:p>
            <a:pPr lvl="2"/>
            <a:r>
              <a:rPr lang="en-US" dirty="0"/>
              <a:t>CFL assembler</a:t>
            </a:r>
          </a:p>
          <a:p>
            <a:pPr lvl="3"/>
            <a:r>
              <a:rPr lang="en-US" dirty="0"/>
              <a:t>Offline – A script base assembler like Python or Lua</a:t>
            </a:r>
          </a:p>
          <a:p>
            <a:pPr lvl="3"/>
            <a:r>
              <a:rPr lang="en-US" dirty="0"/>
              <a:t>Online – Function calls</a:t>
            </a:r>
          </a:p>
          <a:p>
            <a:pPr lvl="2"/>
            <a:r>
              <a:rPr lang="en-US" dirty="0"/>
              <a:t>Results of the Assemble</a:t>
            </a:r>
          </a:p>
          <a:p>
            <a:pPr lvl="3"/>
            <a:r>
              <a:rPr lang="en-US" dirty="0"/>
              <a:t>Offline – A data file like a .h file</a:t>
            </a:r>
          </a:p>
          <a:p>
            <a:pPr lvl="3"/>
            <a:r>
              <a:rPr lang="en-US" dirty="0"/>
              <a:t>Online – Data structures in target environment</a:t>
            </a:r>
          </a:p>
          <a:p>
            <a:pPr lvl="2"/>
            <a:r>
              <a:rPr lang="en-US" dirty="0"/>
              <a:t>CFL engine</a:t>
            </a:r>
          </a:p>
          <a:p>
            <a:pPr lvl="3"/>
            <a:r>
              <a:rPr lang="en-US" dirty="0"/>
              <a:t>In both environments this is a set of function calls in the target environment</a:t>
            </a:r>
          </a:p>
          <a:p>
            <a:endParaRPr lang="en-US" dirty="0"/>
          </a:p>
        </p:txBody>
      </p:sp>
    </p:spTree>
    <p:extLst>
      <p:ext uri="{BB962C8B-B14F-4D97-AF65-F5344CB8AC3E}">
        <p14:creationId xmlns:p14="http://schemas.microsoft.com/office/powerpoint/2010/main" val="397700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AEF-E8F8-FD38-D9E3-53F5B4ACE8BF}"/>
              </a:ext>
            </a:extLst>
          </p:cNvPr>
          <p:cNvSpPr>
            <a:spLocks noGrp="1"/>
          </p:cNvSpPr>
          <p:nvPr>
            <p:ph type="title"/>
          </p:nvPr>
        </p:nvSpPr>
        <p:spPr/>
        <p:txBody>
          <a:bodyPr/>
          <a:lstStyle/>
          <a:p>
            <a:r>
              <a:rPr lang="en-US" dirty="0"/>
              <a:t>CFL Virtual Programming Statements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1B29C32-06FC-CD03-04B4-73143353FBDF}"/>
              </a:ext>
            </a:extLst>
          </p:cNvPr>
          <p:cNvSpPr>
            <a:spLocks noGrp="1"/>
          </p:cNvSpPr>
          <p:nvPr>
            <p:ph idx="1"/>
          </p:nvPr>
        </p:nvSpPr>
        <p:spPr/>
        <p:txBody>
          <a:bodyPr/>
          <a:lstStyle/>
          <a:p>
            <a:r>
              <a:rPr lang="en-US" dirty="0"/>
              <a:t>The virtual language statements are valid programming statements.</a:t>
            </a:r>
          </a:p>
          <a:p>
            <a:r>
              <a:rPr lang="en-US" dirty="0"/>
              <a:t>The statements are as follows:</a:t>
            </a:r>
          </a:p>
          <a:p>
            <a:pPr lvl="1"/>
            <a:r>
              <a:rPr lang="en-US" dirty="0"/>
              <a:t>For the offline environment, the programming language is in the language of the CFL assembler.</a:t>
            </a:r>
          </a:p>
          <a:p>
            <a:pPr lvl="1"/>
            <a:r>
              <a:rPr lang="en-US" dirty="0"/>
              <a:t>For the online environment, the programming language is in then language of the target environment.</a:t>
            </a:r>
          </a:p>
        </p:txBody>
      </p:sp>
    </p:spTree>
    <p:extLst>
      <p:ext uri="{BB962C8B-B14F-4D97-AF65-F5344CB8AC3E}">
        <p14:creationId xmlns:p14="http://schemas.microsoft.com/office/powerpoint/2010/main" val="234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83F9-7F4D-59BC-4909-606D2F7DD181}"/>
              </a:ext>
            </a:extLst>
          </p:cNvPr>
          <p:cNvSpPr>
            <a:spLocks noGrp="1"/>
          </p:cNvSpPr>
          <p:nvPr>
            <p:ph type="title"/>
          </p:nvPr>
        </p:nvSpPr>
        <p:spPr/>
        <p:txBody>
          <a:bodyPr/>
          <a:lstStyle/>
          <a:p>
            <a:r>
              <a:rPr lang="en-US" dirty="0"/>
              <a:t>CFL Statement Classes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C6F16D5-7B3C-37A7-DE91-3A9D7E75727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0419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B3BB-E1A1-3077-5F28-C26275F1FF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9F1435-6341-1A9F-8C31-0BCA06684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219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5793-E4EE-E1BE-4263-2D07864EFD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C9F575-821C-61E3-4CB3-47780A8C38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785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7872-8BD4-2D3E-54DE-3826C5332242}"/>
              </a:ext>
            </a:extLst>
          </p:cNvPr>
          <p:cNvSpPr>
            <a:spLocks noGrp="1"/>
          </p:cNvSpPr>
          <p:nvPr>
            <p:ph type="title"/>
          </p:nvPr>
        </p:nvSpPr>
        <p:spPr/>
        <p:txBody>
          <a:bodyPr/>
          <a:lstStyle/>
          <a:p>
            <a:r>
              <a:rPr lang="en-US" dirty="0"/>
              <a:t>CFL Helper Functions.</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EE8058AF-8C66-771E-DEB9-68A4B4BBE779}"/>
              </a:ext>
            </a:extLst>
          </p:cNvPr>
          <p:cNvSpPr>
            <a:spLocks noGrp="1"/>
          </p:cNvSpPr>
          <p:nvPr>
            <p:ph idx="1"/>
          </p:nvPr>
        </p:nvSpPr>
        <p:spPr/>
        <p:txBody>
          <a:bodyPr>
            <a:normAutofit fontScale="92500" lnSpcReduction="10000"/>
          </a:bodyPr>
          <a:lstStyle/>
          <a:p>
            <a:pPr algn="l"/>
            <a:r>
              <a:rPr lang="en-US" b="0" i="0" dirty="0">
                <a:solidFill>
                  <a:srgbClr val="111111"/>
                </a:solidFill>
                <a:effectLst/>
                <a:latin typeface="-apple-system"/>
              </a:rPr>
              <a:t>Modular Functions: The first instinct is to write unique functions for every column function. However, many common patterns emerge from the many examples:</a:t>
            </a:r>
          </a:p>
          <a:p>
            <a:pPr lvl="1"/>
            <a:r>
              <a:rPr lang="en-US" b="0" i="0" dirty="0">
                <a:solidFill>
                  <a:srgbClr val="111111"/>
                </a:solidFill>
                <a:effectLst/>
                <a:latin typeface="-apple-system"/>
              </a:rPr>
              <a:t>Generating Return Codes</a:t>
            </a:r>
          </a:p>
          <a:p>
            <a:pPr lvl="1"/>
            <a:r>
              <a:rPr lang="en-US" b="0" i="0" dirty="0">
                <a:solidFill>
                  <a:srgbClr val="111111"/>
                </a:solidFill>
                <a:effectLst/>
                <a:latin typeface="-apple-system"/>
              </a:rPr>
              <a:t>Generating one-time operations</a:t>
            </a:r>
          </a:p>
          <a:p>
            <a:pPr lvl="1"/>
            <a:r>
              <a:rPr lang="en-US" b="0" i="0" dirty="0">
                <a:solidFill>
                  <a:srgbClr val="111111"/>
                </a:solidFill>
                <a:effectLst/>
                <a:latin typeface="-apple-system"/>
              </a:rPr>
              <a:t>Column Control – such things as resetting columns, terminating columns</a:t>
            </a:r>
          </a:p>
          <a:p>
            <a:pPr lvl="1"/>
            <a:r>
              <a:rPr lang="en-US" b="0" i="0" dirty="0">
                <a:solidFill>
                  <a:srgbClr val="111111"/>
                </a:solidFill>
                <a:effectLst/>
                <a:latin typeface="-apple-system"/>
              </a:rPr>
              <a:t>Sending Events to event queues</a:t>
            </a:r>
          </a:p>
          <a:p>
            <a:pPr lvl="1"/>
            <a:r>
              <a:rPr lang="en-US" b="0" i="0" dirty="0">
                <a:solidFill>
                  <a:srgbClr val="111111"/>
                </a:solidFill>
                <a:effectLst/>
                <a:latin typeface="-apple-system"/>
              </a:rPr>
              <a:t>While-Verify functions</a:t>
            </a:r>
          </a:p>
          <a:p>
            <a:pPr lvl="1"/>
            <a:r>
              <a:rPr lang="en-US" b="0" i="0" dirty="0">
                <a:solidFill>
                  <a:srgbClr val="111111"/>
                </a:solidFill>
                <a:effectLst/>
                <a:latin typeface="-apple-system"/>
              </a:rPr>
              <a:t>Higher forms such as State Machines and Client server operations</a:t>
            </a:r>
          </a:p>
          <a:p>
            <a:pPr algn="l"/>
            <a:r>
              <a:rPr lang="en-US" b="0" i="0" dirty="0">
                <a:solidFill>
                  <a:srgbClr val="111111"/>
                </a:solidFill>
                <a:effectLst/>
                <a:latin typeface="-apple-system"/>
              </a:rPr>
              <a:t>Before these functions are discussed, the user programming language tools are described. Modular functions will be described in the context of the user programming language environment.</a:t>
            </a:r>
            <a:endParaRPr lang="en-US" dirty="0"/>
          </a:p>
        </p:txBody>
      </p:sp>
    </p:spTree>
    <p:extLst>
      <p:ext uri="{BB962C8B-B14F-4D97-AF65-F5344CB8AC3E}">
        <p14:creationId xmlns:p14="http://schemas.microsoft.com/office/powerpoint/2010/main" val="380493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D1B-7307-D416-3282-EA69A657D60F}"/>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ECB7A0E5-FD3D-1998-99C8-A3B02DC01275}"/>
              </a:ext>
            </a:extLst>
          </p:cNvPr>
          <p:cNvSpPr>
            <a:spLocks noGrp="1"/>
          </p:cNvSpPr>
          <p:nvPr>
            <p:ph idx="1"/>
          </p:nvPr>
        </p:nvSpPr>
        <p:spPr/>
        <p:txBody>
          <a:bodyPr>
            <a:normAutofit fontScale="70000" lnSpcReduction="20000"/>
          </a:bodyPr>
          <a:lstStyle/>
          <a:p>
            <a:r>
              <a:rPr lang="en-US" dirty="0"/>
              <a:t>The outline of this document is as follows:</a:t>
            </a:r>
          </a:p>
          <a:p>
            <a:pPr lvl="1"/>
            <a:r>
              <a:rPr lang="en-US" dirty="0">
                <a:hlinkClick r:id="rId4" action="ppaction://hlinksldjump"/>
              </a:rPr>
              <a:t>Historical Development</a:t>
            </a:r>
            <a:endParaRPr lang="en-US" dirty="0"/>
          </a:p>
          <a:p>
            <a:pPr lvl="2"/>
            <a:r>
              <a:rPr lang="en-US" dirty="0"/>
              <a:t>This section highlights the ideas which lead to the CFL, Column Flow Language.</a:t>
            </a:r>
          </a:p>
          <a:p>
            <a:pPr lvl="1"/>
            <a:r>
              <a:rPr lang="en-US" dirty="0">
                <a:hlinkClick r:id="rId5" action="ppaction://hlinksldjump"/>
              </a:rPr>
              <a:t>Top  Level Architecture</a:t>
            </a:r>
            <a:endParaRPr lang="en-US" dirty="0"/>
          </a:p>
          <a:p>
            <a:pPr lvl="2"/>
            <a:r>
              <a:rPr lang="en-US" dirty="0"/>
              <a:t>This section details the top-level architecture:</a:t>
            </a:r>
          </a:p>
          <a:p>
            <a:pPr lvl="3"/>
            <a:r>
              <a:rPr lang="en-US" dirty="0"/>
              <a:t>Major components </a:t>
            </a:r>
          </a:p>
          <a:p>
            <a:pPr lvl="3"/>
            <a:r>
              <a:rPr lang="en-US" dirty="0"/>
              <a:t>CFL Engine Operations</a:t>
            </a:r>
          </a:p>
          <a:p>
            <a:pPr lvl="1"/>
            <a:r>
              <a:rPr lang="en-US" dirty="0">
                <a:hlinkClick r:id="rId6" action="ppaction://hlinksldjump"/>
              </a:rPr>
              <a:t>CFL virtual programming language</a:t>
            </a:r>
            <a:endParaRPr lang="en-US" dirty="0"/>
          </a:p>
          <a:p>
            <a:pPr lvl="2"/>
            <a:r>
              <a:rPr lang="en-US" dirty="0"/>
              <a:t>This section describes the CFL commands used to construct a system as shown by </a:t>
            </a:r>
            <a:r>
              <a:rPr lang="en-US" dirty="0">
                <a:hlinkClick r:id="rId6" action="ppaction://hlinksldjump"/>
              </a:rPr>
              <a:t>the following link</a:t>
            </a:r>
            <a:r>
              <a:rPr lang="en-US" dirty="0"/>
              <a:t>.</a:t>
            </a:r>
          </a:p>
          <a:p>
            <a:pPr lvl="1"/>
            <a:r>
              <a:rPr lang="en-US" dirty="0">
                <a:hlinkClick r:id="rId7" action="ppaction://hlinksldjump"/>
              </a:rPr>
              <a:t>Helper Functions</a:t>
            </a:r>
            <a:endParaRPr lang="en-US" dirty="0"/>
          </a:p>
          <a:p>
            <a:pPr lvl="2"/>
            <a:r>
              <a:rPr lang="en-US" dirty="0"/>
              <a:t>This section lists the default Helper Function of the CFL as shown by </a:t>
            </a:r>
            <a:r>
              <a:rPr lang="en-US" dirty="0">
                <a:hlinkClick r:id="rId7" action="ppaction://hlinksldjump"/>
              </a:rPr>
              <a:t>the following link</a:t>
            </a:r>
            <a:r>
              <a:rPr lang="en-US" dirty="0"/>
              <a:t>.</a:t>
            </a:r>
          </a:p>
          <a:p>
            <a:pPr lvl="2"/>
            <a:r>
              <a:rPr lang="en-US" dirty="0"/>
              <a:t>Helper functions are defined in the following manner</a:t>
            </a:r>
          </a:p>
          <a:p>
            <a:pPr lvl="3"/>
            <a:r>
              <a:rPr lang="en-US" dirty="0"/>
              <a:t>The CFL Engine receives events and sends events to active columns. </a:t>
            </a:r>
          </a:p>
          <a:p>
            <a:pPr lvl="3"/>
            <a:r>
              <a:rPr lang="en-US" dirty="0"/>
              <a:t>Active columns have column elements</a:t>
            </a:r>
          </a:p>
          <a:p>
            <a:pPr lvl="3"/>
            <a:r>
              <a:rPr lang="en-US" dirty="0"/>
              <a:t>Attached to column elements are user defined functions.</a:t>
            </a:r>
          </a:p>
          <a:p>
            <a:pPr lvl="3"/>
            <a:r>
              <a:rPr lang="en-US" dirty="0"/>
              <a:t>Helper functions are much like in a Web environment where browser events are:</a:t>
            </a:r>
          </a:p>
          <a:p>
            <a:pPr lvl="4"/>
            <a:r>
              <a:rPr lang="en-US" dirty="0"/>
              <a:t>Intercepted by web frameworks and:</a:t>
            </a:r>
          </a:p>
          <a:p>
            <a:pPr lvl="4"/>
            <a:r>
              <a:rPr lang="en-US" dirty="0"/>
              <a:t>Common functions are handled by the web framework </a:t>
            </a:r>
          </a:p>
          <a:p>
            <a:pPr lvl="4"/>
            <a:r>
              <a:rPr lang="en-US" dirty="0"/>
              <a:t>User specific events are handled by user supplied functions.</a:t>
            </a:r>
          </a:p>
          <a:p>
            <a:pPr lvl="1"/>
            <a:endParaRPr lang="en-US" dirty="0"/>
          </a:p>
        </p:txBody>
      </p:sp>
    </p:spTree>
    <p:extLst>
      <p:ext uri="{BB962C8B-B14F-4D97-AF65-F5344CB8AC3E}">
        <p14:creationId xmlns:p14="http://schemas.microsoft.com/office/powerpoint/2010/main" val="29774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05C4-62D9-9A4F-3CF3-ABE42FFB691F}"/>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C3EF018-BCCE-0FC1-245E-E6689B8EDE13}"/>
              </a:ext>
            </a:extLst>
          </p:cNvPr>
          <p:cNvSpPr>
            <a:spLocks noGrp="1"/>
          </p:cNvSpPr>
          <p:nvPr>
            <p:ph idx="1"/>
          </p:nvPr>
        </p:nvSpPr>
        <p:spPr/>
        <p:txBody>
          <a:bodyPr/>
          <a:lstStyle/>
          <a:p>
            <a:r>
              <a:rPr lang="en-US" dirty="0"/>
              <a:t>TBD</a:t>
            </a:r>
          </a:p>
        </p:txBody>
      </p:sp>
    </p:spTree>
    <p:extLst>
      <p:ext uri="{BB962C8B-B14F-4D97-AF65-F5344CB8AC3E}">
        <p14:creationId xmlns:p14="http://schemas.microsoft.com/office/powerpoint/2010/main" val="1510840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F2CF-3A6A-850F-8B30-49E738E73095}"/>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2074D202-89F6-F5E8-B8A2-51BB7EAD1F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1933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0D6-5626-C864-339A-4118BBF5D5C8}"/>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CAB27C90-259F-413F-1072-6AB77F725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8966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690E-C237-F1B6-19A3-E45405E33C3C}"/>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9357F43F-138D-BC8E-89EE-3FCAD8566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6130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1CCA-A939-2860-303C-07FDD563FFDA}"/>
              </a:ext>
            </a:extLst>
          </p:cNvPr>
          <p:cNvSpPr>
            <a:spLocks noGrp="1"/>
          </p:cNvSpPr>
          <p:nvPr>
            <p:ph type="title"/>
          </p:nvPr>
        </p:nvSpPr>
        <p:spPr/>
        <p:txBody>
          <a:bodyPr/>
          <a:lstStyle/>
          <a:p>
            <a:r>
              <a:rPr lang="en-US" sz="4400" dirty="0"/>
              <a:t>Appendix C. Lua Implementations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AC6E99E-6047-92E0-94D5-A305E7BBD148}"/>
              </a:ext>
            </a:extLst>
          </p:cNvPr>
          <p:cNvSpPr>
            <a:spLocks noGrp="1"/>
          </p:cNvSpPr>
          <p:nvPr>
            <p:ph idx="1"/>
          </p:nvPr>
        </p:nvSpPr>
        <p:spPr/>
        <p:txBody>
          <a:bodyPr>
            <a:normAutofit fontScale="92500"/>
          </a:bodyPr>
          <a:lstStyle/>
          <a:p>
            <a:r>
              <a:rPr lang="en-US" dirty="0"/>
              <a:t>The Lua is a heap based dynamic interpretive language.  The language consumes more memory than a C implementation.  Lua does offer the following advantages.</a:t>
            </a:r>
          </a:p>
          <a:p>
            <a:pPr lvl="1"/>
            <a:r>
              <a:rPr lang="en-US" dirty="0"/>
              <a:t>A shell-like environment which can offer dynamic scripting.</a:t>
            </a:r>
          </a:p>
          <a:p>
            <a:pPr lvl="1"/>
            <a:r>
              <a:rPr lang="en-US" dirty="0"/>
              <a:t>More complicated data structures can be added as Lua supports lists and hash tables.</a:t>
            </a:r>
          </a:p>
          <a:p>
            <a:r>
              <a:rPr lang="en-US" dirty="0"/>
              <a:t>The degree Lua is used in an implementation is due to the trade off due to memory considerations.</a:t>
            </a:r>
          </a:p>
          <a:p>
            <a:r>
              <a:rPr lang="en-US" dirty="0"/>
              <a:t>The memory profile of Lua is as follows:</a:t>
            </a:r>
          </a:p>
          <a:p>
            <a:pPr lvl="1"/>
            <a:r>
              <a:rPr lang="en-US" dirty="0"/>
              <a:t>The Lua interpreter will take around a 100k of Flash memory.</a:t>
            </a:r>
          </a:p>
          <a:p>
            <a:pPr lvl="1"/>
            <a:r>
              <a:rPr lang="en-US" dirty="0"/>
              <a:t>Variables and code are stored in a heap like structure.  </a:t>
            </a:r>
          </a:p>
          <a:p>
            <a:pPr lvl="1"/>
            <a:r>
              <a:rPr lang="en-US" dirty="0"/>
              <a:t>Strings can consume considerable amount of memory of heap memory.</a:t>
            </a:r>
          </a:p>
          <a:p>
            <a:endParaRPr lang="en-US" dirty="0"/>
          </a:p>
        </p:txBody>
      </p:sp>
    </p:spTree>
    <p:extLst>
      <p:ext uri="{BB962C8B-B14F-4D97-AF65-F5344CB8AC3E}">
        <p14:creationId xmlns:p14="http://schemas.microsoft.com/office/powerpoint/2010/main" val="2966074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A1A3-42A4-D11F-9F5B-A1E5FC4A3524}"/>
              </a:ext>
            </a:extLst>
          </p:cNvPr>
          <p:cNvSpPr>
            <a:spLocks noGrp="1"/>
          </p:cNvSpPr>
          <p:nvPr>
            <p:ph type="title"/>
          </p:nvPr>
        </p:nvSpPr>
        <p:spPr/>
        <p:txBody>
          <a:bodyPr/>
          <a:lstStyle/>
          <a:p>
            <a:r>
              <a:rPr lang="en-US" sz="4400" dirty="0"/>
              <a:t>Appendix C. Lua Implementation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2997B59-66A2-3A9E-2DBD-D872429FC2B0}"/>
              </a:ext>
            </a:extLst>
          </p:cNvPr>
          <p:cNvSpPr>
            <a:spLocks noGrp="1"/>
          </p:cNvSpPr>
          <p:nvPr>
            <p:ph idx="1"/>
          </p:nvPr>
        </p:nvSpPr>
        <p:spPr/>
        <p:txBody>
          <a:bodyPr/>
          <a:lstStyle/>
          <a:p>
            <a:r>
              <a:rPr lang="en-US" dirty="0"/>
              <a:t>Currently, there are four implementations supported:</a:t>
            </a:r>
          </a:p>
          <a:p>
            <a:pPr marL="914400" lvl="1" indent="-457200">
              <a:buFont typeface="+mj-lt"/>
              <a:buAutoNum type="arabicPeriod"/>
            </a:pPr>
            <a:r>
              <a:rPr lang="en-US" dirty="0"/>
              <a:t>Using Lua as a command shell as </a:t>
            </a:r>
            <a:r>
              <a:rPr lang="en-US" dirty="0">
                <a:hlinkClick r:id="rId3" action="ppaction://hlinksldjump"/>
              </a:rPr>
              <a:t>shown here</a:t>
            </a:r>
            <a:r>
              <a:rPr lang="en-US" dirty="0"/>
              <a:t>.</a:t>
            </a:r>
          </a:p>
          <a:p>
            <a:pPr marL="914400" lvl="1" indent="-457200">
              <a:buFont typeface="+mj-lt"/>
              <a:buAutoNum type="arabicPeriod"/>
            </a:pPr>
            <a:r>
              <a:rPr lang="en-US" dirty="0"/>
              <a:t>Using Lua to initialize and configure a C program as </a:t>
            </a:r>
            <a:r>
              <a:rPr lang="en-US" dirty="0">
                <a:hlinkClick r:id="rId4" action="ppaction://hlinksldjump"/>
              </a:rPr>
              <a:t>shown here</a:t>
            </a:r>
            <a:r>
              <a:rPr lang="en-US" dirty="0"/>
              <a:t>.</a:t>
            </a:r>
          </a:p>
          <a:p>
            <a:pPr marL="914400" lvl="1" indent="-457200">
              <a:buFont typeface="+mj-lt"/>
              <a:buAutoNum type="arabicPeriod"/>
            </a:pPr>
            <a:r>
              <a:rPr lang="en-US" dirty="0"/>
              <a:t>Using Lua to function like micro python as </a:t>
            </a:r>
            <a:r>
              <a:rPr lang="en-US" dirty="0">
                <a:hlinkClick r:id="rId5" action="ppaction://hlinksldjump"/>
              </a:rPr>
              <a:t>shown here</a:t>
            </a:r>
            <a:r>
              <a:rPr lang="en-US" dirty="0"/>
              <a:t>.</a:t>
            </a:r>
          </a:p>
          <a:p>
            <a:pPr marL="914400" lvl="1" indent="-457200">
              <a:buFont typeface="+mj-lt"/>
              <a:buAutoNum type="arabicPeriod"/>
            </a:pPr>
            <a:r>
              <a:rPr lang="en-US" dirty="0"/>
              <a:t>Using Lua on a Linux type processor as </a:t>
            </a:r>
            <a:r>
              <a:rPr lang="en-US" dirty="0">
                <a:hlinkClick r:id="rId6" action="ppaction://hlinksldjump"/>
              </a:rPr>
              <a:t>shown here</a:t>
            </a:r>
            <a:r>
              <a:rPr lang="en-US" dirty="0"/>
              <a:t>.</a:t>
            </a:r>
          </a:p>
          <a:p>
            <a:pPr marL="0" indent="0">
              <a:buNone/>
            </a:pPr>
            <a:endParaRPr lang="en-US" dirty="0"/>
          </a:p>
        </p:txBody>
      </p:sp>
    </p:spTree>
    <p:extLst>
      <p:ext uri="{BB962C8B-B14F-4D97-AF65-F5344CB8AC3E}">
        <p14:creationId xmlns:p14="http://schemas.microsoft.com/office/powerpoint/2010/main" val="2673730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623E-0C62-BC7F-6CC3-AD97BBC25584}"/>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9736E3D-CE05-4057-A745-A52D76A188EF}"/>
              </a:ext>
            </a:extLst>
          </p:cNvPr>
          <p:cNvSpPr>
            <a:spLocks noGrp="1"/>
          </p:cNvSpPr>
          <p:nvPr>
            <p:ph idx="1"/>
          </p:nvPr>
        </p:nvSpPr>
        <p:spPr/>
        <p:txBody>
          <a:bodyPr>
            <a:normAutofit/>
          </a:bodyPr>
          <a:lstStyle/>
          <a:p>
            <a:r>
              <a:rPr lang="en-US" dirty="0"/>
              <a:t>Lua has features shown below which make it ideal for an integrated command shell inside a C program.</a:t>
            </a:r>
          </a:p>
          <a:p>
            <a:pPr lvl="1"/>
            <a:r>
              <a:rPr lang="en-US" dirty="0"/>
              <a:t>Embeddable in a C program.  Many languages like Python, TCL and list are designed to be the main program and C binds to the main program.</a:t>
            </a:r>
          </a:p>
          <a:p>
            <a:pPr lvl="1"/>
            <a:r>
              <a:rPr lang="en-US" dirty="0"/>
              <a:t>Has easy bindings to C functions as well the ability to easily create new commands.</a:t>
            </a:r>
          </a:p>
          <a:p>
            <a:r>
              <a:rPr lang="en-US" dirty="0"/>
              <a:t>The utility of Lua as a command shell </a:t>
            </a:r>
          </a:p>
          <a:p>
            <a:pPr lvl="1"/>
            <a:r>
              <a:rPr lang="en-US" dirty="0"/>
              <a:t>To use a language as a command like shell </a:t>
            </a:r>
          </a:p>
          <a:p>
            <a:pPr lvl="1"/>
            <a:r>
              <a:rPr lang="en-US" dirty="0"/>
              <a:t>Lua is used to run simple string-based scripts and to call C programs.  There are two historical non Lua uses cases.</a:t>
            </a:r>
          </a:p>
          <a:p>
            <a:pPr lvl="2"/>
            <a:r>
              <a:rPr lang="en-US" dirty="0"/>
              <a:t>I used FICL, a C based Forth implementation to integrate a Cable Modem </a:t>
            </a:r>
          </a:p>
          <a:p>
            <a:endParaRPr lang="en-US" dirty="0"/>
          </a:p>
        </p:txBody>
      </p:sp>
    </p:spTree>
    <p:extLst>
      <p:ext uri="{BB962C8B-B14F-4D97-AF65-F5344CB8AC3E}">
        <p14:creationId xmlns:p14="http://schemas.microsoft.com/office/powerpoint/2010/main" val="191837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AE3C-D678-698A-BD9C-645468A92735}"/>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8A94D612-3C42-97C1-3347-4FCD57BC9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9212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265-EBB9-2897-4A59-3FFEF522D2BF}"/>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3BB43D5-CEEA-4C5A-AEA8-80975F1FFE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8135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9EC3-F17B-EFD3-CF51-F4658A0C34A2}"/>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B91403EB-1204-4F27-65FE-4D9502618B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872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7EFC-6D55-2194-8BA1-83438DFD96C6}"/>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C42BF137-6FC5-8938-C479-94FEE44F0214}"/>
              </a:ext>
            </a:extLst>
          </p:cNvPr>
          <p:cNvSpPr>
            <a:spLocks noGrp="1"/>
          </p:cNvSpPr>
          <p:nvPr>
            <p:ph idx="1"/>
          </p:nvPr>
        </p:nvSpPr>
        <p:spPr/>
        <p:txBody>
          <a:bodyPr>
            <a:normAutofit/>
          </a:bodyPr>
          <a:lstStyle/>
          <a:p>
            <a:r>
              <a:rPr lang="en-US" dirty="0"/>
              <a:t>Appendixes</a:t>
            </a:r>
          </a:p>
          <a:p>
            <a:pPr lvl="1"/>
            <a:r>
              <a:rPr lang="en-US" dirty="0"/>
              <a:t>The current CFL implementations are as follows:</a:t>
            </a:r>
          </a:p>
          <a:p>
            <a:pPr lvl="2"/>
            <a:r>
              <a:rPr lang="en-US" dirty="0"/>
              <a:t>A. 32k Ram ARM M0 type implementation is </a:t>
            </a:r>
            <a:r>
              <a:rPr lang="en-US" dirty="0">
                <a:hlinkClick r:id="rId4" action="ppaction://hlinksldjump"/>
              </a:rPr>
              <a:t>shown here</a:t>
            </a:r>
            <a:r>
              <a:rPr lang="en-US" dirty="0"/>
              <a:t>.</a:t>
            </a:r>
          </a:p>
          <a:p>
            <a:pPr lvl="3"/>
            <a:r>
              <a:rPr lang="en-US" dirty="0"/>
              <a:t>This implementation is designed for PLC, Programable Logic Controller type implementations.</a:t>
            </a:r>
          </a:p>
          <a:p>
            <a:pPr lvl="3"/>
            <a:r>
              <a:rPr lang="en-US" dirty="0"/>
              <a:t>This implementation features very low Ram utilization and is suited for applications where there is a danger where Ram can be corrupted.  Either through an external event or through an errant program corrupting Ram.  </a:t>
            </a:r>
          </a:p>
          <a:p>
            <a:pPr lvl="3"/>
            <a:r>
              <a:rPr lang="en-US" dirty="0"/>
              <a:t>The major with this implementation is that the program is difficult to update without reprogramming.</a:t>
            </a:r>
          </a:p>
          <a:p>
            <a:pPr lvl="2"/>
            <a:r>
              <a:rPr lang="en-US" dirty="0"/>
              <a:t>B. Modified 32k Ram ARM M0 type implementation is </a:t>
            </a:r>
            <a:r>
              <a:rPr lang="en-US" dirty="0">
                <a:hlinkClick r:id="rId5" action="ppaction://hlinksldjump"/>
              </a:rPr>
              <a:t>shown here</a:t>
            </a:r>
            <a:r>
              <a:rPr lang="en-US" dirty="0"/>
              <a:t>:</a:t>
            </a:r>
          </a:p>
          <a:p>
            <a:pPr lvl="3"/>
            <a:r>
              <a:rPr lang="en-US" dirty="0"/>
              <a:t>This implementation consumes more Ram and Flash but allows updating the program through an I/O device like a MicroSD device. </a:t>
            </a:r>
          </a:p>
          <a:p>
            <a:pPr lvl="3"/>
            <a:r>
              <a:rPr lang="en-US" dirty="0"/>
              <a:t>The major limitation is that this version cannot update or add helper functions and user call back functions.</a:t>
            </a:r>
          </a:p>
          <a:p>
            <a:endParaRPr lang="en-US" dirty="0"/>
          </a:p>
        </p:txBody>
      </p:sp>
    </p:spTree>
    <p:extLst>
      <p:ext uri="{BB962C8B-B14F-4D97-AF65-F5344CB8AC3E}">
        <p14:creationId xmlns:p14="http://schemas.microsoft.com/office/powerpoint/2010/main" val="939255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C1A-9240-710C-B210-8448231A9229}"/>
              </a:ext>
            </a:extLst>
          </p:cNvPr>
          <p:cNvSpPr>
            <a:spLocks noGrp="1"/>
          </p:cNvSpPr>
          <p:nvPr>
            <p:ph type="title"/>
          </p:nvPr>
        </p:nvSpPr>
        <p:spPr/>
        <p:txBody>
          <a:bodyPr/>
          <a:lstStyle/>
          <a:p>
            <a:r>
              <a:rPr lang="en-US" dirty="0"/>
              <a:t>Using Lua to function like micro python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525E99C-2E00-8A0D-C492-EE9136BF4D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754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0A3-C06E-F6B1-1A7C-B07408EBFB11}"/>
              </a:ext>
            </a:extLst>
          </p:cNvPr>
          <p:cNvSpPr>
            <a:spLocks noGrp="1"/>
          </p:cNvSpPr>
          <p:nvPr>
            <p:ph type="title"/>
          </p:nvPr>
        </p:nvSpPr>
        <p:spPr/>
        <p:txBody>
          <a:bodyPr/>
          <a:lstStyle/>
          <a:p>
            <a:r>
              <a:rPr lang="en-US" dirty="0"/>
              <a:t>Using Lua to function like micro python</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9E74DD94-FE06-1F47-AD0B-662D1D4C56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7219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EF58-FECC-CA0A-6ADE-0978261CEEC6}"/>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394A383C-DA7F-CE61-8C7C-7C80239078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6701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DCF-1A47-503C-2216-3FB87280A08C}"/>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D25D65CF-860B-1ADB-819A-1F6574A0CD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746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E7C-BF46-57B0-2488-90794F05F726}"/>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A6EE3CF-A280-C20A-5713-5530697FF6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8824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1BFA-5E36-351A-04AB-FC22A7F0D410}"/>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7F122639-8CAE-594A-027A-EA41FC5E76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6527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370-0A9C-0F88-46D3-365C6E11DA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F31BA-DF2B-26B9-D2AB-351FA187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895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4196-BF76-F2A6-97C7-ABAF9E46F5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4409E6-7B93-685D-DE9A-FCFAB53626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48113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F3C7-A9A5-B8DE-0644-0A7450E4309D}"/>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EFAA2F4-90A2-C529-7CBF-9ECC40642CE6}"/>
              </a:ext>
            </a:extLst>
          </p:cNvPr>
          <p:cNvSpPr>
            <a:spLocks noGrp="1"/>
          </p:cNvSpPr>
          <p:nvPr>
            <p:ph idx="1"/>
          </p:nvPr>
        </p:nvSpPr>
        <p:spPr/>
        <p:txBody>
          <a:bodyPr/>
          <a:lstStyle/>
          <a:p>
            <a:r>
              <a:rPr lang="en-US" dirty="0"/>
              <a:t>This section describes the following topics</a:t>
            </a:r>
          </a:p>
          <a:p>
            <a:pPr lvl="1"/>
            <a:r>
              <a:rPr lang="en-US" dirty="0"/>
              <a:t>Historical Background of Discrete Digital Control of Robots</a:t>
            </a:r>
          </a:p>
          <a:p>
            <a:pPr lvl="1"/>
            <a:r>
              <a:rPr lang="en-US" dirty="0"/>
              <a:t>Introduction of PLC controller</a:t>
            </a:r>
          </a:p>
          <a:p>
            <a:pPr lvl="1"/>
            <a:r>
              <a:rPr lang="en-US" dirty="0"/>
              <a:t>The need for State Machines</a:t>
            </a:r>
          </a:p>
          <a:p>
            <a:pPr lvl="1"/>
            <a:r>
              <a:rPr lang="en-US" dirty="0"/>
              <a:t>Stunted Grow of PLC Ladder Logic</a:t>
            </a:r>
          </a:p>
          <a:p>
            <a:pPr lvl="1"/>
            <a:r>
              <a:rPr lang="en-US" dirty="0"/>
              <a:t>A 1000 Brain Rebirth?</a:t>
            </a:r>
          </a:p>
          <a:p>
            <a:pPr lvl="1"/>
            <a:endParaRPr lang="en-US" dirty="0"/>
          </a:p>
        </p:txBody>
      </p:sp>
    </p:spTree>
    <p:extLst>
      <p:ext uri="{BB962C8B-B14F-4D97-AF65-F5344CB8AC3E}">
        <p14:creationId xmlns:p14="http://schemas.microsoft.com/office/powerpoint/2010/main" val="3403991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9F96-9B17-ABC1-28CF-1502B3DEF630}"/>
              </a:ext>
            </a:extLst>
          </p:cNvPr>
          <p:cNvSpPr>
            <a:spLocks noGrp="1"/>
          </p:cNvSpPr>
          <p:nvPr>
            <p:ph type="title"/>
          </p:nvPr>
        </p:nvSpPr>
        <p:spPr/>
        <p:txBody>
          <a:bodyPr>
            <a:normAutofit/>
          </a:bodyPr>
          <a:lstStyle/>
          <a:p>
            <a:r>
              <a:rPr lang="en-US" dirty="0"/>
              <a:t>Appendix </a:t>
            </a:r>
            <a:r>
              <a:rPr lang="en-US" dirty="0" err="1"/>
              <a:t>xxxx</a:t>
            </a:r>
            <a:r>
              <a:rPr lang="en-US" dirty="0"/>
              <a:t> PLC Background Information</a:t>
            </a:r>
            <a:br>
              <a:rPr lang="en-US" dirty="0"/>
            </a:br>
            <a:r>
              <a:rPr lang="en-US" dirty="0">
                <a:hlinkClick r:id="rId2" action="ppaction://hlinksldjump"/>
              </a:rPr>
              <a:t>&lt;back&gt;  &lt;next&gt;</a:t>
            </a:r>
            <a:endParaRPr lang="en-US" dirty="0"/>
          </a:p>
        </p:txBody>
      </p:sp>
      <p:sp>
        <p:nvSpPr>
          <p:cNvPr id="3" name="Content Placeholder 2">
            <a:extLst>
              <a:ext uri="{FF2B5EF4-FFF2-40B4-BE49-F238E27FC236}">
                <a16:creationId xmlns:a16="http://schemas.microsoft.com/office/drawing/2014/main" id="{9D76FA47-B369-F463-1536-D7895044B568}"/>
              </a:ext>
            </a:extLst>
          </p:cNvPr>
          <p:cNvSpPr>
            <a:spLocks noGrp="1"/>
          </p:cNvSpPr>
          <p:nvPr>
            <p:ph idx="1"/>
          </p:nvPr>
        </p:nvSpPr>
        <p:spPr/>
        <p:txBody>
          <a:bodyPr/>
          <a:lstStyle/>
          <a:p>
            <a:r>
              <a:rPr lang="en-US" dirty="0"/>
              <a:t>In the early 60’s the Auto Industry controlled their robotic machinery, mainly through:</a:t>
            </a:r>
          </a:p>
          <a:p>
            <a:pPr lvl="1"/>
            <a:r>
              <a:rPr lang="en-US" dirty="0"/>
              <a:t>Low Voltage Relays, ~24 Volts</a:t>
            </a:r>
          </a:p>
          <a:p>
            <a:pPr lvl="1"/>
            <a:r>
              <a:rPr lang="en-US" dirty="0"/>
              <a:t>Low Voltage Relays could perform logic functions see</a:t>
            </a:r>
          </a:p>
          <a:p>
            <a:pPr lvl="2"/>
            <a:r>
              <a:rPr lang="en-US" dirty="0"/>
              <a:t>Ladder Logic Boolean Functions</a:t>
            </a:r>
          </a:p>
          <a:p>
            <a:pPr lvl="2"/>
            <a:r>
              <a:rPr lang="en-US" dirty="0">
                <a:hlinkClick r:id="rId3"/>
              </a:rPr>
              <a:t>https://control.com/technical-articles/boolean-logic-for-ladder-diagrams/</a:t>
            </a:r>
            <a:endParaRPr lang="en-US" dirty="0"/>
          </a:p>
          <a:p>
            <a:pPr lvl="1"/>
            <a:r>
              <a:rPr lang="en-US" dirty="0"/>
              <a:t>Some Mechanical Features were implemented such as:</a:t>
            </a:r>
          </a:p>
          <a:p>
            <a:pPr lvl="2"/>
            <a:r>
              <a:rPr lang="en-US" dirty="0"/>
              <a:t>Counters</a:t>
            </a:r>
          </a:p>
          <a:p>
            <a:pPr lvl="2"/>
            <a:r>
              <a:rPr lang="en-US" dirty="0"/>
              <a:t>Drum CAMS – used for sequencing</a:t>
            </a:r>
          </a:p>
          <a:p>
            <a:pPr lvl="2"/>
            <a:r>
              <a:rPr lang="en-US" dirty="0"/>
              <a:t>Time Delay Relays</a:t>
            </a:r>
          </a:p>
          <a:p>
            <a:endParaRPr lang="en-US" dirty="0"/>
          </a:p>
          <a:p>
            <a:pPr lvl="2"/>
            <a:endParaRPr lang="en-US" dirty="0"/>
          </a:p>
          <a:p>
            <a:pPr lvl="2"/>
            <a:endParaRPr lang="en-US" dirty="0"/>
          </a:p>
        </p:txBody>
      </p:sp>
    </p:spTree>
    <p:extLst>
      <p:ext uri="{BB962C8B-B14F-4D97-AF65-F5344CB8AC3E}">
        <p14:creationId xmlns:p14="http://schemas.microsoft.com/office/powerpoint/2010/main" val="313911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6BDA-78FB-EDC1-6B05-43383BF84EA0}"/>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3CABDCB-AE5F-9FF6-B806-442446933E99}"/>
              </a:ext>
            </a:extLst>
          </p:cNvPr>
          <p:cNvSpPr>
            <a:spLocks noGrp="1"/>
          </p:cNvSpPr>
          <p:nvPr>
            <p:ph idx="1"/>
          </p:nvPr>
        </p:nvSpPr>
        <p:spPr/>
        <p:txBody>
          <a:bodyPr/>
          <a:lstStyle/>
          <a:p>
            <a:r>
              <a:rPr lang="en-US" dirty="0"/>
              <a:t>Introductions continued</a:t>
            </a:r>
          </a:p>
          <a:p>
            <a:pPr lvl="1"/>
            <a:r>
              <a:rPr lang="en-US" dirty="0"/>
              <a:t>The Lua implementation is design for the higher end microcontrollers with several 100k’s of Ram and Flash as well as Linux controllers with Ram in the 100’s of Meg.  There are three implementations starting from the simplest to the more complex.  An introduction to these implementations is </a:t>
            </a:r>
            <a:r>
              <a:rPr lang="en-US" dirty="0">
                <a:hlinkClick r:id="rId4" action="ppaction://hlinksldjump"/>
              </a:rPr>
              <a:t>shown here</a:t>
            </a:r>
            <a:r>
              <a:rPr lang="en-US" dirty="0"/>
              <a:t>.</a:t>
            </a:r>
          </a:p>
          <a:p>
            <a:pPr lvl="1"/>
            <a:r>
              <a:rPr lang="en-US" dirty="0"/>
              <a:t>The Go Lang implementation is show here.</a:t>
            </a:r>
          </a:p>
          <a:p>
            <a:pPr lvl="1"/>
            <a:r>
              <a:rPr lang="en-US" dirty="0"/>
              <a:t>The Python implementation is shown here. (TBD)</a:t>
            </a:r>
          </a:p>
          <a:p>
            <a:pPr lvl="1"/>
            <a:r>
              <a:rPr lang="en-US" dirty="0"/>
              <a:t>The Rust implementation is show here.  (TBD)</a:t>
            </a:r>
          </a:p>
          <a:p>
            <a:pPr lvl="1"/>
            <a:r>
              <a:rPr lang="en-US" dirty="0"/>
              <a:t>The Java script implementation is shown here. (TBD)</a:t>
            </a:r>
          </a:p>
        </p:txBody>
      </p:sp>
    </p:spTree>
    <p:extLst>
      <p:ext uri="{BB962C8B-B14F-4D97-AF65-F5344CB8AC3E}">
        <p14:creationId xmlns:p14="http://schemas.microsoft.com/office/powerpoint/2010/main" val="1988434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86B5-F74F-8DC7-8813-3255811B6982}"/>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B9894F7-3C1A-CA1D-7B5F-D529F2D1A334}"/>
              </a:ext>
            </a:extLst>
          </p:cNvPr>
          <p:cNvSpPr>
            <a:spLocks noGrp="1"/>
          </p:cNvSpPr>
          <p:nvPr>
            <p:ph sz="half" idx="1"/>
          </p:nvPr>
        </p:nvSpPr>
        <p:spPr/>
        <p:txBody>
          <a:bodyPr>
            <a:normAutofit fontScale="92500" lnSpcReduction="10000"/>
          </a:bodyPr>
          <a:lstStyle/>
          <a:p>
            <a:r>
              <a:rPr lang="en-US" dirty="0"/>
              <a:t>The Relay Rails were implemented in Rows from top to bottom as shown on the figure on the right</a:t>
            </a:r>
          </a:p>
          <a:p>
            <a:pPr lvl="1"/>
            <a:r>
              <a:rPr lang="en-US" dirty="0"/>
              <a:t>The Rails resembled the rungs of a ladder.</a:t>
            </a:r>
          </a:p>
          <a:p>
            <a:pPr lvl="1"/>
            <a:r>
              <a:rPr lang="en-US" dirty="0"/>
              <a:t>The programming was called Ladder Logic</a:t>
            </a:r>
          </a:p>
          <a:p>
            <a:pPr lvl="1"/>
            <a:r>
              <a:rPr lang="en-US" dirty="0"/>
              <a:t>Later the Physical Rail size was standardized. </a:t>
            </a:r>
          </a:p>
          <a:p>
            <a:pPr lvl="1"/>
            <a:r>
              <a:rPr lang="en-US" dirty="0"/>
              <a:t>This standard rail was called Din Rails</a:t>
            </a:r>
          </a:p>
          <a:p>
            <a:pPr lvl="1"/>
            <a:r>
              <a:rPr lang="en-US" dirty="0"/>
              <a:t>Component manufactures standardized their components to fit the Din Rail dimensions</a:t>
            </a:r>
          </a:p>
        </p:txBody>
      </p:sp>
      <p:sp>
        <p:nvSpPr>
          <p:cNvPr id="6" name="Rectangle 5">
            <a:extLst>
              <a:ext uri="{FF2B5EF4-FFF2-40B4-BE49-F238E27FC236}">
                <a16:creationId xmlns:a16="http://schemas.microsoft.com/office/drawing/2014/main" id="{F87173D6-522C-8DBF-6978-6A8F6985141D}"/>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7" name="Rectangle 6">
            <a:extLst>
              <a:ext uri="{FF2B5EF4-FFF2-40B4-BE49-F238E27FC236}">
                <a16:creationId xmlns:a16="http://schemas.microsoft.com/office/drawing/2014/main" id="{A3E6AF9D-2AAD-67EB-02C0-CAF99BB2854F}"/>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891A73-D513-E195-104C-0E3AF88EC942}"/>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D98E2B-B726-C357-B9EB-866F3B22E1FD}"/>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1CBE81-6B69-B852-2F17-7CFE917695A7}"/>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6EEEEC-6243-1361-6EF6-81D56B0DF2FF}"/>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0EE1944-3BD0-E6E2-8BEA-3AB37F67F1DB}"/>
              </a:ext>
            </a:extLst>
          </p:cNvPr>
          <p:cNvSpPr txBox="1"/>
          <p:nvPr/>
        </p:nvSpPr>
        <p:spPr>
          <a:xfrm>
            <a:off x="7270156" y="1395756"/>
            <a:ext cx="3364811" cy="369332"/>
          </a:xfrm>
          <a:prstGeom prst="rect">
            <a:avLst/>
          </a:prstGeom>
          <a:noFill/>
        </p:spPr>
        <p:txBody>
          <a:bodyPr wrap="square" rtlCol="0">
            <a:spAutoFit/>
          </a:bodyPr>
          <a:lstStyle/>
          <a:p>
            <a:r>
              <a:rPr lang="en-US" dirty="0"/>
              <a:t>Control Components</a:t>
            </a:r>
          </a:p>
        </p:txBody>
      </p:sp>
      <p:cxnSp>
        <p:nvCxnSpPr>
          <p:cNvPr id="15" name="Straight Arrow Connector 14">
            <a:extLst>
              <a:ext uri="{FF2B5EF4-FFF2-40B4-BE49-F238E27FC236}">
                <a16:creationId xmlns:a16="http://schemas.microsoft.com/office/drawing/2014/main" id="{7BC11B16-CA2F-6782-90B9-425DAE29DF73}"/>
              </a:ext>
            </a:extLst>
          </p:cNvPr>
          <p:cNvCxnSpPr/>
          <p:nvPr/>
        </p:nvCxnSpPr>
        <p:spPr>
          <a:xfrm flipH="1">
            <a:off x="7630511" y="1825625"/>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7A8D7A-C92E-BEB3-3B10-29E7BAB4DC0B}"/>
              </a:ext>
            </a:extLst>
          </p:cNvPr>
          <p:cNvCxnSpPr>
            <a:cxnSpLocks/>
          </p:cNvCxnSpPr>
          <p:nvPr/>
        </p:nvCxnSpPr>
        <p:spPr>
          <a:xfrm>
            <a:off x="8761123" y="1779071"/>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ED90614-5A41-2C64-04A8-4C9E33CCC4DE}"/>
              </a:ext>
            </a:extLst>
          </p:cNvPr>
          <p:cNvSpPr/>
          <p:nvPr/>
        </p:nvSpPr>
        <p:spPr>
          <a:xfrm>
            <a:off x="6684882" y="423015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0" name="Rectangle 29">
            <a:extLst>
              <a:ext uri="{FF2B5EF4-FFF2-40B4-BE49-F238E27FC236}">
                <a16:creationId xmlns:a16="http://schemas.microsoft.com/office/drawing/2014/main" id="{F5C57894-5F09-E11A-6089-CFD2172858F9}"/>
              </a:ext>
            </a:extLst>
          </p:cNvPr>
          <p:cNvSpPr/>
          <p:nvPr/>
        </p:nvSpPr>
        <p:spPr>
          <a:xfrm>
            <a:off x="6818655"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56CB4F-3232-4E68-8B1C-7ABB18D67D94}"/>
              </a:ext>
            </a:extLst>
          </p:cNvPr>
          <p:cNvSpPr/>
          <p:nvPr/>
        </p:nvSpPr>
        <p:spPr>
          <a:xfrm>
            <a:off x="9728147" y="388404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D5BEDC-FD02-7445-8625-B5FFEF083BB4}"/>
              </a:ext>
            </a:extLst>
          </p:cNvPr>
          <p:cNvSpPr/>
          <p:nvPr/>
        </p:nvSpPr>
        <p:spPr>
          <a:xfrm>
            <a:off x="7295347"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1649DA-51D7-07C1-E75C-A460F0C2DC1A}"/>
              </a:ext>
            </a:extLst>
          </p:cNvPr>
          <p:cNvSpPr/>
          <p:nvPr/>
        </p:nvSpPr>
        <p:spPr>
          <a:xfrm>
            <a:off x="7865909"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520F19-170C-F14C-2AD6-AC1F07742904}"/>
              </a:ext>
            </a:extLst>
          </p:cNvPr>
          <p:cNvSpPr/>
          <p:nvPr/>
        </p:nvSpPr>
        <p:spPr>
          <a:xfrm>
            <a:off x="10307197" y="392383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8334CA0-FB25-238F-2B72-3B83058863B8}"/>
              </a:ext>
            </a:extLst>
          </p:cNvPr>
          <p:cNvSpPr txBox="1"/>
          <p:nvPr/>
        </p:nvSpPr>
        <p:spPr>
          <a:xfrm>
            <a:off x="7356188" y="3224032"/>
            <a:ext cx="3364811" cy="369332"/>
          </a:xfrm>
          <a:prstGeom prst="rect">
            <a:avLst/>
          </a:prstGeom>
          <a:noFill/>
        </p:spPr>
        <p:txBody>
          <a:bodyPr wrap="square" rtlCol="0">
            <a:spAutoFit/>
          </a:bodyPr>
          <a:lstStyle/>
          <a:p>
            <a:r>
              <a:rPr lang="en-US" dirty="0"/>
              <a:t>Control Components</a:t>
            </a:r>
          </a:p>
        </p:txBody>
      </p:sp>
      <p:cxnSp>
        <p:nvCxnSpPr>
          <p:cNvPr id="36" name="Straight Arrow Connector 35">
            <a:extLst>
              <a:ext uri="{FF2B5EF4-FFF2-40B4-BE49-F238E27FC236}">
                <a16:creationId xmlns:a16="http://schemas.microsoft.com/office/drawing/2014/main" id="{4CA5C63B-4456-5EE0-7C6B-767BAFF0BC70}"/>
              </a:ext>
            </a:extLst>
          </p:cNvPr>
          <p:cNvCxnSpPr/>
          <p:nvPr/>
        </p:nvCxnSpPr>
        <p:spPr>
          <a:xfrm flipH="1">
            <a:off x="7716543" y="3653901"/>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06746C-7A48-DABC-0AFA-2433C19F8BE6}"/>
              </a:ext>
            </a:extLst>
          </p:cNvPr>
          <p:cNvCxnSpPr>
            <a:cxnSpLocks/>
          </p:cNvCxnSpPr>
          <p:nvPr/>
        </p:nvCxnSpPr>
        <p:spPr>
          <a:xfrm>
            <a:off x="8847155" y="3607347"/>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DF72D29-2AA5-0CEE-C0C3-1AFDBC6256D1}"/>
              </a:ext>
            </a:extLst>
          </p:cNvPr>
          <p:cNvSpPr/>
          <p:nvPr/>
        </p:nvSpPr>
        <p:spPr>
          <a:xfrm>
            <a:off x="6684882" y="5861763"/>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9" name="Rectangle 38">
            <a:extLst>
              <a:ext uri="{FF2B5EF4-FFF2-40B4-BE49-F238E27FC236}">
                <a16:creationId xmlns:a16="http://schemas.microsoft.com/office/drawing/2014/main" id="{3DFB2CE3-C89A-F80B-7364-9270DE163104}"/>
              </a:ext>
            </a:extLst>
          </p:cNvPr>
          <p:cNvSpPr/>
          <p:nvPr/>
        </p:nvSpPr>
        <p:spPr>
          <a:xfrm>
            <a:off x="6818655"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EE87DAF-11E0-0E83-BCF3-6EB71D4CE837}"/>
              </a:ext>
            </a:extLst>
          </p:cNvPr>
          <p:cNvSpPr/>
          <p:nvPr/>
        </p:nvSpPr>
        <p:spPr>
          <a:xfrm>
            <a:off x="9728147" y="551564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B475457-56B4-99F8-87A9-0DC6178E40E8}"/>
              </a:ext>
            </a:extLst>
          </p:cNvPr>
          <p:cNvSpPr/>
          <p:nvPr/>
        </p:nvSpPr>
        <p:spPr>
          <a:xfrm>
            <a:off x="7295347"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05104AF-8401-1B54-53B2-3CE23270B46C}"/>
              </a:ext>
            </a:extLst>
          </p:cNvPr>
          <p:cNvSpPr/>
          <p:nvPr/>
        </p:nvSpPr>
        <p:spPr>
          <a:xfrm>
            <a:off x="7865909"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54AF2CA-F14C-4AE3-C0E8-43F3CE787F2F}"/>
              </a:ext>
            </a:extLst>
          </p:cNvPr>
          <p:cNvSpPr/>
          <p:nvPr/>
        </p:nvSpPr>
        <p:spPr>
          <a:xfrm>
            <a:off x="10307197" y="5555437"/>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E2E7504-477D-EF23-1193-B42DFD411353}"/>
              </a:ext>
            </a:extLst>
          </p:cNvPr>
          <p:cNvSpPr txBox="1"/>
          <p:nvPr/>
        </p:nvSpPr>
        <p:spPr>
          <a:xfrm>
            <a:off x="7356188" y="4855639"/>
            <a:ext cx="3364811" cy="369332"/>
          </a:xfrm>
          <a:prstGeom prst="rect">
            <a:avLst/>
          </a:prstGeom>
          <a:noFill/>
        </p:spPr>
        <p:txBody>
          <a:bodyPr wrap="square" rtlCol="0">
            <a:spAutoFit/>
          </a:bodyPr>
          <a:lstStyle/>
          <a:p>
            <a:r>
              <a:rPr lang="en-US" dirty="0"/>
              <a:t>Control Components</a:t>
            </a:r>
          </a:p>
        </p:txBody>
      </p:sp>
      <p:cxnSp>
        <p:nvCxnSpPr>
          <p:cNvPr id="45" name="Straight Arrow Connector 44">
            <a:extLst>
              <a:ext uri="{FF2B5EF4-FFF2-40B4-BE49-F238E27FC236}">
                <a16:creationId xmlns:a16="http://schemas.microsoft.com/office/drawing/2014/main" id="{3674FE0F-E416-7609-4FA0-FAFBBC4DD672}"/>
              </a:ext>
            </a:extLst>
          </p:cNvPr>
          <p:cNvCxnSpPr/>
          <p:nvPr/>
        </p:nvCxnSpPr>
        <p:spPr>
          <a:xfrm flipH="1">
            <a:off x="7716543" y="5285508"/>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49AD57-2D66-F374-27AB-DAD4AD064360}"/>
              </a:ext>
            </a:extLst>
          </p:cNvPr>
          <p:cNvCxnSpPr>
            <a:cxnSpLocks/>
          </p:cNvCxnSpPr>
          <p:nvPr/>
        </p:nvCxnSpPr>
        <p:spPr>
          <a:xfrm>
            <a:off x="8847155" y="5238954"/>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212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5E66DA-D627-6CC6-0083-F069095AD147}"/>
              </a:ext>
            </a:extLst>
          </p:cNvPr>
          <p:cNvSpPr>
            <a:spLocks noGrp="1"/>
          </p:cNvSpPr>
          <p:nvPr>
            <p:ph type="title"/>
          </p:nvPr>
        </p:nvSpPr>
        <p:spPr>
          <a:xfrm>
            <a:off x="627184" y="261883"/>
            <a:ext cx="10515600" cy="1325563"/>
          </a:xfrm>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B92BBAC7-3C18-7F7F-00C4-001A808CB079}"/>
              </a:ext>
            </a:extLst>
          </p:cNvPr>
          <p:cNvSpPr>
            <a:spLocks noGrp="1"/>
          </p:cNvSpPr>
          <p:nvPr>
            <p:ph idx="1"/>
          </p:nvPr>
        </p:nvSpPr>
        <p:spPr>
          <a:xfrm>
            <a:off x="268938" y="1734880"/>
            <a:ext cx="6072473" cy="4351338"/>
          </a:xfrm>
        </p:spPr>
        <p:txBody>
          <a:bodyPr>
            <a:normAutofit/>
          </a:bodyPr>
          <a:lstStyle/>
          <a:p>
            <a:r>
              <a:rPr lang="en-US" dirty="0"/>
              <a:t>DIN Rail Layout</a:t>
            </a:r>
          </a:p>
          <a:p>
            <a:pPr lvl="1"/>
            <a:r>
              <a:rPr lang="en-US" dirty="0"/>
              <a:t>The Din Rail layout is divided into two sections</a:t>
            </a:r>
          </a:p>
          <a:p>
            <a:pPr lvl="2"/>
            <a:r>
              <a:rPr lang="en-US" dirty="0"/>
              <a:t>A Logic Section</a:t>
            </a:r>
          </a:p>
          <a:p>
            <a:pPr lvl="2"/>
            <a:r>
              <a:rPr lang="en-US" dirty="0"/>
              <a:t>An Output Section</a:t>
            </a:r>
          </a:p>
          <a:p>
            <a:pPr lvl="1"/>
            <a:r>
              <a:rPr lang="en-US" dirty="0"/>
              <a:t>The Layout can be seen in the figure to the right.</a:t>
            </a:r>
          </a:p>
          <a:p>
            <a:r>
              <a:rPr lang="en-US" dirty="0"/>
              <a:t>The Role of the Logic Section is to produce a single Boolean Result.</a:t>
            </a:r>
          </a:p>
          <a:p>
            <a:pPr lvl="1"/>
            <a:r>
              <a:rPr lang="en-US" dirty="0"/>
              <a:t>Logic at any state can be feed into a “sub” rail to handle different logic paths</a:t>
            </a:r>
          </a:p>
          <a:p>
            <a:pPr marL="457200" lvl="1" indent="0">
              <a:buNone/>
            </a:pPr>
            <a:endParaRPr lang="en-US" dirty="0"/>
          </a:p>
        </p:txBody>
      </p:sp>
      <p:sp>
        <p:nvSpPr>
          <p:cNvPr id="7" name="Rectangle 6">
            <a:extLst>
              <a:ext uri="{FF2B5EF4-FFF2-40B4-BE49-F238E27FC236}">
                <a16:creationId xmlns:a16="http://schemas.microsoft.com/office/drawing/2014/main" id="{1144F463-E621-452A-FBE2-07E0B6669CF5}"/>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8" name="Rectangle 7">
            <a:extLst>
              <a:ext uri="{FF2B5EF4-FFF2-40B4-BE49-F238E27FC236}">
                <a16:creationId xmlns:a16="http://schemas.microsoft.com/office/drawing/2014/main" id="{E9B474A5-6D43-EB32-4673-997FF4143F65}"/>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6BD9A1-E060-D06B-36C4-3AF774C38FDF}"/>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FAF978-C422-F3E7-91A1-0EE26DC7CADA}"/>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1DA548-4FF8-F65A-FBDF-29C8E2E138EC}"/>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62999D-A9E0-8528-ED31-FE695F509587}"/>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193F4-F538-3F3B-5DD7-089C5A7F3354}"/>
              </a:ext>
            </a:extLst>
          </p:cNvPr>
          <p:cNvSpPr txBox="1"/>
          <p:nvPr/>
        </p:nvSpPr>
        <p:spPr>
          <a:xfrm>
            <a:off x="6824186" y="1365548"/>
            <a:ext cx="1490967" cy="369332"/>
          </a:xfrm>
          <a:prstGeom prst="rect">
            <a:avLst/>
          </a:prstGeom>
          <a:noFill/>
        </p:spPr>
        <p:txBody>
          <a:bodyPr wrap="square" rtlCol="0">
            <a:spAutoFit/>
          </a:bodyPr>
          <a:lstStyle/>
          <a:p>
            <a:r>
              <a:rPr lang="en-US" dirty="0"/>
              <a:t>Logic Section</a:t>
            </a:r>
          </a:p>
        </p:txBody>
      </p:sp>
      <p:cxnSp>
        <p:nvCxnSpPr>
          <p:cNvPr id="14" name="Straight Arrow Connector 13">
            <a:extLst>
              <a:ext uri="{FF2B5EF4-FFF2-40B4-BE49-F238E27FC236}">
                <a16:creationId xmlns:a16="http://schemas.microsoft.com/office/drawing/2014/main" id="{DE21631C-2645-F183-F3CE-01A7C0FDFC03}"/>
              </a:ext>
            </a:extLst>
          </p:cNvPr>
          <p:cNvCxnSpPr>
            <a:cxnSpLocks/>
          </p:cNvCxnSpPr>
          <p:nvPr/>
        </p:nvCxnSpPr>
        <p:spPr>
          <a:xfrm>
            <a:off x="7569669" y="1787656"/>
            <a:ext cx="60841" cy="223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57AB49-0BAC-CF1D-1EF5-A2251C96B2F2}"/>
              </a:ext>
            </a:extLst>
          </p:cNvPr>
          <p:cNvCxnSpPr>
            <a:cxnSpLocks/>
          </p:cNvCxnSpPr>
          <p:nvPr/>
        </p:nvCxnSpPr>
        <p:spPr>
          <a:xfrm>
            <a:off x="9969910" y="1758156"/>
            <a:ext cx="134842" cy="278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A9962D-4ED0-D2F9-E366-1FF10DA776A1}"/>
              </a:ext>
            </a:extLst>
          </p:cNvPr>
          <p:cNvSpPr txBox="1"/>
          <p:nvPr/>
        </p:nvSpPr>
        <p:spPr>
          <a:xfrm>
            <a:off x="9475681" y="1111825"/>
            <a:ext cx="1490967" cy="646331"/>
          </a:xfrm>
          <a:prstGeom prst="rect">
            <a:avLst/>
          </a:prstGeom>
          <a:noFill/>
        </p:spPr>
        <p:txBody>
          <a:bodyPr wrap="square" rtlCol="0">
            <a:spAutoFit/>
          </a:bodyPr>
          <a:lstStyle/>
          <a:p>
            <a:r>
              <a:rPr lang="en-US" dirty="0"/>
              <a:t>Output Section</a:t>
            </a:r>
          </a:p>
        </p:txBody>
      </p:sp>
      <p:sp>
        <p:nvSpPr>
          <p:cNvPr id="4" name="Rectangle 3">
            <a:extLst>
              <a:ext uri="{FF2B5EF4-FFF2-40B4-BE49-F238E27FC236}">
                <a16:creationId xmlns:a16="http://schemas.microsoft.com/office/drawing/2014/main" id="{A87A2C93-21A5-55EA-F9B8-08C4F935C152}"/>
              </a:ext>
            </a:extLst>
          </p:cNvPr>
          <p:cNvSpPr/>
          <p:nvPr/>
        </p:nvSpPr>
        <p:spPr>
          <a:xfrm>
            <a:off x="6643674" y="395953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16" name="Rectangle 15">
            <a:extLst>
              <a:ext uri="{FF2B5EF4-FFF2-40B4-BE49-F238E27FC236}">
                <a16:creationId xmlns:a16="http://schemas.microsoft.com/office/drawing/2014/main" id="{367B7136-8892-0EEC-D1F6-3F45FC88A898}"/>
              </a:ext>
            </a:extLst>
          </p:cNvPr>
          <p:cNvSpPr/>
          <p:nvPr/>
        </p:nvSpPr>
        <p:spPr>
          <a:xfrm>
            <a:off x="6777447"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FCBC3F-A97C-8F3F-3806-6A2C21FEB156}"/>
              </a:ext>
            </a:extLst>
          </p:cNvPr>
          <p:cNvSpPr/>
          <p:nvPr/>
        </p:nvSpPr>
        <p:spPr>
          <a:xfrm>
            <a:off x="9686939" y="361342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9AB53C-38D5-858C-7C1F-005E01695F2B}"/>
              </a:ext>
            </a:extLst>
          </p:cNvPr>
          <p:cNvSpPr/>
          <p:nvPr/>
        </p:nvSpPr>
        <p:spPr>
          <a:xfrm>
            <a:off x="7254139"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07A347-5494-B87B-2F70-0202CB9C3259}"/>
              </a:ext>
            </a:extLst>
          </p:cNvPr>
          <p:cNvSpPr/>
          <p:nvPr/>
        </p:nvSpPr>
        <p:spPr>
          <a:xfrm>
            <a:off x="7824701"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942507D-654C-7958-E31C-2CACF9F38290}"/>
              </a:ext>
            </a:extLst>
          </p:cNvPr>
          <p:cNvSpPr/>
          <p:nvPr/>
        </p:nvSpPr>
        <p:spPr>
          <a:xfrm>
            <a:off x="10265989" y="365321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BF1414E-B914-E683-6B31-1E81DD1AA79F}"/>
              </a:ext>
            </a:extLst>
          </p:cNvPr>
          <p:cNvSpPr txBox="1"/>
          <p:nvPr/>
        </p:nvSpPr>
        <p:spPr>
          <a:xfrm>
            <a:off x="7952635" y="4554125"/>
            <a:ext cx="2535083" cy="369332"/>
          </a:xfrm>
          <a:prstGeom prst="rect">
            <a:avLst/>
          </a:prstGeom>
          <a:noFill/>
        </p:spPr>
        <p:txBody>
          <a:bodyPr wrap="square" rtlCol="0">
            <a:spAutoFit/>
          </a:bodyPr>
          <a:lstStyle/>
          <a:p>
            <a:r>
              <a:rPr lang="en-US" dirty="0"/>
              <a:t>Sub Rail</a:t>
            </a:r>
          </a:p>
        </p:txBody>
      </p:sp>
      <p:cxnSp>
        <p:nvCxnSpPr>
          <p:cNvPr id="24" name="Straight Arrow Connector 23">
            <a:extLst>
              <a:ext uri="{FF2B5EF4-FFF2-40B4-BE49-F238E27FC236}">
                <a16:creationId xmlns:a16="http://schemas.microsoft.com/office/drawing/2014/main" id="{FB844334-9E8C-1E85-B0CA-998BDFF97AE9}"/>
              </a:ext>
            </a:extLst>
          </p:cNvPr>
          <p:cNvCxnSpPr>
            <a:stCxn id="10" idx="2"/>
            <a:endCxn id="16" idx="0"/>
          </p:cNvCxnSpPr>
          <p:nvPr/>
        </p:nvCxnSpPr>
        <p:spPr>
          <a:xfrm flipH="1">
            <a:off x="6957625" y="2965660"/>
            <a:ext cx="431868" cy="62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676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C29-25DE-CF2B-1CCD-2E6199A22CA6}"/>
              </a:ext>
            </a:extLst>
          </p:cNvPr>
          <p:cNvSpPr>
            <a:spLocks noGrp="1"/>
          </p:cNvSpPr>
          <p:nvPr>
            <p:ph type="title"/>
          </p:nvPr>
        </p:nvSpPr>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79E25CB-20D3-B56C-5BDE-C5589FE9E0DC}"/>
              </a:ext>
            </a:extLst>
          </p:cNvPr>
          <p:cNvSpPr>
            <a:spLocks noGrp="1"/>
          </p:cNvSpPr>
          <p:nvPr>
            <p:ph idx="1"/>
          </p:nvPr>
        </p:nvSpPr>
        <p:spPr/>
        <p:txBody>
          <a:bodyPr/>
          <a:lstStyle/>
          <a:p>
            <a:r>
              <a:rPr lang="en-US" dirty="0"/>
              <a:t>Based upon the Boolean Result from the Logic Section</a:t>
            </a:r>
          </a:p>
          <a:p>
            <a:pPr lvl="1"/>
            <a:r>
              <a:rPr lang="en-US" dirty="0"/>
              <a:t>If the result is True</a:t>
            </a:r>
          </a:p>
          <a:p>
            <a:pPr lvl="2"/>
            <a:r>
              <a:rPr lang="en-US" dirty="0"/>
              <a:t>For Output Relays --  the Relay is turned on</a:t>
            </a:r>
          </a:p>
          <a:p>
            <a:pPr lvl="2"/>
            <a:r>
              <a:rPr lang="en-US" dirty="0"/>
              <a:t>For Components like Timers</a:t>
            </a:r>
          </a:p>
          <a:p>
            <a:pPr lvl="3"/>
            <a:r>
              <a:rPr lang="en-US" dirty="0"/>
              <a:t>The function is done</a:t>
            </a:r>
          </a:p>
          <a:p>
            <a:pPr lvl="1"/>
            <a:endParaRPr lang="en-US" dirty="0"/>
          </a:p>
          <a:p>
            <a:pPr lvl="1"/>
            <a:r>
              <a:rPr lang="en-US" dirty="0"/>
              <a:t>If the result is False</a:t>
            </a:r>
          </a:p>
          <a:p>
            <a:pPr lvl="2"/>
            <a:r>
              <a:rPr lang="en-US" dirty="0"/>
              <a:t>For Output Relays --  the Relay is turned off</a:t>
            </a:r>
          </a:p>
          <a:p>
            <a:pPr lvl="2"/>
            <a:r>
              <a:rPr lang="en-US" dirty="0"/>
              <a:t>For Components like Timers</a:t>
            </a:r>
          </a:p>
          <a:p>
            <a:pPr lvl="3"/>
            <a:r>
              <a:rPr lang="en-US" dirty="0"/>
              <a:t>The function is not done</a:t>
            </a:r>
          </a:p>
          <a:p>
            <a:pPr lvl="1"/>
            <a:endParaRPr lang="en-US" dirty="0"/>
          </a:p>
        </p:txBody>
      </p:sp>
    </p:spTree>
    <p:extLst>
      <p:ext uri="{BB962C8B-B14F-4D97-AF65-F5344CB8AC3E}">
        <p14:creationId xmlns:p14="http://schemas.microsoft.com/office/powerpoint/2010/main" val="4077035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CDD0B-D26C-7E4E-2C3C-9AB9848AE64E}"/>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476F5944-117C-BF6D-8065-AFE3F3C2918A}"/>
              </a:ext>
            </a:extLst>
          </p:cNvPr>
          <p:cNvSpPr>
            <a:spLocks noGrp="1" noRot="1" noMove="1" noResize="1" noEditPoints="1" noAdjustHandles="1" noChangeArrowheads="1" noChangeShapeType="1"/>
          </p:cNvSpPr>
          <p:nvPr>
            <p:ph idx="1"/>
          </p:nvPr>
        </p:nvSpPr>
        <p:spPr/>
        <p:txBody>
          <a:bodyPr>
            <a:normAutofit fontScale="92500" lnSpcReduction="10000"/>
          </a:bodyPr>
          <a:lstStyle/>
          <a:p>
            <a:r>
              <a:rPr lang="en-US" dirty="0"/>
              <a:t>In the mid 60’s GM developed the concept of a PLC Controller.</a:t>
            </a:r>
          </a:p>
          <a:p>
            <a:pPr lvl="1"/>
            <a:r>
              <a:rPr lang="en-US" dirty="0"/>
              <a:t>Later these controllers would be reduced to the form of</a:t>
            </a:r>
          </a:p>
          <a:p>
            <a:pPr lvl="2"/>
            <a:r>
              <a:rPr lang="en-US" dirty="0"/>
              <a:t>Microcontroller based</a:t>
            </a:r>
          </a:p>
          <a:p>
            <a:pPr lvl="2"/>
            <a:r>
              <a:rPr lang="en-US" dirty="0"/>
              <a:t>Harden I/O to survive the industrial environment</a:t>
            </a:r>
          </a:p>
          <a:p>
            <a:pPr lvl="1"/>
            <a:r>
              <a:rPr lang="en-US" dirty="0"/>
              <a:t>Programming the PLC controllers resembled the layout of the Analog with pseudo–Analog Components</a:t>
            </a:r>
          </a:p>
          <a:p>
            <a:pPr lvl="1"/>
            <a:r>
              <a:rPr lang="en-US" dirty="0"/>
              <a:t>By the 2010’s the Programming of the controller was done by</a:t>
            </a:r>
          </a:p>
          <a:p>
            <a:pPr lvl="2"/>
            <a:r>
              <a:rPr lang="en-US" dirty="0"/>
              <a:t>A PC-based GUI program</a:t>
            </a:r>
          </a:p>
          <a:p>
            <a:pPr lvl="2"/>
            <a:r>
              <a:rPr lang="en-US" dirty="0"/>
              <a:t>GUI aids to add/delete rails </a:t>
            </a:r>
          </a:p>
          <a:p>
            <a:pPr lvl="2"/>
            <a:r>
              <a:rPr lang="en-US" dirty="0"/>
              <a:t>Place components on the rail</a:t>
            </a:r>
          </a:p>
          <a:p>
            <a:pPr lvl="2"/>
            <a:r>
              <a:rPr lang="en-US" dirty="0"/>
              <a:t>Configure placed components</a:t>
            </a:r>
          </a:p>
          <a:p>
            <a:pPr lvl="1"/>
            <a:r>
              <a:rPr lang="en-US" dirty="0"/>
              <a:t>The component list for the PLCs used on my farm are described in</a:t>
            </a:r>
          </a:p>
          <a:p>
            <a:pPr lvl="2"/>
            <a:r>
              <a:rPr lang="en-US" dirty="0"/>
              <a:t>https://library.automationdirect.com/wp-content/uploads/2015/07/CLICK-PLC-Instruction-Set-PDF.pdf</a:t>
            </a:r>
          </a:p>
          <a:p>
            <a:pPr lvl="1"/>
            <a:endParaRPr lang="en-US" dirty="0"/>
          </a:p>
          <a:p>
            <a:pPr lvl="1"/>
            <a:endParaRPr lang="en-US" dirty="0"/>
          </a:p>
        </p:txBody>
      </p:sp>
    </p:spTree>
    <p:extLst>
      <p:ext uri="{BB962C8B-B14F-4D97-AF65-F5344CB8AC3E}">
        <p14:creationId xmlns:p14="http://schemas.microsoft.com/office/powerpoint/2010/main" val="3579924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9EF7-7688-BAA5-DCD8-C9D72786D601}"/>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C52D979-EDD1-30F7-E686-079439DC6F85}"/>
              </a:ext>
            </a:extLst>
          </p:cNvPr>
          <p:cNvSpPr>
            <a:spLocks noGrp="1"/>
          </p:cNvSpPr>
          <p:nvPr>
            <p:ph idx="1"/>
          </p:nvPr>
        </p:nvSpPr>
        <p:spPr/>
        <p:txBody>
          <a:bodyPr/>
          <a:lstStyle/>
          <a:p>
            <a:r>
              <a:rPr lang="en-US" dirty="0"/>
              <a:t>The PLC implements relays as bit arrays</a:t>
            </a:r>
          </a:p>
          <a:p>
            <a:r>
              <a:rPr lang="en-US" dirty="0"/>
              <a:t>There are 4 type of PLC memory</a:t>
            </a:r>
          </a:p>
          <a:p>
            <a:pPr lvl="1"/>
            <a:r>
              <a:rPr lang="en-US" dirty="0"/>
              <a:t>Discrete external inputs to the PLC represented as read only bits</a:t>
            </a:r>
          </a:p>
          <a:p>
            <a:pPr lvl="1"/>
            <a:r>
              <a:rPr lang="en-US" dirty="0"/>
              <a:t>Discrete external outputs from the PLC represented as read/write bits</a:t>
            </a:r>
          </a:p>
          <a:p>
            <a:pPr lvl="1"/>
            <a:r>
              <a:rPr lang="en-US" dirty="0"/>
              <a:t>Internal bits for controlling logic of ladder logic programs.  These are read/write bits.</a:t>
            </a:r>
          </a:p>
          <a:p>
            <a:pPr lvl="1"/>
            <a:r>
              <a:rPr lang="en-US" dirty="0"/>
              <a:t>Internal 16 registers for timer counts and other functions.  These 16-bit words are read/write 16-bit words</a:t>
            </a:r>
          </a:p>
          <a:p>
            <a:pPr lvl="1"/>
            <a:endParaRPr lang="en-US" dirty="0"/>
          </a:p>
        </p:txBody>
      </p:sp>
    </p:spTree>
    <p:extLst>
      <p:ext uri="{BB962C8B-B14F-4D97-AF65-F5344CB8AC3E}">
        <p14:creationId xmlns:p14="http://schemas.microsoft.com/office/powerpoint/2010/main" val="3182021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8832-F755-F32E-BDDF-A3DC7E50B762}"/>
              </a:ext>
            </a:extLst>
          </p:cNvPr>
          <p:cNvSpPr>
            <a:spLocks noGrp="1"/>
          </p:cNvSpPr>
          <p:nvPr>
            <p:ph type="title"/>
          </p:nvPr>
        </p:nvSpPr>
        <p:spPr/>
        <p:txBody>
          <a:bodyPr/>
          <a:lstStyle/>
          <a:p>
            <a:r>
              <a:rPr lang="en-US" dirty="0"/>
              <a:t>Appendix </a:t>
            </a:r>
            <a:r>
              <a:rPr lang="en-US" dirty="0" err="1"/>
              <a:t>xxxx</a:t>
            </a:r>
            <a:r>
              <a:rPr lang="en-US" dirty="0"/>
              <a:t> Background Information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8416E25-3414-0DFA-47D9-46988CBE9CEB}"/>
              </a:ext>
            </a:extLst>
          </p:cNvPr>
          <p:cNvSpPr>
            <a:spLocks noGrp="1"/>
          </p:cNvSpPr>
          <p:nvPr>
            <p:ph sz="half" idx="1"/>
          </p:nvPr>
        </p:nvSpPr>
        <p:spPr/>
        <p:txBody>
          <a:bodyPr>
            <a:normAutofit fontScale="92500" lnSpcReduction="10000"/>
          </a:bodyPr>
          <a:lstStyle/>
          <a:p>
            <a:r>
              <a:rPr lang="en-US" dirty="0"/>
              <a:t>The PLC operation is shown in the figure to the right.  The PLC operation is a loop which does the following things.</a:t>
            </a:r>
          </a:p>
          <a:p>
            <a:pPr lvl="1"/>
            <a:r>
              <a:rPr lang="en-US" dirty="0"/>
              <a:t>Read all inputs</a:t>
            </a:r>
          </a:p>
          <a:p>
            <a:pPr lvl="1"/>
            <a:r>
              <a:rPr lang="en-US" dirty="0"/>
              <a:t>Process all ladder logic operations</a:t>
            </a:r>
          </a:p>
          <a:p>
            <a:pPr lvl="2"/>
            <a:r>
              <a:rPr lang="en-US" dirty="0"/>
              <a:t>The length of this operation is a function of the number of ladder logic operations.</a:t>
            </a:r>
          </a:p>
          <a:p>
            <a:pPr lvl="2"/>
            <a:r>
              <a:rPr lang="en-US" dirty="0"/>
              <a:t>Some PLC vendors allow ladder logic “rails” to be attached to interrupt routines to insure real time operations</a:t>
            </a:r>
          </a:p>
          <a:p>
            <a:pPr lvl="1"/>
            <a:r>
              <a:rPr lang="en-US" dirty="0"/>
              <a:t>The last operation is to write out all outputs from the output bits</a:t>
            </a:r>
          </a:p>
        </p:txBody>
      </p:sp>
      <p:sp>
        <p:nvSpPr>
          <p:cNvPr id="5" name="TextBox 4">
            <a:extLst>
              <a:ext uri="{FF2B5EF4-FFF2-40B4-BE49-F238E27FC236}">
                <a16:creationId xmlns:a16="http://schemas.microsoft.com/office/drawing/2014/main" id="{5C32F617-C034-BD07-DBB1-9D5EB778EE4B}"/>
              </a:ext>
            </a:extLst>
          </p:cNvPr>
          <p:cNvSpPr txBox="1"/>
          <p:nvPr/>
        </p:nvSpPr>
        <p:spPr>
          <a:xfrm>
            <a:off x="7273824" y="2019128"/>
            <a:ext cx="2540460" cy="369332"/>
          </a:xfrm>
          <a:prstGeom prst="rect">
            <a:avLst/>
          </a:prstGeom>
          <a:noFill/>
          <a:ln>
            <a:solidFill>
              <a:schemeClr val="tx1"/>
            </a:solidFill>
          </a:ln>
        </p:spPr>
        <p:txBody>
          <a:bodyPr wrap="square" rtlCol="0">
            <a:spAutoFit/>
          </a:bodyPr>
          <a:lstStyle/>
          <a:p>
            <a:r>
              <a:rPr lang="en-US" dirty="0"/>
              <a:t>Read Inputs</a:t>
            </a:r>
          </a:p>
        </p:txBody>
      </p:sp>
      <p:sp>
        <p:nvSpPr>
          <p:cNvPr id="6" name="TextBox 5">
            <a:extLst>
              <a:ext uri="{FF2B5EF4-FFF2-40B4-BE49-F238E27FC236}">
                <a16:creationId xmlns:a16="http://schemas.microsoft.com/office/drawing/2014/main" id="{3E279320-6D2A-D152-F38F-1763CB22A648}"/>
              </a:ext>
            </a:extLst>
          </p:cNvPr>
          <p:cNvSpPr txBox="1"/>
          <p:nvPr/>
        </p:nvSpPr>
        <p:spPr>
          <a:xfrm>
            <a:off x="7224174" y="3016279"/>
            <a:ext cx="2676999" cy="369332"/>
          </a:xfrm>
          <a:prstGeom prst="rect">
            <a:avLst/>
          </a:prstGeom>
          <a:noFill/>
          <a:ln>
            <a:solidFill>
              <a:schemeClr val="tx1"/>
            </a:solidFill>
          </a:ln>
        </p:spPr>
        <p:txBody>
          <a:bodyPr wrap="square" rtlCol="0">
            <a:spAutoFit/>
          </a:bodyPr>
          <a:lstStyle/>
          <a:p>
            <a:r>
              <a:rPr lang="en-US" dirty="0"/>
              <a:t>Process outputs</a:t>
            </a:r>
          </a:p>
        </p:txBody>
      </p:sp>
      <p:sp>
        <p:nvSpPr>
          <p:cNvPr id="7" name="TextBox 6">
            <a:extLst>
              <a:ext uri="{FF2B5EF4-FFF2-40B4-BE49-F238E27FC236}">
                <a16:creationId xmlns:a16="http://schemas.microsoft.com/office/drawing/2014/main" id="{E96BE41B-43D2-C41C-568A-728EB5722FFA}"/>
              </a:ext>
            </a:extLst>
          </p:cNvPr>
          <p:cNvSpPr txBox="1"/>
          <p:nvPr/>
        </p:nvSpPr>
        <p:spPr>
          <a:xfrm>
            <a:off x="7617241" y="3959641"/>
            <a:ext cx="1592960" cy="369332"/>
          </a:xfrm>
          <a:prstGeom prst="rect">
            <a:avLst/>
          </a:prstGeom>
          <a:noFill/>
          <a:ln>
            <a:solidFill>
              <a:schemeClr val="tx1"/>
            </a:solidFill>
          </a:ln>
        </p:spPr>
        <p:txBody>
          <a:bodyPr wrap="square" rtlCol="0">
            <a:spAutoFit/>
          </a:bodyPr>
          <a:lstStyle/>
          <a:p>
            <a:r>
              <a:rPr lang="en-US" dirty="0"/>
              <a:t>Write Outputs</a:t>
            </a:r>
          </a:p>
        </p:txBody>
      </p:sp>
      <p:cxnSp>
        <p:nvCxnSpPr>
          <p:cNvPr id="11" name="Straight Arrow Connector 10">
            <a:extLst>
              <a:ext uri="{FF2B5EF4-FFF2-40B4-BE49-F238E27FC236}">
                <a16:creationId xmlns:a16="http://schemas.microsoft.com/office/drawing/2014/main" id="{6CEA25C3-24C9-7241-B23E-37FD9A32031D}"/>
              </a:ext>
            </a:extLst>
          </p:cNvPr>
          <p:cNvCxnSpPr/>
          <p:nvPr/>
        </p:nvCxnSpPr>
        <p:spPr>
          <a:xfrm>
            <a:off x="8374414" y="2388460"/>
            <a:ext cx="0" cy="627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8A2850-E160-6EAB-46D7-8A3EABCC90AD}"/>
              </a:ext>
            </a:extLst>
          </p:cNvPr>
          <p:cNvCxnSpPr>
            <a:endCxn id="7" idx="0"/>
          </p:cNvCxnSpPr>
          <p:nvPr/>
        </p:nvCxnSpPr>
        <p:spPr>
          <a:xfrm>
            <a:off x="8413721" y="3385611"/>
            <a:ext cx="0" cy="574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05A7535-F7F9-F301-0D76-111062B084C6}"/>
              </a:ext>
            </a:extLst>
          </p:cNvPr>
          <p:cNvCxnSpPr>
            <a:stCxn id="7" idx="2"/>
          </p:cNvCxnSpPr>
          <p:nvPr/>
        </p:nvCxnSpPr>
        <p:spPr>
          <a:xfrm rot="5400000">
            <a:off x="7558826" y="3832956"/>
            <a:ext cx="358879" cy="13509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F9D83C-A3E8-6B24-4F9D-B57810935CAF}"/>
              </a:ext>
            </a:extLst>
          </p:cNvPr>
          <p:cNvCxnSpPr/>
          <p:nvPr/>
        </p:nvCxnSpPr>
        <p:spPr>
          <a:xfrm flipV="1">
            <a:off x="7062809" y="1601234"/>
            <a:ext cx="0" cy="308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C853CF-B1BC-F620-E6EF-6A785EFF3040}"/>
              </a:ext>
            </a:extLst>
          </p:cNvPr>
          <p:cNvCxnSpPr>
            <a:cxnSpLocks/>
          </p:cNvCxnSpPr>
          <p:nvPr/>
        </p:nvCxnSpPr>
        <p:spPr>
          <a:xfrm>
            <a:off x="7062809" y="1597097"/>
            <a:ext cx="127436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7DBC64-8A5B-4FBE-1737-EF158EA561D9}"/>
              </a:ext>
            </a:extLst>
          </p:cNvPr>
          <p:cNvCxnSpPr/>
          <p:nvPr/>
        </p:nvCxnSpPr>
        <p:spPr>
          <a:xfrm>
            <a:off x="8374414" y="1601234"/>
            <a:ext cx="0" cy="370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100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9401-437D-FFDE-306E-093E2EBE2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777C4-6DAE-F789-6F84-B6FFFA921B0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4BB03ED-C309-EBFD-56A9-09AB0478B04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98340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DD16-FA91-1A82-A82F-1502F6377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A8005-56B2-00A8-28BE-FED4713A8F0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84D09D0-7395-F425-7D29-14699FECC07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22292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003-33B8-F802-79AB-97B9B1D53E7E}"/>
              </a:ext>
            </a:extLst>
          </p:cNvPr>
          <p:cNvSpPr>
            <a:spLocks noGrp="1" noRot="1" noMove="1" noResize="1" noEditPoints="1" noAdjustHandles="1" noChangeArrowheads="1" noChangeShapeType="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3" name="Content Placeholder 2">
            <a:extLst>
              <a:ext uri="{FF2B5EF4-FFF2-40B4-BE49-F238E27FC236}">
                <a16:creationId xmlns:a16="http://schemas.microsoft.com/office/drawing/2014/main" id="{071C305A-10FD-AD8C-B143-9DAF80070185}"/>
              </a:ext>
            </a:extLst>
          </p:cNvPr>
          <p:cNvSpPr>
            <a:spLocks noGrp="1"/>
          </p:cNvSpPr>
          <p:nvPr>
            <p:ph idx="1"/>
          </p:nvPr>
        </p:nvSpPr>
        <p:spPr/>
        <p:txBody>
          <a:bodyPr>
            <a:normAutofit fontScale="70000" lnSpcReduction="20000"/>
          </a:bodyPr>
          <a:lstStyle/>
          <a:p>
            <a:r>
              <a:rPr lang="en-US" dirty="0"/>
              <a:t>This software project since 1997 has been used on </a:t>
            </a:r>
          </a:p>
          <a:p>
            <a:pPr lvl="1"/>
            <a:r>
              <a:rPr lang="en-US" dirty="0"/>
              <a:t>The large space telescopes</a:t>
            </a:r>
          </a:p>
          <a:p>
            <a:pPr lvl="1"/>
            <a:r>
              <a:rPr lang="en-US" dirty="0"/>
              <a:t>Juno Probe  </a:t>
            </a:r>
          </a:p>
          <a:p>
            <a:pPr lvl="1"/>
            <a:r>
              <a:rPr lang="en-US" dirty="0"/>
              <a:t>Mars orbiters</a:t>
            </a:r>
          </a:p>
          <a:p>
            <a:pPr lvl="1"/>
            <a:r>
              <a:rPr lang="en-US" dirty="0"/>
              <a:t>Two Mars Stationary Landers</a:t>
            </a:r>
          </a:p>
          <a:p>
            <a:pPr lvl="1"/>
            <a:r>
              <a:rPr lang="en-US" dirty="0"/>
              <a:t>And in the future on the </a:t>
            </a:r>
          </a:p>
          <a:p>
            <a:pPr lvl="2"/>
            <a:r>
              <a:rPr lang="en-US" dirty="0"/>
              <a:t>Small moon landers</a:t>
            </a:r>
          </a:p>
          <a:p>
            <a:pPr lvl="2"/>
            <a:r>
              <a:rPr lang="en-US" dirty="0"/>
              <a:t>Mars Sample and Return Project</a:t>
            </a:r>
          </a:p>
          <a:p>
            <a:pPr lvl="1"/>
            <a:r>
              <a:rPr lang="en-US" dirty="0"/>
              <a:t>The software is not open source and is owned by Blue Sun Enterprises</a:t>
            </a:r>
          </a:p>
          <a:p>
            <a:r>
              <a:rPr lang="en-US" dirty="0"/>
              <a:t>Three papers describe VML environment</a:t>
            </a:r>
          </a:p>
          <a:p>
            <a:pPr lvl="1"/>
            <a:r>
              <a:rPr lang="en-US" dirty="0"/>
              <a:t>For introduction to the VML architecture</a:t>
            </a:r>
          </a:p>
          <a:p>
            <a:pPr lvl="2"/>
            <a:r>
              <a:rPr lang="en-US" dirty="0">
                <a:hlinkClick r:id="rId4">
                  <a:extLst>
                    <a:ext uri="{A12FA001-AC4F-418D-AE19-62706E023703}">
                      <ahyp:hlinkClr xmlns:ahyp="http://schemas.microsoft.com/office/drawing/2018/hyperlinkcolor" val="tx"/>
                    </a:ext>
                  </a:extLst>
                </a:hlinkClick>
              </a:rPr>
              <a:t> https://trs.jpl.nasa.gov/bitstream/handle/2014/45392/08-1066_A1b.pdf?sequence=1</a:t>
            </a:r>
            <a:endParaRPr lang="en-US" dirty="0"/>
          </a:p>
          <a:p>
            <a:pPr lvl="2"/>
            <a:r>
              <a:rPr lang="en-US" u="sng" dirty="0">
                <a:hlinkClick r:id="rId5"/>
              </a:rPr>
              <a:t>https://www.bluesunenterprises.com/wp-content/uploads/2018/11/Fully-Prog-sc.pdf</a:t>
            </a:r>
            <a:endParaRPr lang="en-US" u="sng" dirty="0"/>
          </a:p>
          <a:p>
            <a:pPr lvl="1"/>
            <a:r>
              <a:rPr lang="en-US" dirty="0"/>
              <a:t>For status of current projects</a:t>
            </a:r>
          </a:p>
          <a:p>
            <a:pPr lvl="2"/>
            <a:r>
              <a:rPr lang="en-US" u="sng" dirty="0"/>
              <a:t>https://www.techbriefs.com/component/content/article/tb/spinoff/computer-technology/32690</a:t>
            </a:r>
          </a:p>
          <a:p>
            <a:pPr lvl="1"/>
            <a:endParaRPr lang="en-US" dirty="0"/>
          </a:p>
          <a:p>
            <a:r>
              <a:rPr lang="en-US" dirty="0"/>
              <a:t>The next series of slides will describe the architecture</a:t>
            </a:r>
          </a:p>
        </p:txBody>
      </p:sp>
    </p:spTree>
    <p:extLst>
      <p:ext uri="{BB962C8B-B14F-4D97-AF65-F5344CB8AC3E}">
        <p14:creationId xmlns:p14="http://schemas.microsoft.com/office/powerpoint/2010/main" val="2100269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69D-2FDC-204E-8FE8-D80EA1F34D84}"/>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4" name="Content Placeholder 3">
            <a:extLst>
              <a:ext uri="{FF2B5EF4-FFF2-40B4-BE49-F238E27FC236}">
                <a16:creationId xmlns:a16="http://schemas.microsoft.com/office/drawing/2014/main" id="{D26F4F5D-E37B-8FF7-C751-4B77BA6144B8}"/>
              </a:ext>
            </a:extLst>
          </p:cNvPr>
          <p:cNvSpPr>
            <a:spLocks noGrp="1"/>
          </p:cNvSpPr>
          <p:nvPr>
            <p:ph sz="half" idx="1"/>
          </p:nvPr>
        </p:nvSpPr>
        <p:spPr/>
        <p:txBody>
          <a:bodyPr>
            <a:normAutofit fontScale="77500" lnSpcReduction="20000"/>
          </a:bodyPr>
          <a:lstStyle/>
          <a:p>
            <a:r>
              <a:rPr lang="en-US" dirty="0"/>
              <a:t>The VML Architecture consists of</a:t>
            </a:r>
          </a:p>
          <a:p>
            <a:pPr lvl="1"/>
            <a:r>
              <a:rPr lang="en-US" dirty="0"/>
              <a:t>A series of opcodes running as a virtual machine</a:t>
            </a:r>
          </a:p>
          <a:p>
            <a:pPr lvl="1"/>
            <a:r>
              <a:rPr lang="en-US" dirty="0"/>
              <a:t>The software executive runs multiple machines running prior mentioned opcodes.</a:t>
            </a:r>
          </a:p>
          <a:p>
            <a:pPr lvl="1"/>
            <a:r>
              <a:rPr lang="en-US" dirty="0"/>
              <a:t>The VML language compiles into opcodes much like Java</a:t>
            </a:r>
          </a:p>
          <a:p>
            <a:pPr lvl="1"/>
            <a:r>
              <a:rPr lang="en-US" dirty="0"/>
              <a:t>The VML code is scripts which can be dynamically loaded into virtual machines.</a:t>
            </a:r>
          </a:p>
          <a:p>
            <a:pPr lvl="1"/>
            <a:r>
              <a:rPr lang="en-US" dirty="0"/>
              <a:t>The VML language is designed to sequence commands that do the intended purpose</a:t>
            </a:r>
          </a:p>
          <a:p>
            <a:pPr lvl="1"/>
            <a:r>
              <a:rPr lang="en-US" dirty="0"/>
              <a:t>The VML language intent is to separate control from indented action.</a:t>
            </a:r>
          </a:p>
          <a:p>
            <a:r>
              <a:rPr lang="en-US" dirty="0"/>
              <a:t>The virtual machine layout is shown in the figure to right.</a:t>
            </a:r>
          </a:p>
          <a:p>
            <a:pPr lvl="1"/>
            <a:endParaRPr lang="en-US" dirty="0"/>
          </a:p>
        </p:txBody>
      </p:sp>
      <p:sp>
        <p:nvSpPr>
          <p:cNvPr id="6" name="TextBox 5">
            <a:extLst>
              <a:ext uri="{FF2B5EF4-FFF2-40B4-BE49-F238E27FC236}">
                <a16:creationId xmlns:a16="http://schemas.microsoft.com/office/drawing/2014/main" id="{404B52CD-B1BA-5E99-2102-DE4BFF306FD5}"/>
              </a:ext>
            </a:extLst>
          </p:cNvPr>
          <p:cNvSpPr txBox="1"/>
          <p:nvPr/>
        </p:nvSpPr>
        <p:spPr>
          <a:xfrm>
            <a:off x="7373126" y="2226070"/>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7" name="TextBox 6">
            <a:extLst>
              <a:ext uri="{FF2B5EF4-FFF2-40B4-BE49-F238E27FC236}">
                <a16:creationId xmlns:a16="http://schemas.microsoft.com/office/drawing/2014/main" id="{0207022F-C68A-451B-BDAB-4DFB49F81A70}"/>
              </a:ext>
            </a:extLst>
          </p:cNvPr>
          <p:cNvSpPr txBox="1"/>
          <p:nvPr/>
        </p:nvSpPr>
        <p:spPr>
          <a:xfrm>
            <a:off x="8551985" y="4308332"/>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8" name="TextBox 7">
            <a:extLst>
              <a:ext uri="{FF2B5EF4-FFF2-40B4-BE49-F238E27FC236}">
                <a16:creationId xmlns:a16="http://schemas.microsoft.com/office/drawing/2014/main" id="{585F2E38-000F-C20F-460C-CA0AA2520BB8}"/>
              </a:ext>
            </a:extLst>
          </p:cNvPr>
          <p:cNvSpPr txBox="1"/>
          <p:nvPr/>
        </p:nvSpPr>
        <p:spPr>
          <a:xfrm>
            <a:off x="9895657" y="3317266"/>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9" name="TextBox 8">
            <a:extLst>
              <a:ext uri="{FF2B5EF4-FFF2-40B4-BE49-F238E27FC236}">
                <a16:creationId xmlns:a16="http://schemas.microsoft.com/office/drawing/2014/main" id="{12C6D478-1856-E503-4F1E-8988BF0E8F06}"/>
              </a:ext>
            </a:extLst>
          </p:cNvPr>
          <p:cNvSpPr txBox="1"/>
          <p:nvPr/>
        </p:nvSpPr>
        <p:spPr>
          <a:xfrm>
            <a:off x="7022812" y="3564505"/>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0" name="TextBox 9">
            <a:extLst>
              <a:ext uri="{FF2B5EF4-FFF2-40B4-BE49-F238E27FC236}">
                <a16:creationId xmlns:a16="http://schemas.microsoft.com/office/drawing/2014/main" id="{444EAE71-83D8-61AD-AFA5-9BBAEA301F00}"/>
              </a:ext>
            </a:extLst>
          </p:cNvPr>
          <p:cNvSpPr txBox="1"/>
          <p:nvPr/>
        </p:nvSpPr>
        <p:spPr>
          <a:xfrm>
            <a:off x="9283642" y="2180811"/>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1" name="Rectangle: Rounded Corners 10">
            <a:extLst>
              <a:ext uri="{FF2B5EF4-FFF2-40B4-BE49-F238E27FC236}">
                <a16:creationId xmlns:a16="http://schemas.microsoft.com/office/drawing/2014/main" id="{C3FFBA3A-39E8-E2ED-0F9C-A237AFA4FD82}"/>
              </a:ext>
            </a:extLst>
          </p:cNvPr>
          <p:cNvSpPr/>
          <p:nvPr/>
        </p:nvSpPr>
        <p:spPr>
          <a:xfrm>
            <a:off x="8630943" y="3136268"/>
            <a:ext cx="930950" cy="646331"/>
          </a:xfrm>
          <a:prstGeom prst="roundRect">
            <a:avLst/>
          </a:prstGeom>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VML</a:t>
            </a:r>
          </a:p>
          <a:p>
            <a:pPr algn="ctr"/>
            <a:r>
              <a:rPr lang="en-US" dirty="0">
                <a:solidFill>
                  <a:schemeClr val="tx1"/>
                </a:solidFill>
              </a:rPr>
              <a:t>Scripts</a:t>
            </a:r>
          </a:p>
        </p:txBody>
      </p:sp>
      <p:cxnSp>
        <p:nvCxnSpPr>
          <p:cNvPr id="13" name="Straight Arrow Connector 12">
            <a:extLst>
              <a:ext uri="{FF2B5EF4-FFF2-40B4-BE49-F238E27FC236}">
                <a16:creationId xmlns:a16="http://schemas.microsoft.com/office/drawing/2014/main" id="{5C43A167-207D-835D-FB15-2CFE3F5D7BAF}"/>
              </a:ext>
            </a:extLst>
          </p:cNvPr>
          <p:cNvCxnSpPr>
            <a:endCxn id="6" idx="2"/>
          </p:cNvCxnSpPr>
          <p:nvPr/>
        </p:nvCxnSpPr>
        <p:spPr>
          <a:xfrm flipH="1" flipV="1">
            <a:off x="8002035" y="2872401"/>
            <a:ext cx="612358" cy="444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B0C9AE-FD44-568F-E471-1146FB2384C7}"/>
              </a:ext>
            </a:extLst>
          </p:cNvPr>
          <p:cNvCxnSpPr>
            <a:cxnSpLocks/>
            <a:stCxn id="11" idx="2"/>
            <a:endCxn id="7" idx="0"/>
          </p:cNvCxnSpPr>
          <p:nvPr/>
        </p:nvCxnSpPr>
        <p:spPr>
          <a:xfrm>
            <a:off x="9096418" y="3782599"/>
            <a:ext cx="84476" cy="52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5E1095-780B-B23D-CF9A-53562D0786F9}"/>
              </a:ext>
            </a:extLst>
          </p:cNvPr>
          <p:cNvCxnSpPr>
            <a:cxnSpLocks/>
          </p:cNvCxnSpPr>
          <p:nvPr/>
        </p:nvCxnSpPr>
        <p:spPr>
          <a:xfrm flipV="1">
            <a:off x="9561893" y="2827142"/>
            <a:ext cx="160676" cy="309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9CFBAA-9111-B356-3201-897C115CC656}"/>
              </a:ext>
            </a:extLst>
          </p:cNvPr>
          <p:cNvCxnSpPr>
            <a:cxnSpLocks/>
            <a:stCxn id="11" idx="3"/>
          </p:cNvCxnSpPr>
          <p:nvPr/>
        </p:nvCxnSpPr>
        <p:spPr>
          <a:xfrm>
            <a:off x="9561893" y="3459434"/>
            <a:ext cx="333764" cy="151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179AEC-36A3-25A0-E74B-0772580AA7E8}"/>
              </a:ext>
            </a:extLst>
          </p:cNvPr>
          <p:cNvCxnSpPr>
            <a:cxnSpLocks/>
          </p:cNvCxnSpPr>
          <p:nvPr/>
        </p:nvCxnSpPr>
        <p:spPr>
          <a:xfrm flipH="1">
            <a:off x="8245806" y="3711068"/>
            <a:ext cx="368587" cy="67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7B6-A2D9-F978-7805-EC3DD642268C}"/>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98D108-86FE-F0F3-69B8-0D94702998A2}"/>
              </a:ext>
            </a:extLst>
          </p:cNvPr>
          <p:cNvSpPr>
            <a:spLocks noGrp="1"/>
          </p:cNvSpPr>
          <p:nvPr>
            <p:ph idx="1"/>
          </p:nvPr>
        </p:nvSpPr>
        <p:spPr/>
        <p:txBody>
          <a:bodyPr/>
          <a:lstStyle/>
          <a:p>
            <a:r>
              <a:rPr lang="en-US" dirty="0"/>
              <a:t>Introduction ( continued )</a:t>
            </a:r>
          </a:p>
          <a:p>
            <a:pPr lvl="1"/>
            <a:r>
              <a:rPr lang="en-US" dirty="0"/>
              <a:t>Historical Implementation</a:t>
            </a:r>
          </a:p>
          <a:p>
            <a:pPr lvl="2"/>
            <a:r>
              <a:rPr lang="en-US" dirty="0"/>
              <a:t>A. Modbus Moisture sensor 2018 implementation </a:t>
            </a:r>
            <a:r>
              <a:rPr lang="en-US" dirty="0">
                <a:hlinkClick r:id="rId3" action="ppaction://hlinksldjump"/>
              </a:rPr>
              <a:t>shown here</a:t>
            </a:r>
            <a:r>
              <a:rPr lang="en-US" dirty="0"/>
              <a:t>. </a:t>
            </a:r>
          </a:p>
          <a:p>
            <a:pPr lvl="3"/>
            <a:r>
              <a:rPr lang="en-US" dirty="0"/>
              <a:t>based upon a 4k Ram and 32k Flash Arm M0 microcontroller 	.</a:t>
            </a:r>
          </a:p>
          <a:p>
            <a:pPr lvl="3"/>
            <a:r>
              <a:rPr lang="en-US" dirty="0"/>
              <a:t> This implementation was done on an older CFL engine in 2018</a:t>
            </a:r>
          </a:p>
          <a:p>
            <a:pPr lvl="3"/>
            <a:r>
              <a:rPr lang="en-US" dirty="0"/>
              <a:t>This implementation was successfully used in the field for 6 months.</a:t>
            </a:r>
          </a:p>
          <a:p>
            <a:pPr lvl="3"/>
            <a:r>
              <a:rPr lang="en-US" dirty="0"/>
              <a:t>This example is easy to understand and shows the advantage of the CFL implementation.</a:t>
            </a:r>
          </a:p>
          <a:p>
            <a:pPr lvl="1"/>
            <a:r>
              <a:rPr lang="en-US" dirty="0"/>
              <a:t>PCL Background information is </a:t>
            </a:r>
            <a:r>
              <a:rPr lang="en-US" dirty="0">
                <a:hlinkClick r:id="rId4" action="ppaction://hlinksldjump"/>
              </a:rPr>
              <a:t>shown here</a:t>
            </a:r>
            <a:r>
              <a:rPr lang="en-US" dirty="0"/>
              <a:t>.</a:t>
            </a:r>
          </a:p>
          <a:p>
            <a:pPr lvl="1"/>
            <a:r>
              <a:rPr lang="en-US" dirty="0"/>
              <a:t>NASA VML virtual space control controller is </a:t>
            </a:r>
            <a:r>
              <a:rPr lang="en-US" dirty="0">
                <a:hlinkClick r:id="rId5" action="ppaction://hlinksldjump"/>
              </a:rPr>
              <a:t>shown here</a:t>
            </a:r>
            <a:r>
              <a:rPr lang="en-US" dirty="0"/>
              <a:t>.</a:t>
            </a:r>
          </a:p>
          <a:p>
            <a:pPr lvl="3"/>
            <a:endParaRPr lang="en-US" dirty="0"/>
          </a:p>
          <a:p>
            <a:endParaRPr lang="en-US" dirty="0"/>
          </a:p>
        </p:txBody>
      </p:sp>
    </p:spTree>
    <p:extLst>
      <p:ext uri="{BB962C8B-B14F-4D97-AF65-F5344CB8AC3E}">
        <p14:creationId xmlns:p14="http://schemas.microsoft.com/office/powerpoint/2010/main" val="40085585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91B-81BE-AB32-55CE-B9B5FB6CAE6D}"/>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87F5B8F-3999-D817-CCAC-A9271E3AB219}"/>
              </a:ext>
            </a:extLst>
          </p:cNvPr>
          <p:cNvSpPr>
            <a:spLocks noGrp="1"/>
          </p:cNvSpPr>
          <p:nvPr>
            <p:ph idx="1"/>
          </p:nvPr>
        </p:nvSpPr>
        <p:spPr/>
        <p:txBody>
          <a:bodyPr/>
          <a:lstStyle/>
          <a:p>
            <a:r>
              <a:rPr lang="en-US" dirty="0"/>
              <a:t>On the Pathfinder Lander the VML architecture was tried without a Virtual Machine but embedded in the code using the RTOS, VxWorks.</a:t>
            </a:r>
          </a:p>
          <a:p>
            <a:pPr lvl="1"/>
            <a:r>
              <a:rPr lang="en-US" dirty="0"/>
              <a:t>The desired effect of separating control logic for action code was not successful.</a:t>
            </a:r>
          </a:p>
          <a:p>
            <a:pPr lvl="1"/>
            <a:r>
              <a:rPr lang="en-US" dirty="0"/>
              <a:t>Only by separating control and placing it in a “scripting language” did the desired effect result.</a:t>
            </a:r>
          </a:p>
          <a:p>
            <a:r>
              <a:rPr lang="en-US" dirty="0"/>
              <a:t>Separating Sequencing Control from the Action code and </a:t>
            </a:r>
          </a:p>
          <a:p>
            <a:r>
              <a:rPr lang="en-US" dirty="0"/>
              <a:t>The sequencing control in scripts allows updates to be transmitted to a spacecraft without the risk of bricking the space craft.</a:t>
            </a:r>
          </a:p>
          <a:p>
            <a:endParaRPr lang="en-US" dirty="0"/>
          </a:p>
        </p:txBody>
      </p:sp>
    </p:spTree>
    <p:extLst>
      <p:ext uri="{BB962C8B-B14F-4D97-AF65-F5344CB8AC3E}">
        <p14:creationId xmlns:p14="http://schemas.microsoft.com/office/powerpoint/2010/main" val="106757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0D76-9E5B-A195-D7C6-7AAC851DD814}"/>
              </a:ext>
            </a:extLst>
          </p:cNvPr>
          <p:cNvSpPr>
            <a:spLocks noGrp="1"/>
          </p:cNvSpPr>
          <p:nvPr>
            <p:ph type="title"/>
          </p:nvPr>
        </p:nvSpPr>
        <p:spPr/>
        <p:txBody>
          <a:bodyPr>
            <a:normAutofit/>
          </a:bodyPr>
          <a:lstStyle/>
          <a:p>
            <a:r>
              <a:rPr lang="en-US" sz="3600" dirty="0"/>
              <a:t>Historical Development of CFL, Column Flow Language</a:t>
            </a:r>
            <a:br>
              <a:rPr lang="en-US" sz="3600" dirty="0"/>
            </a:br>
            <a:r>
              <a:rPr lang="en-US" sz="3600" dirty="0">
                <a:hlinkClick r:id="rId2" action="ppaction://hlinksldjump"/>
              </a:rPr>
              <a:t>&lt;back&gt;  </a:t>
            </a:r>
            <a:r>
              <a:rPr lang="en-US" sz="3600" dirty="0">
                <a:hlinkClick r:id="rId3" action="ppaction://hlinksldjump"/>
              </a:rPr>
              <a:t>&lt;forward&gt;</a:t>
            </a:r>
            <a:endParaRPr lang="en-US" sz="3600" dirty="0"/>
          </a:p>
        </p:txBody>
      </p:sp>
      <p:sp>
        <p:nvSpPr>
          <p:cNvPr id="3" name="Content Placeholder 2">
            <a:extLst>
              <a:ext uri="{FF2B5EF4-FFF2-40B4-BE49-F238E27FC236}">
                <a16:creationId xmlns:a16="http://schemas.microsoft.com/office/drawing/2014/main" id="{34828F11-EEA1-7CAC-B0A6-F0B39749F238}"/>
              </a:ext>
            </a:extLst>
          </p:cNvPr>
          <p:cNvSpPr>
            <a:spLocks noGrp="1"/>
          </p:cNvSpPr>
          <p:nvPr>
            <p:ph idx="1"/>
          </p:nvPr>
        </p:nvSpPr>
        <p:spPr/>
        <p:txBody>
          <a:bodyPr>
            <a:normAutofit fontScale="92500" lnSpcReduction="10000"/>
          </a:bodyPr>
          <a:lstStyle/>
          <a:p>
            <a:pPr algn="l"/>
            <a:r>
              <a:rPr lang="en-US" b="0" i="0" dirty="0">
                <a:solidFill>
                  <a:srgbClr val="000000"/>
                </a:solidFill>
                <a:effectLst/>
              </a:rPr>
              <a:t>Column Flow Language (CFL) was developed around 2005. The development of CFL was driven by two main factors:</a:t>
            </a:r>
          </a:p>
          <a:p>
            <a:pPr lvl="1"/>
            <a:r>
              <a:rPr lang="en-US" b="1" i="0" dirty="0">
                <a:solidFill>
                  <a:srgbClr val="000000"/>
                </a:solidFill>
                <a:effectLst/>
              </a:rPr>
              <a:t>Nested Complex State machines</a:t>
            </a:r>
          </a:p>
          <a:p>
            <a:pPr lvl="2"/>
            <a:r>
              <a:rPr lang="en-US" i="0" dirty="0">
                <a:solidFill>
                  <a:srgbClr val="000000"/>
                </a:solidFill>
                <a:effectLst/>
              </a:rPr>
              <a:t>An example of this problem is shown on the </a:t>
            </a:r>
            <a:r>
              <a:rPr lang="en-US" i="0" dirty="0">
                <a:solidFill>
                  <a:srgbClr val="000000"/>
                </a:solidFill>
                <a:effectLst/>
                <a:hlinkClick r:id="rId4" action="ppaction://hlinksldjump"/>
              </a:rPr>
              <a:t>following page</a:t>
            </a:r>
            <a:r>
              <a:rPr lang="en-US" i="0" dirty="0">
                <a:solidFill>
                  <a:srgbClr val="000000"/>
                </a:solidFill>
                <a:effectLst/>
              </a:rPr>
              <a:t>. </a:t>
            </a:r>
          </a:p>
          <a:p>
            <a:pPr lvl="2"/>
            <a:r>
              <a:rPr lang="en-US" b="0" i="0" dirty="0">
                <a:solidFill>
                  <a:srgbClr val="000000"/>
                </a:solidFill>
                <a:effectLst/>
              </a:rPr>
              <a:t>Nested state machines were found to be extremely fragile:</a:t>
            </a:r>
          </a:p>
          <a:p>
            <a:pPr lvl="3"/>
            <a:r>
              <a:rPr lang="en-US" dirty="0">
                <a:solidFill>
                  <a:srgbClr val="000000"/>
                </a:solidFill>
              </a:rPr>
              <a:t>E</a:t>
            </a:r>
            <a:r>
              <a:rPr lang="en-US" b="0" i="0" dirty="0">
                <a:solidFill>
                  <a:srgbClr val="000000"/>
                </a:solidFill>
                <a:effectLst/>
              </a:rPr>
              <a:t>specially when new conditions were introduced to an existing state machine. </a:t>
            </a:r>
          </a:p>
          <a:p>
            <a:pPr lvl="3"/>
            <a:r>
              <a:rPr lang="en-US" dirty="0">
                <a:solidFill>
                  <a:srgbClr val="000000"/>
                </a:solidFill>
              </a:rPr>
              <a:t>The new condition resulted in changes being propagated up from the lower state to the upper states.</a:t>
            </a:r>
            <a:endParaRPr lang="en-US" b="0" i="0" dirty="0">
              <a:solidFill>
                <a:srgbClr val="000000"/>
              </a:solidFill>
              <a:effectLst/>
            </a:endParaRPr>
          </a:p>
          <a:p>
            <a:pPr lvl="2"/>
            <a:endParaRPr lang="en-US" b="1" i="0" dirty="0">
              <a:solidFill>
                <a:srgbClr val="000000"/>
              </a:solidFill>
              <a:effectLst/>
            </a:endParaRPr>
          </a:p>
          <a:p>
            <a:pPr lvl="1"/>
            <a:r>
              <a:rPr lang="en-US" b="1" i="0" dirty="0">
                <a:solidFill>
                  <a:srgbClr val="000000"/>
                </a:solidFill>
                <a:effectLst/>
              </a:rPr>
              <a:t>Handling Sequences</a:t>
            </a:r>
            <a:r>
              <a:rPr lang="en-US" b="0" i="0" dirty="0">
                <a:solidFill>
                  <a:srgbClr val="000000"/>
                </a:solidFill>
                <a:effectLst/>
              </a:rPr>
              <a:t>: State machines were not efficient at managing sequences. </a:t>
            </a:r>
          </a:p>
          <a:p>
            <a:pPr lvl="2"/>
            <a:r>
              <a:rPr lang="en-US" b="0" i="0" dirty="0">
                <a:solidFill>
                  <a:srgbClr val="000000"/>
                </a:solidFill>
                <a:effectLst/>
              </a:rPr>
              <a:t>A step in a sequence </a:t>
            </a:r>
            <a:r>
              <a:rPr lang="en-US" dirty="0">
                <a:solidFill>
                  <a:srgbClr val="000000"/>
                </a:solidFill>
              </a:rPr>
              <a:t>could wait on a condition and </a:t>
            </a:r>
            <a:r>
              <a:rPr lang="en-US" b="0" i="0" dirty="0">
                <a:solidFill>
                  <a:srgbClr val="000000"/>
                </a:solidFill>
                <a:effectLst/>
              </a:rPr>
              <a:t>:</a:t>
            </a:r>
          </a:p>
          <a:p>
            <a:pPr lvl="3"/>
            <a:r>
              <a:rPr lang="en-US" b="0" i="0" dirty="0">
                <a:solidFill>
                  <a:srgbClr val="000000"/>
                </a:solidFill>
                <a:effectLst/>
              </a:rPr>
              <a:t>If the condition changed then,</a:t>
            </a:r>
          </a:p>
          <a:p>
            <a:pPr lvl="3"/>
            <a:r>
              <a:rPr lang="en-US" dirty="0">
                <a:solidFill>
                  <a:srgbClr val="000000"/>
                </a:solidFill>
              </a:rPr>
              <a:t>The entire or partial sequence would be aborted.</a:t>
            </a:r>
          </a:p>
          <a:p>
            <a:pPr lvl="3"/>
            <a:r>
              <a:rPr lang="en-US" b="0" i="0" dirty="0">
                <a:solidFill>
                  <a:srgbClr val="000000"/>
                </a:solidFill>
                <a:effectLst/>
              </a:rPr>
              <a:t>This complication is shown on the </a:t>
            </a:r>
            <a:r>
              <a:rPr lang="en-US" b="0" i="0" dirty="0">
                <a:solidFill>
                  <a:srgbClr val="000000"/>
                </a:solidFill>
                <a:effectLst/>
                <a:hlinkClick r:id="rId5" action="ppaction://hlinksldjump"/>
              </a:rPr>
              <a:t>following page</a:t>
            </a:r>
            <a:r>
              <a:rPr lang="en-US" b="0" i="0" dirty="0">
                <a:solidFill>
                  <a:srgbClr val="000000"/>
                </a:solidFill>
                <a:effectLst/>
              </a:rPr>
              <a:t>.</a:t>
            </a:r>
          </a:p>
          <a:p>
            <a:pPr marL="1828800" lvl="4" indent="0">
              <a:buNone/>
            </a:pPr>
            <a:endParaRPr lang="en-US" b="0" i="0" dirty="0">
              <a:solidFill>
                <a:srgbClr val="000000"/>
              </a:solidFill>
              <a:effectLst/>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p:txBody>
      </p:sp>
    </p:spTree>
    <p:extLst>
      <p:ext uri="{BB962C8B-B14F-4D97-AF65-F5344CB8AC3E}">
        <p14:creationId xmlns:p14="http://schemas.microsoft.com/office/powerpoint/2010/main" val="365470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AAD-07E9-10F2-1D1C-4510059C2585}"/>
              </a:ext>
            </a:extLst>
          </p:cNvPr>
          <p:cNvSpPr>
            <a:spLocks noGrp="1"/>
          </p:cNvSpPr>
          <p:nvPr>
            <p:ph type="title"/>
          </p:nvPr>
        </p:nvSpPr>
        <p:spPr/>
        <p:txBody>
          <a:bodyPr>
            <a:normAutofit/>
          </a:bodyPr>
          <a:lstStyle/>
          <a:p>
            <a:r>
              <a:rPr lang="en-US" sz="3200" dirty="0"/>
              <a:t>Example of fragile state machine.</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F081EB9-A2F4-E262-38C8-3A49821BD2D7}"/>
              </a:ext>
            </a:extLst>
          </p:cNvPr>
          <p:cNvSpPr txBox="1"/>
          <p:nvPr/>
        </p:nvSpPr>
        <p:spPr>
          <a:xfrm>
            <a:off x="4081111" y="1982804"/>
            <a:ext cx="1727735" cy="369332"/>
          </a:xfrm>
          <a:prstGeom prst="rect">
            <a:avLst/>
          </a:prstGeom>
          <a:solidFill>
            <a:schemeClr val="accent2">
              <a:lumMod val="60000"/>
              <a:lumOff val="40000"/>
            </a:schemeClr>
          </a:solidFill>
          <a:ln>
            <a:solidFill>
              <a:schemeClr val="tx1"/>
            </a:solidFill>
          </a:ln>
        </p:spPr>
        <p:txBody>
          <a:bodyPr wrap="square" rtlCol="0">
            <a:spAutoFit/>
          </a:bodyPr>
          <a:lstStyle/>
          <a:p>
            <a:r>
              <a:rPr lang="en-US" dirty="0"/>
              <a:t>Top Level State</a:t>
            </a:r>
          </a:p>
        </p:txBody>
      </p:sp>
      <p:sp>
        <p:nvSpPr>
          <p:cNvPr id="6" name="TextBox 5">
            <a:extLst>
              <a:ext uri="{FF2B5EF4-FFF2-40B4-BE49-F238E27FC236}">
                <a16:creationId xmlns:a16="http://schemas.microsoft.com/office/drawing/2014/main" id="{BADCBFFE-1482-B54F-AC06-FB2195127936}"/>
              </a:ext>
            </a:extLst>
          </p:cNvPr>
          <p:cNvSpPr txBox="1"/>
          <p:nvPr/>
        </p:nvSpPr>
        <p:spPr>
          <a:xfrm>
            <a:off x="1289785" y="276245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7" name="TextBox 6">
            <a:extLst>
              <a:ext uri="{FF2B5EF4-FFF2-40B4-BE49-F238E27FC236}">
                <a16:creationId xmlns:a16="http://schemas.microsoft.com/office/drawing/2014/main" id="{E656C5E0-65B5-CAED-6148-EC0F9F63EFAA}"/>
              </a:ext>
            </a:extLst>
          </p:cNvPr>
          <p:cNvSpPr txBox="1"/>
          <p:nvPr/>
        </p:nvSpPr>
        <p:spPr>
          <a:xfrm>
            <a:off x="7746733" y="276121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8" name="TextBox 7">
            <a:extLst>
              <a:ext uri="{FF2B5EF4-FFF2-40B4-BE49-F238E27FC236}">
                <a16:creationId xmlns:a16="http://schemas.microsoft.com/office/drawing/2014/main" id="{B54F0A3A-A976-F16C-09B0-ABCD8BFFAEA3}"/>
              </a:ext>
            </a:extLst>
          </p:cNvPr>
          <p:cNvSpPr txBox="1"/>
          <p:nvPr/>
        </p:nvSpPr>
        <p:spPr>
          <a:xfrm>
            <a:off x="5589069" y="276121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9" name="TextBox 8">
            <a:extLst>
              <a:ext uri="{FF2B5EF4-FFF2-40B4-BE49-F238E27FC236}">
                <a16:creationId xmlns:a16="http://schemas.microsoft.com/office/drawing/2014/main" id="{05C94D80-F06F-03F8-0944-609D2C439573}"/>
              </a:ext>
            </a:extLst>
          </p:cNvPr>
          <p:cNvSpPr txBox="1"/>
          <p:nvPr/>
        </p:nvSpPr>
        <p:spPr>
          <a:xfrm>
            <a:off x="3585411" y="276121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1</a:t>
            </a:r>
          </a:p>
        </p:txBody>
      </p:sp>
      <p:cxnSp>
        <p:nvCxnSpPr>
          <p:cNvPr id="11" name="Straight Arrow Connector 10">
            <a:extLst>
              <a:ext uri="{FF2B5EF4-FFF2-40B4-BE49-F238E27FC236}">
                <a16:creationId xmlns:a16="http://schemas.microsoft.com/office/drawing/2014/main" id="{ABC15E88-8996-54CB-7403-5D912BC86D71}"/>
              </a:ext>
            </a:extLst>
          </p:cNvPr>
          <p:cNvCxnSpPr/>
          <p:nvPr/>
        </p:nvCxnSpPr>
        <p:spPr>
          <a:xfrm flipH="1">
            <a:off x="2882766" y="2358189"/>
            <a:ext cx="1694047" cy="40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321093-A55D-6F93-091A-E85A5850B338}"/>
              </a:ext>
            </a:extLst>
          </p:cNvPr>
          <p:cNvCxnSpPr/>
          <p:nvPr/>
        </p:nvCxnSpPr>
        <p:spPr>
          <a:xfrm>
            <a:off x="4822257" y="2352136"/>
            <a:ext cx="57751"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841610-F6A6-B6CD-1DCB-19B5B27D76DA}"/>
              </a:ext>
            </a:extLst>
          </p:cNvPr>
          <p:cNvCxnSpPr/>
          <p:nvPr/>
        </p:nvCxnSpPr>
        <p:spPr>
          <a:xfrm>
            <a:off x="5374594" y="2352136"/>
            <a:ext cx="434252"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AB3E6D-6542-86E8-29EA-DEFF899CC45B}"/>
              </a:ext>
            </a:extLst>
          </p:cNvPr>
          <p:cNvCxnSpPr/>
          <p:nvPr/>
        </p:nvCxnSpPr>
        <p:spPr>
          <a:xfrm>
            <a:off x="5743075" y="2352136"/>
            <a:ext cx="2038950"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64E37F-00DD-4974-827E-E73EFFFAC81A}"/>
              </a:ext>
            </a:extLst>
          </p:cNvPr>
          <p:cNvSpPr txBox="1"/>
          <p:nvPr/>
        </p:nvSpPr>
        <p:spPr>
          <a:xfrm>
            <a:off x="3585410" y="3428712"/>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2</a:t>
            </a:r>
          </a:p>
        </p:txBody>
      </p:sp>
      <p:sp>
        <p:nvSpPr>
          <p:cNvPr id="20" name="TextBox 19">
            <a:extLst>
              <a:ext uri="{FF2B5EF4-FFF2-40B4-BE49-F238E27FC236}">
                <a16:creationId xmlns:a16="http://schemas.microsoft.com/office/drawing/2014/main" id="{E2BA6344-444E-EF74-99E7-8DDE19B096BA}"/>
              </a:ext>
            </a:extLst>
          </p:cNvPr>
          <p:cNvSpPr txBox="1"/>
          <p:nvPr/>
        </p:nvSpPr>
        <p:spPr>
          <a:xfrm>
            <a:off x="1546459" y="3438188"/>
            <a:ext cx="1770421" cy="369332"/>
          </a:xfrm>
          <a:prstGeom prst="rect">
            <a:avLst/>
          </a:prstGeom>
          <a:noFill/>
          <a:ln>
            <a:solidFill>
              <a:schemeClr val="tx1"/>
            </a:solidFill>
          </a:ln>
        </p:spPr>
        <p:txBody>
          <a:bodyPr wrap="none" rtlCol="0">
            <a:spAutoFit/>
          </a:bodyPr>
          <a:lstStyle/>
          <a:p>
            <a:r>
              <a:rPr lang="en-US" dirty="0"/>
              <a:t>Sub State Level 2</a:t>
            </a:r>
          </a:p>
        </p:txBody>
      </p:sp>
      <p:sp>
        <p:nvSpPr>
          <p:cNvPr id="21" name="TextBox 20">
            <a:extLst>
              <a:ext uri="{FF2B5EF4-FFF2-40B4-BE49-F238E27FC236}">
                <a16:creationId xmlns:a16="http://schemas.microsoft.com/office/drawing/2014/main" id="{69889C68-6E6B-B922-39BC-DCD97CC2EF02}"/>
              </a:ext>
            </a:extLst>
          </p:cNvPr>
          <p:cNvSpPr txBox="1"/>
          <p:nvPr/>
        </p:nvSpPr>
        <p:spPr>
          <a:xfrm>
            <a:off x="5780947" y="3436583"/>
            <a:ext cx="1770421" cy="369332"/>
          </a:xfrm>
          <a:prstGeom prst="rect">
            <a:avLst/>
          </a:prstGeom>
          <a:noFill/>
          <a:ln>
            <a:solidFill>
              <a:schemeClr val="tx1"/>
            </a:solidFill>
          </a:ln>
        </p:spPr>
        <p:txBody>
          <a:bodyPr wrap="none" rtlCol="0">
            <a:spAutoFit/>
          </a:bodyPr>
          <a:lstStyle/>
          <a:p>
            <a:r>
              <a:rPr lang="en-US" dirty="0"/>
              <a:t>Sub State Level 2</a:t>
            </a:r>
          </a:p>
        </p:txBody>
      </p:sp>
      <p:cxnSp>
        <p:nvCxnSpPr>
          <p:cNvPr id="25" name="Straight Arrow Connector 24">
            <a:extLst>
              <a:ext uri="{FF2B5EF4-FFF2-40B4-BE49-F238E27FC236}">
                <a16:creationId xmlns:a16="http://schemas.microsoft.com/office/drawing/2014/main" id="{CBDE4C2C-3ABD-28D4-7A6A-AE4E9CDECE67}"/>
              </a:ext>
            </a:extLst>
          </p:cNvPr>
          <p:cNvCxnSpPr/>
          <p:nvPr/>
        </p:nvCxnSpPr>
        <p:spPr>
          <a:xfrm flipH="1">
            <a:off x="3157086" y="3130543"/>
            <a:ext cx="625642" cy="3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51FFE1-E379-9D57-AF67-9F34A67C4DF9}"/>
              </a:ext>
            </a:extLst>
          </p:cNvPr>
          <p:cNvCxnSpPr/>
          <p:nvPr/>
        </p:nvCxnSpPr>
        <p:spPr>
          <a:xfrm>
            <a:off x="4278429" y="3126608"/>
            <a:ext cx="0" cy="30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8FC18C-3BFF-63A4-BCF4-344522FFBBCC}"/>
              </a:ext>
            </a:extLst>
          </p:cNvPr>
          <p:cNvCxnSpPr/>
          <p:nvPr/>
        </p:nvCxnSpPr>
        <p:spPr>
          <a:xfrm>
            <a:off x="5053263" y="3130543"/>
            <a:ext cx="755583" cy="37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0701B3-93A6-1B7E-585E-285C03E53EE9}"/>
              </a:ext>
            </a:extLst>
          </p:cNvPr>
          <p:cNvSpPr txBox="1"/>
          <p:nvPr/>
        </p:nvSpPr>
        <p:spPr>
          <a:xfrm>
            <a:off x="1582239"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2" name="TextBox 31">
            <a:extLst>
              <a:ext uri="{FF2B5EF4-FFF2-40B4-BE49-F238E27FC236}">
                <a16:creationId xmlns:a16="http://schemas.microsoft.com/office/drawing/2014/main" id="{08CE10BE-D2D7-CF59-3A51-7FECE4A90367}"/>
              </a:ext>
            </a:extLst>
          </p:cNvPr>
          <p:cNvSpPr txBox="1"/>
          <p:nvPr/>
        </p:nvSpPr>
        <p:spPr>
          <a:xfrm>
            <a:off x="3691602" y="439729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3</a:t>
            </a:r>
          </a:p>
        </p:txBody>
      </p:sp>
      <p:sp>
        <p:nvSpPr>
          <p:cNvPr id="33" name="TextBox 32">
            <a:extLst>
              <a:ext uri="{FF2B5EF4-FFF2-40B4-BE49-F238E27FC236}">
                <a16:creationId xmlns:a16="http://schemas.microsoft.com/office/drawing/2014/main" id="{7243D771-5354-D12E-8754-235B32776D68}"/>
              </a:ext>
            </a:extLst>
          </p:cNvPr>
          <p:cNvSpPr txBox="1"/>
          <p:nvPr/>
        </p:nvSpPr>
        <p:spPr>
          <a:xfrm>
            <a:off x="5844768"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4" name="TextBox 33">
            <a:extLst>
              <a:ext uri="{FF2B5EF4-FFF2-40B4-BE49-F238E27FC236}">
                <a16:creationId xmlns:a16="http://schemas.microsoft.com/office/drawing/2014/main" id="{6BAE402B-4971-62A4-36C2-A7E9AA3EA4E6}"/>
              </a:ext>
            </a:extLst>
          </p:cNvPr>
          <p:cNvSpPr txBox="1"/>
          <p:nvPr/>
        </p:nvSpPr>
        <p:spPr>
          <a:xfrm>
            <a:off x="1490311" y="5357999"/>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5" name="TextBox 34">
            <a:extLst>
              <a:ext uri="{FF2B5EF4-FFF2-40B4-BE49-F238E27FC236}">
                <a16:creationId xmlns:a16="http://schemas.microsoft.com/office/drawing/2014/main" id="{57C4AA7D-48E2-0FE0-6CE9-7468D9C49C78}"/>
              </a:ext>
            </a:extLst>
          </p:cNvPr>
          <p:cNvSpPr txBox="1"/>
          <p:nvPr/>
        </p:nvSpPr>
        <p:spPr>
          <a:xfrm>
            <a:off x="3691602" y="5356063"/>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6" name="TextBox 35">
            <a:extLst>
              <a:ext uri="{FF2B5EF4-FFF2-40B4-BE49-F238E27FC236}">
                <a16:creationId xmlns:a16="http://schemas.microsoft.com/office/drawing/2014/main" id="{46BB2699-4D04-D95B-5C48-6F83FE179CD6}"/>
              </a:ext>
            </a:extLst>
          </p:cNvPr>
          <p:cNvSpPr txBox="1"/>
          <p:nvPr/>
        </p:nvSpPr>
        <p:spPr>
          <a:xfrm>
            <a:off x="5885673" y="5356063"/>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4</a:t>
            </a:r>
          </a:p>
        </p:txBody>
      </p:sp>
      <p:cxnSp>
        <p:nvCxnSpPr>
          <p:cNvPr id="38" name="Straight Arrow Connector 37">
            <a:extLst>
              <a:ext uri="{FF2B5EF4-FFF2-40B4-BE49-F238E27FC236}">
                <a16:creationId xmlns:a16="http://schemas.microsoft.com/office/drawing/2014/main" id="{A879A94B-EB4A-22CA-0D21-6B0AFA792064}"/>
              </a:ext>
            </a:extLst>
          </p:cNvPr>
          <p:cNvCxnSpPr/>
          <p:nvPr/>
        </p:nvCxnSpPr>
        <p:spPr>
          <a:xfrm flipH="1">
            <a:off x="2959768" y="3798044"/>
            <a:ext cx="1073217"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293457-E589-AE84-2E8B-C78D31CE1265}"/>
              </a:ext>
            </a:extLst>
          </p:cNvPr>
          <p:cNvCxnSpPr>
            <a:stCxn id="18" idx="2"/>
          </p:cNvCxnSpPr>
          <p:nvPr/>
        </p:nvCxnSpPr>
        <p:spPr>
          <a:xfrm>
            <a:off x="4470621" y="3798044"/>
            <a:ext cx="293884" cy="58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38D423-7017-D5D0-64FF-E001CA46A0C1}"/>
              </a:ext>
            </a:extLst>
          </p:cNvPr>
          <p:cNvCxnSpPr/>
          <p:nvPr/>
        </p:nvCxnSpPr>
        <p:spPr>
          <a:xfrm>
            <a:off x="5260206" y="3805915"/>
            <a:ext cx="625467" cy="58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581C2C8-C77B-E7A2-B189-A9C37CC0EA8C}"/>
              </a:ext>
            </a:extLst>
          </p:cNvPr>
          <p:cNvCxnSpPr/>
          <p:nvPr/>
        </p:nvCxnSpPr>
        <p:spPr>
          <a:xfrm flipH="1">
            <a:off x="2959768" y="4776430"/>
            <a:ext cx="782228"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E4D89F-3369-DB31-B24E-1CD53E29C0BB}"/>
              </a:ext>
            </a:extLst>
          </p:cNvPr>
          <p:cNvCxnSpPr>
            <a:cxnSpLocks/>
            <a:stCxn id="32" idx="2"/>
          </p:cNvCxnSpPr>
          <p:nvPr/>
        </p:nvCxnSpPr>
        <p:spPr>
          <a:xfrm>
            <a:off x="4576813" y="4766623"/>
            <a:ext cx="476450"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A09F5E-F967-E585-C45F-05C70842CF5C}"/>
              </a:ext>
            </a:extLst>
          </p:cNvPr>
          <p:cNvCxnSpPr/>
          <p:nvPr/>
        </p:nvCxnSpPr>
        <p:spPr>
          <a:xfrm>
            <a:off x="4944978" y="4766623"/>
            <a:ext cx="974559"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D50B3B-870B-AA62-C91F-0B27C6A8646F}"/>
              </a:ext>
            </a:extLst>
          </p:cNvPr>
          <p:cNvSpPr txBox="1"/>
          <p:nvPr/>
        </p:nvSpPr>
        <p:spPr>
          <a:xfrm>
            <a:off x="8079744" y="5387177"/>
            <a:ext cx="1814362" cy="1477328"/>
          </a:xfrm>
          <a:prstGeom prst="rect">
            <a:avLst/>
          </a:prstGeom>
          <a:noFill/>
        </p:spPr>
        <p:txBody>
          <a:bodyPr wrap="square" rtlCol="0">
            <a:spAutoFit/>
          </a:bodyPr>
          <a:lstStyle/>
          <a:p>
            <a:r>
              <a:rPr lang="en-US" dirty="0"/>
              <a:t>Changes here can force changes up the higher-level states</a:t>
            </a:r>
          </a:p>
        </p:txBody>
      </p:sp>
      <p:cxnSp>
        <p:nvCxnSpPr>
          <p:cNvPr id="5" name="Straight Arrow Connector 4">
            <a:extLst>
              <a:ext uri="{FF2B5EF4-FFF2-40B4-BE49-F238E27FC236}">
                <a16:creationId xmlns:a16="http://schemas.microsoft.com/office/drawing/2014/main" id="{961DA5ED-E01C-D908-BD8C-FD6DBDA17C17}"/>
              </a:ext>
            </a:extLst>
          </p:cNvPr>
          <p:cNvCxnSpPr/>
          <p:nvPr/>
        </p:nvCxnSpPr>
        <p:spPr>
          <a:xfrm flipH="1" flipV="1">
            <a:off x="7427343" y="5725395"/>
            <a:ext cx="759125"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57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10674</TotalTime>
  <Words>5626</Words>
  <Application>Microsoft Office PowerPoint</Application>
  <PresentationFormat>Widescreen</PresentationFormat>
  <Paragraphs>670</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-apple-system</vt:lpstr>
      <vt:lpstr>Arial</vt:lpstr>
      <vt:lpstr>Calibri</vt:lpstr>
      <vt:lpstr>Calibri Light</vt:lpstr>
      <vt:lpstr>Söhne</vt:lpstr>
      <vt:lpstr>Office Theme</vt:lpstr>
      <vt:lpstr>CFL Documentation</vt:lpstr>
      <vt:lpstr>Introduction &lt;next&gt;</vt:lpstr>
      <vt:lpstr>Introduction &lt;back&gt;  &lt;next&gt;</vt:lpstr>
      <vt:lpstr>Introduction &lt;back&gt;  &lt;next&gt;</vt:lpstr>
      <vt:lpstr>Introduction &lt;back&gt;  &lt;next&gt;</vt:lpstr>
      <vt:lpstr>Introduction &lt;back&gt;  &lt;next&gt;</vt:lpstr>
      <vt:lpstr>Introduction &lt;back&gt;</vt:lpstr>
      <vt:lpstr>Historical Development of CFL, Column Flow Language &lt;back&gt;  &lt;forward&gt;</vt:lpstr>
      <vt:lpstr>Example of fragile state machine. &lt;back&gt;</vt:lpstr>
      <vt:lpstr>Complication of Some Sequences &lt;back&gt;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vt:lpstr>
      <vt:lpstr>Top Level Architecture &lt;back&gt;  &lt;next&gt;</vt:lpstr>
      <vt:lpstr>Top Level Architecture Continued &lt;back&gt;  &lt;next&gt;</vt:lpstr>
      <vt:lpstr>CFL Engine Components &lt;back&gt;  &lt;next&gt;</vt:lpstr>
      <vt:lpstr>CFL Components and Component Relationships &lt;back&gt;</vt:lpstr>
      <vt:lpstr>Interface of the CFL engine &lt;back&gt;  &lt;next&gt;</vt:lpstr>
      <vt:lpstr>Description of CFL components &lt;back&gt;</vt:lpstr>
      <vt:lpstr>CFL Events &lt;back&gt;</vt:lpstr>
      <vt:lpstr>CFL Event Queues &lt;back&gt;</vt:lpstr>
      <vt:lpstr>CFL Columns &lt;back&gt;</vt:lpstr>
      <vt:lpstr>CFL Column Elements &lt;back&gt;  &lt;next&gt;</vt:lpstr>
      <vt:lpstr>CFL Column Elements (Continued) &lt;back&gt;</vt:lpstr>
      <vt:lpstr>CFL Basic Documentation /Top Level Architecture &lt;back&gt;  &lt;next&gt;</vt:lpstr>
      <vt:lpstr>CFL Basic Documentation /Top Level Architecture &lt;back&gt;</vt:lpstr>
      <vt:lpstr>CFL Virtual Programming Environment &lt;back&gt; &lt;next&gt;</vt:lpstr>
      <vt:lpstr>Two CFL Development Contexts &lt;back&gt;</vt:lpstr>
      <vt:lpstr>CFL Virtual Programming Environment &lt;back&gt; &lt;next&gt;</vt:lpstr>
      <vt:lpstr>CFL Virtual Programming Statements &lt;back&gt; &lt;next&gt;</vt:lpstr>
      <vt:lpstr>CFL Statement Classes &lt;back&gt; &lt;next&gt;</vt:lpstr>
      <vt:lpstr>PowerPoint Presentation</vt:lpstr>
      <vt:lpstr>PowerPoint Presentation</vt:lpstr>
      <vt:lpstr>CFL Helper Functions. &lt;back&gt; &lt;next&gt;</vt:lpstr>
      <vt:lpstr>Appendix A. 32k Ram M0 implementation &lt;back&gt;  &lt;next&gt;</vt:lpstr>
      <vt:lpstr>Appendix A. 32k Ram M0 implementation &lt;back&gt;  &lt;next&gt;</vt:lpstr>
      <vt:lpstr>Appendix B. 32k Ram M0 Reprogrammable &lt;back&gt;  &lt;next&gt;</vt:lpstr>
      <vt:lpstr>Appendix B. 32k Ram M0 Reprogrammable &lt;back&gt;  &lt;next&gt;</vt:lpstr>
      <vt:lpstr>Appendix C. Lua Implementations &lt;back&gt;  &lt;next&gt;</vt:lpstr>
      <vt:lpstr>Appendix C. Lua Implementation &lt;back&gt;</vt:lpstr>
      <vt:lpstr>Using Lua as a Command Shell &lt;back&gt;  &lt;next&gt;</vt:lpstr>
      <vt:lpstr>Using Lua as a Command Shell &lt;back&gt;  &lt;next&gt;</vt:lpstr>
      <vt:lpstr>Using Lua to initialize and configure a C program &lt;back&gt;  &lt;next&gt;</vt:lpstr>
      <vt:lpstr>Using Lua to initialize and configure a C program &lt;back&gt;  &lt;next&gt;</vt:lpstr>
      <vt:lpstr>Using Lua to function like micro python &lt;back&gt;  &lt;next&gt;</vt:lpstr>
      <vt:lpstr>Using Lua to function like micro python &lt;back&gt;  &lt;next&gt;</vt:lpstr>
      <vt:lpstr>Using Lua on a Linux type processor &lt;back&gt;  &lt;next&gt;</vt:lpstr>
      <vt:lpstr>Using Lua on a Linux type processor &lt;back&gt;  &lt;next&gt;</vt:lpstr>
      <vt:lpstr>Appendix Historical implementation &lt;back&gt;  &lt;next&gt;</vt:lpstr>
      <vt:lpstr>Appendix Historical implementation &lt;back&gt;  &lt;next&gt;</vt:lpstr>
      <vt:lpstr>PowerPoint Presentation</vt:lpstr>
      <vt:lpstr>PowerPoint Presentation</vt:lpstr>
      <vt:lpstr>Appendix xxxx PLC Background Information &lt;back&gt;  &lt;next&gt;</vt:lpstr>
      <vt:lpstr>Appendix xxxx PLC Background Information &lt;back&gt;  &lt;next&gt;</vt:lpstr>
      <vt:lpstr>Appendix xxxx PLC Background Information &lt;back&gt;  &lt;next&gt;</vt:lpstr>
      <vt:lpstr>Appendix xxxx PCL Background Information &lt;back&gt;  &lt;next&gt;</vt:lpstr>
      <vt:lpstr>Appendix xxxx  PCL Background Information &lt;back&gt;  &lt;next&gt;</vt:lpstr>
      <vt:lpstr>Appendix xxxx  PLC Background Information &lt;back&gt;  &lt;next&gt;</vt:lpstr>
      <vt:lpstr>Appendix xxxx  PLC Background Information &lt;back&gt;  &lt;next&gt;</vt:lpstr>
      <vt:lpstr>Appendix xxxx Background Information &lt;back&gt;</vt:lpstr>
      <vt:lpstr>PowerPoint Presentation</vt:lpstr>
      <vt:lpstr>PowerPoint Presentation</vt:lpstr>
      <vt:lpstr>NASA VML -- Virtual Machine Language &lt;back&gt;  &lt;forward&gt;</vt:lpstr>
      <vt:lpstr>NASA VML -- Virtual Machine Language &lt;back&gt;  &lt;forward&gt;</vt:lpstr>
      <vt:lpstr>NASA VML -- Virtual Machine Language &lt;back&gt;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Edgar</dc:creator>
  <cp:lastModifiedBy>Glenn Edgar</cp:lastModifiedBy>
  <cp:revision>2</cp:revision>
  <dcterms:created xsi:type="dcterms:W3CDTF">2023-11-07T20:29:03Z</dcterms:created>
  <dcterms:modified xsi:type="dcterms:W3CDTF">2023-12-01T20:30:23Z</dcterms:modified>
</cp:coreProperties>
</file>