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62" r:id="rId3"/>
    <p:sldId id="257" r:id="rId4"/>
    <p:sldId id="258" r:id="rId5"/>
    <p:sldId id="259" r:id="rId6"/>
    <p:sldId id="260" r:id="rId7"/>
    <p:sldId id="261" r:id="rId8"/>
    <p:sldId id="263" r:id="rId9"/>
    <p:sldId id="282" r:id="rId10"/>
    <p:sldId id="265" r:id="rId11"/>
    <p:sldId id="283" r:id="rId12"/>
    <p:sldId id="266" r:id="rId13"/>
    <p:sldId id="264" r:id="rId14"/>
    <p:sldId id="267" r:id="rId15"/>
    <p:sldId id="269" r:id="rId16"/>
    <p:sldId id="271" r:id="rId17"/>
    <p:sldId id="279" r:id="rId18"/>
    <p:sldId id="268" r:id="rId19"/>
    <p:sldId id="281" r:id="rId20"/>
    <p:sldId id="278" r:id="rId21"/>
    <p:sldId id="275" r:id="rId22"/>
    <p:sldId id="276"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216" autoAdjust="0"/>
    <p:restoredTop sz="86399" autoAdjust="0"/>
  </p:normalViewPr>
  <p:slideViewPr>
    <p:cSldViewPr snapToGrid="0">
      <p:cViewPr varScale="1">
        <p:scale>
          <a:sx n="83" d="100"/>
          <a:sy n="83" d="100"/>
        </p:scale>
        <p:origin x="159" y="51"/>
      </p:cViewPr>
      <p:guideLst/>
    </p:cSldViewPr>
  </p:slideViewPr>
  <p:outlineViewPr>
    <p:cViewPr>
      <p:scale>
        <a:sx n="33" d="100"/>
        <a:sy n="33" d="100"/>
      </p:scale>
      <p:origin x="0" y="-2151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01-02T20:56:24.093"/>
    </inkml:context>
    <inkml:brush xml:id="br0">
      <inkml:brushProperty name="width" value="0.025" units="cm"/>
      <inkml:brushProperty name="height" value="0.025" units="cm"/>
      <inkml:brushProperty name="ignorePressure" value="1"/>
    </inkml:brush>
  </inkml:definitions>
  <inkml:trace contextRef="#ctx0" brushRef="#br0">10456 10940,'5'0,"5"0,6 0,5 0,7 0,2 0,-2-3,-1-1,-1 1,-1-2,1-1,-1 2,-2 0,-3 2,-1 1,0 0,1 1,1 1,1-1,-2 0,4 0,4 0,2 0,-2 0,0 3,-2 3,-3 4,0 2,2 8,1 7,-1 3,-2 1,-2 9,-5 0,1-2,-1 1,-2 2,-2-6,1-4,-3-4,3-5,-1 0,0 1,0 0,-1 3,5 3,3 5,0-2,-2 6,3 3,6-2,2-6,-1-2,-3-7,2-8,3-6,3-5,3-3,2-2,-1-1,0-3,-1-1,-2 0,-6-1,-1-2,-3-1,-2 0,-3-2,-1-2,-1-1,-1-3,-2-2,1 0,1 0,1 1,-2 1,-4 1,-1-3,-2 0,1 0,-2-2,2-5,-1-9,3-1,1 0,0 1,-1-1,0 2,2 5,-3 4,-1 4,-1 3,3 2,3-2,6 0,2 0,0 3,-1 4,4 4,4 4,4 1,5 2,-1 0,-4 1,-5 0,-4 0,-4-1,-2 0,2 0,-1 1,0-1,-1 2,0 4,0 9,4 10,7 3,-2-1,-1-2,-4 1,-2-3,1 1,-1-1,0 0,-1 0,-1-2,-1-4,0-3,2-1,4 0,-2 1,-2 3,-2-2,0 0,2-3,4-1,0-2,-1 0,-1-2,1 1,0-1,-1-1,-2-3,0-1,-2-1,6-1,3 0,-2-3,3-3,-1-2,4-3,0-4,-3 2,-6 0,-3-1,-2 2,-2 1,1 2,0 0,3 2,1-1,1 0,-1-2,2-1,-2 0,3 1,-1 0,-2-1,7 1,1 0,0 1,-3 3,-2 2,1 2,-1 0,-2 2,-1 1,0-1,-2 0,0 1,2-1,1 0,-1 0,0 0,0 0,1 0,-2-8,4-2,-2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01-03T17:23:22.050"/>
    </inkml:context>
    <inkml:brush xml:id="br0">
      <inkml:brushProperty name="width" value="0.025" units="cm"/>
      <inkml:brushProperty name="height" value="0.025" units="cm"/>
      <inkml:brushProperty name="ignorePressure" value="1"/>
    </inkml:brush>
  </inkml:definitions>
  <inkml:trace contextRef="#ctx0" brushRef="#br0">10456 10940,'5'0,"5"0,6 0,5 0,7 0,2 0,-2-3,-1-1,-1 1,-1-2,1-1,-1 2,-2 0,-3 2,-1 1,0 0,1 1,1 1,1-1,-2 0,4 0,4 0,2 0,-2 0,0 3,-2 3,-3 4,0 2,2 8,1 7,-1 3,-2 1,-2 9,-5 0,1-2,-1 1,-2 2,-2-6,1-4,-3-4,3-5,-1 0,0 1,0 0,-1 3,5 3,3 5,0-2,-2 6,3 3,6-2,2-6,-1-2,-3-7,2-8,3-6,3-5,3-3,2-2,-1-1,0-3,-1-1,-2 0,-6-1,-1-2,-3-1,-2 0,-3-2,-1-2,-1-1,-1-3,-2-2,1 0,1 0,1 1,-2 1,-4 1,-1-3,-2 0,1 0,-2-2,2-5,-1-9,3-1,1 0,0 1,-1-1,0 2,2 5,-3 4,-1 4,-1 3,3 2,3-2,6 0,2 0,0 3,-1 4,4 4,4 4,4 1,5 2,-1 0,-4 1,-5 0,-4 0,-4-1,-2 0,2 0,-1 1,0-1,-1 2,0 4,0 9,4 10,7 3,-2-1,-1-2,-4 1,-2-3,1 1,-1-1,0 0,-1 0,-1-2,-1-4,0-3,2-1,4 0,-2 1,-2 3,-2-2,0 0,2-3,4-1,0-2,-1 0,-1-2,1 1,0-1,-1-1,-2-3,0-1,-2-1,6-1,3 0,-2-3,3-3,-1-2,4-3,0-4,-3 2,-6 0,-3-1,-2 2,-2 1,1 2,0 0,3 2,1-1,1 0,-1-2,2-1,-2 0,3 1,-1 0,-2-1,7 1,1 0,0 1,-3 3,-2 2,1 2,-1 0,-2 2,-1 1,0-1,-2 0,0 1,2-1,1 0,-1 0,0 0,0 0,1 0,-2-8,4-2,-2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2130AD-1659-4D4D-8241-AA680B0EB356}" type="datetimeFigureOut">
              <a:rPr lang="en-US" smtClean="0"/>
              <a:t>1/17/2018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B5E42B-9B17-438E-826A-AF325B8A8009}" type="slidenum">
              <a:rPr lang="en-US" smtClean="0"/>
              <a:t>‹#›</a:t>
            </a:fld>
            <a:endParaRPr lang="en-US"/>
          </a:p>
        </p:txBody>
      </p:sp>
    </p:spTree>
    <p:extLst>
      <p:ext uri="{BB962C8B-B14F-4D97-AF65-F5344CB8AC3E}">
        <p14:creationId xmlns:p14="http://schemas.microsoft.com/office/powerpoint/2010/main" val="42402646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B5E42B-9B17-438E-826A-AF325B8A8009}" type="slidenum">
              <a:rPr lang="en-US" smtClean="0"/>
              <a:t>20</a:t>
            </a:fld>
            <a:endParaRPr lang="en-US"/>
          </a:p>
        </p:txBody>
      </p:sp>
    </p:spTree>
    <p:extLst>
      <p:ext uri="{BB962C8B-B14F-4D97-AF65-F5344CB8AC3E}">
        <p14:creationId xmlns:p14="http://schemas.microsoft.com/office/powerpoint/2010/main" val="32802095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1F59DD-BC63-4656-8DA1-53BA2356A10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828E6BA-F2A5-4FE9-BCB2-CADA33A2BBC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879EECF-8CFD-4507-A3ED-7107EC23DE36}"/>
              </a:ext>
            </a:extLst>
          </p:cNvPr>
          <p:cNvSpPr>
            <a:spLocks noGrp="1"/>
          </p:cNvSpPr>
          <p:nvPr>
            <p:ph type="dt" sz="half" idx="10"/>
          </p:nvPr>
        </p:nvSpPr>
        <p:spPr/>
        <p:txBody>
          <a:bodyPr/>
          <a:lstStyle/>
          <a:p>
            <a:fld id="{E94DD327-8E93-47D7-835A-CBB18C34E562}" type="datetimeFigureOut">
              <a:rPr lang="en-US" smtClean="0"/>
              <a:t>1/17/2018</a:t>
            </a:fld>
            <a:endParaRPr lang="en-US"/>
          </a:p>
        </p:txBody>
      </p:sp>
      <p:sp>
        <p:nvSpPr>
          <p:cNvPr id="5" name="Footer Placeholder 4">
            <a:extLst>
              <a:ext uri="{FF2B5EF4-FFF2-40B4-BE49-F238E27FC236}">
                <a16:creationId xmlns:a16="http://schemas.microsoft.com/office/drawing/2014/main" id="{111C7FA9-5A2D-43CA-B2D3-76487CE56F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1C0976-1FDD-4121-A847-C3EDDD1BE264}"/>
              </a:ext>
            </a:extLst>
          </p:cNvPr>
          <p:cNvSpPr>
            <a:spLocks noGrp="1"/>
          </p:cNvSpPr>
          <p:nvPr>
            <p:ph type="sldNum" sz="quarter" idx="12"/>
          </p:nvPr>
        </p:nvSpPr>
        <p:spPr/>
        <p:txBody>
          <a:bodyPr/>
          <a:lstStyle/>
          <a:p>
            <a:fld id="{D11FAE7A-5240-42BA-A533-A5F14FC4799E}" type="slidenum">
              <a:rPr lang="en-US" smtClean="0"/>
              <a:t>‹#›</a:t>
            </a:fld>
            <a:endParaRPr lang="en-US"/>
          </a:p>
        </p:txBody>
      </p:sp>
    </p:spTree>
    <p:extLst>
      <p:ext uri="{BB962C8B-B14F-4D97-AF65-F5344CB8AC3E}">
        <p14:creationId xmlns:p14="http://schemas.microsoft.com/office/powerpoint/2010/main" val="31065971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F4F5F9-1B74-4B79-9A55-89DE07B4B29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ADCB73A-6B56-484F-85B7-398B880D12AB}"/>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872BA1-9E66-4CE8-AF53-603EF217E490}"/>
              </a:ext>
            </a:extLst>
          </p:cNvPr>
          <p:cNvSpPr>
            <a:spLocks noGrp="1"/>
          </p:cNvSpPr>
          <p:nvPr>
            <p:ph type="dt" sz="half" idx="10"/>
          </p:nvPr>
        </p:nvSpPr>
        <p:spPr/>
        <p:txBody>
          <a:bodyPr/>
          <a:lstStyle/>
          <a:p>
            <a:fld id="{E94DD327-8E93-47D7-835A-CBB18C34E562}" type="datetimeFigureOut">
              <a:rPr lang="en-US" smtClean="0"/>
              <a:t>1/17/2018</a:t>
            </a:fld>
            <a:endParaRPr lang="en-US"/>
          </a:p>
        </p:txBody>
      </p:sp>
      <p:sp>
        <p:nvSpPr>
          <p:cNvPr id="5" name="Footer Placeholder 4">
            <a:extLst>
              <a:ext uri="{FF2B5EF4-FFF2-40B4-BE49-F238E27FC236}">
                <a16:creationId xmlns:a16="http://schemas.microsoft.com/office/drawing/2014/main" id="{49EB961C-11FA-4D0F-AF79-B54812A712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42BBAE-50C2-43E0-992D-6CD71CDEECC7}"/>
              </a:ext>
            </a:extLst>
          </p:cNvPr>
          <p:cNvSpPr>
            <a:spLocks noGrp="1"/>
          </p:cNvSpPr>
          <p:nvPr>
            <p:ph type="sldNum" sz="quarter" idx="12"/>
          </p:nvPr>
        </p:nvSpPr>
        <p:spPr/>
        <p:txBody>
          <a:bodyPr/>
          <a:lstStyle/>
          <a:p>
            <a:fld id="{D11FAE7A-5240-42BA-A533-A5F14FC4799E}" type="slidenum">
              <a:rPr lang="en-US" smtClean="0"/>
              <a:t>‹#›</a:t>
            </a:fld>
            <a:endParaRPr lang="en-US"/>
          </a:p>
        </p:txBody>
      </p:sp>
    </p:spTree>
    <p:extLst>
      <p:ext uri="{BB962C8B-B14F-4D97-AF65-F5344CB8AC3E}">
        <p14:creationId xmlns:p14="http://schemas.microsoft.com/office/powerpoint/2010/main" val="5109815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4853279-943F-42B1-8D5B-90DA6FC790A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C3FCE45-E465-40A4-9F8D-0E787A84547F}"/>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37FA43-D366-415C-ADD7-6AD48FA61D86}"/>
              </a:ext>
            </a:extLst>
          </p:cNvPr>
          <p:cNvSpPr>
            <a:spLocks noGrp="1"/>
          </p:cNvSpPr>
          <p:nvPr>
            <p:ph type="dt" sz="half" idx="10"/>
          </p:nvPr>
        </p:nvSpPr>
        <p:spPr/>
        <p:txBody>
          <a:bodyPr/>
          <a:lstStyle/>
          <a:p>
            <a:fld id="{E94DD327-8E93-47D7-835A-CBB18C34E562}" type="datetimeFigureOut">
              <a:rPr lang="en-US" smtClean="0"/>
              <a:t>1/17/2018</a:t>
            </a:fld>
            <a:endParaRPr lang="en-US"/>
          </a:p>
        </p:txBody>
      </p:sp>
      <p:sp>
        <p:nvSpPr>
          <p:cNvPr id="5" name="Footer Placeholder 4">
            <a:extLst>
              <a:ext uri="{FF2B5EF4-FFF2-40B4-BE49-F238E27FC236}">
                <a16:creationId xmlns:a16="http://schemas.microsoft.com/office/drawing/2014/main" id="{467E50A9-9FB4-43CB-AB3C-C421D66425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A6D555-8796-4BA6-8DF1-478D57A74957}"/>
              </a:ext>
            </a:extLst>
          </p:cNvPr>
          <p:cNvSpPr>
            <a:spLocks noGrp="1"/>
          </p:cNvSpPr>
          <p:nvPr>
            <p:ph type="sldNum" sz="quarter" idx="12"/>
          </p:nvPr>
        </p:nvSpPr>
        <p:spPr/>
        <p:txBody>
          <a:bodyPr/>
          <a:lstStyle/>
          <a:p>
            <a:fld id="{D11FAE7A-5240-42BA-A533-A5F14FC4799E}" type="slidenum">
              <a:rPr lang="en-US" smtClean="0"/>
              <a:t>‹#›</a:t>
            </a:fld>
            <a:endParaRPr lang="en-US"/>
          </a:p>
        </p:txBody>
      </p:sp>
    </p:spTree>
    <p:extLst>
      <p:ext uri="{BB962C8B-B14F-4D97-AF65-F5344CB8AC3E}">
        <p14:creationId xmlns:p14="http://schemas.microsoft.com/office/powerpoint/2010/main" val="40337831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D988E-D24D-42D0-BA8D-B5776B87CCD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DF3002F-43B5-4BAE-AB73-BB37F928C12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B56C9B-E1AA-4898-9538-2830DD071064}"/>
              </a:ext>
            </a:extLst>
          </p:cNvPr>
          <p:cNvSpPr>
            <a:spLocks noGrp="1"/>
          </p:cNvSpPr>
          <p:nvPr>
            <p:ph type="dt" sz="half" idx="10"/>
          </p:nvPr>
        </p:nvSpPr>
        <p:spPr/>
        <p:txBody>
          <a:bodyPr/>
          <a:lstStyle/>
          <a:p>
            <a:fld id="{E94DD327-8E93-47D7-835A-CBB18C34E562}" type="datetimeFigureOut">
              <a:rPr lang="en-US" smtClean="0"/>
              <a:t>1/17/2018</a:t>
            </a:fld>
            <a:endParaRPr lang="en-US"/>
          </a:p>
        </p:txBody>
      </p:sp>
      <p:sp>
        <p:nvSpPr>
          <p:cNvPr id="5" name="Footer Placeholder 4">
            <a:extLst>
              <a:ext uri="{FF2B5EF4-FFF2-40B4-BE49-F238E27FC236}">
                <a16:creationId xmlns:a16="http://schemas.microsoft.com/office/drawing/2014/main" id="{83ECE9BF-6D98-4BCA-939D-E32009AB88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896A39D-F144-44FC-B40F-17825F439154}"/>
              </a:ext>
            </a:extLst>
          </p:cNvPr>
          <p:cNvSpPr>
            <a:spLocks noGrp="1"/>
          </p:cNvSpPr>
          <p:nvPr>
            <p:ph type="sldNum" sz="quarter" idx="12"/>
          </p:nvPr>
        </p:nvSpPr>
        <p:spPr/>
        <p:txBody>
          <a:bodyPr/>
          <a:lstStyle/>
          <a:p>
            <a:fld id="{D11FAE7A-5240-42BA-A533-A5F14FC4799E}" type="slidenum">
              <a:rPr lang="en-US" smtClean="0"/>
              <a:t>‹#›</a:t>
            </a:fld>
            <a:endParaRPr lang="en-US"/>
          </a:p>
        </p:txBody>
      </p:sp>
    </p:spTree>
    <p:extLst>
      <p:ext uri="{BB962C8B-B14F-4D97-AF65-F5344CB8AC3E}">
        <p14:creationId xmlns:p14="http://schemas.microsoft.com/office/powerpoint/2010/main" val="37084379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6AB5B-B7BD-4575-AB8C-8765AAE2B89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22FE5C3-D046-4865-89DE-7DAAFD4B38B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E01C60BD-DCE9-41E8-82C0-B9CB92AA1D10}"/>
              </a:ext>
            </a:extLst>
          </p:cNvPr>
          <p:cNvSpPr>
            <a:spLocks noGrp="1"/>
          </p:cNvSpPr>
          <p:nvPr>
            <p:ph type="dt" sz="half" idx="10"/>
          </p:nvPr>
        </p:nvSpPr>
        <p:spPr/>
        <p:txBody>
          <a:bodyPr/>
          <a:lstStyle/>
          <a:p>
            <a:fld id="{E94DD327-8E93-47D7-835A-CBB18C34E562}" type="datetimeFigureOut">
              <a:rPr lang="en-US" smtClean="0"/>
              <a:t>1/17/2018</a:t>
            </a:fld>
            <a:endParaRPr lang="en-US"/>
          </a:p>
        </p:txBody>
      </p:sp>
      <p:sp>
        <p:nvSpPr>
          <p:cNvPr id="5" name="Footer Placeholder 4">
            <a:extLst>
              <a:ext uri="{FF2B5EF4-FFF2-40B4-BE49-F238E27FC236}">
                <a16:creationId xmlns:a16="http://schemas.microsoft.com/office/drawing/2014/main" id="{7046ECE7-38C9-4D47-9A19-1CCDFD9131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934DA3-FB23-4278-B6DC-AB126CFC12B5}"/>
              </a:ext>
            </a:extLst>
          </p:cNvPr>
          <p:cNvSpPr>
            <a:spLocks noGrp="1"/>
          </p:cNvSpPr>
          <p:nvPr>
            <p:ph type="sldNum" sz="quarter" idx="12"/>
          </p:nvPr>
        </p:nvSpPr>
        <p:spPr/>
        <p:txBody>
          <a:bodyPr/>
          <a:lstStyle/>
          <a:p>
            <a:fld id="{D11FAE7A-5240-42BA-A533-A5F14FC4799E}" type="slidenum">
              <a:rPr lang="en-US" smtClean="0"/>
              <a:t>‹#›</a:t>
            </a:fld>
            <a:endParaRPr lang="en-US"/>
          </a:p>
        </p:txBody>
      </p:sp>
    </p:spTree>
    <p:extLst>
      <p:ext uri="{BB962C8B-B14F-4D97-AF65-F5344CB8AC3E}">
        <p14:creationId xmlns:p14="http://schemas.microsoft.com/office/powerpoint/2010/main" val="30377571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C597C-EC12-4F4A-AF25-3F4110AAB62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C114B75-3A71-4BC7-97D1-9A6DF7286C95}"/>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6C938CA-2080-47B2-BDFA-E78133FFE43B}"/>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B26F145-C992-44A0-8AC5-58079F21E140}"/>
              </a:ext>
            </a:extLst>
          </p:cNvPr>
          <p:cNvSpPr>
            <a:spLocks noGrp="1"/>
          </p:cNvSpPr>
          <p:nvPr>
            <p:ph type="dt" sz="half" idx="10"/>
          </p:nvPr>
        </p:nvSpPr>
        <p:spPr/>
        <p:txBody>
          <a:bodyPr/>
          <a:lstStyle/>
          <a:p>
            <a:fld id="{E94DD327-8E93-47D7-835A-CBB18C34E562}" type="datetimeFigureOut">
              <a:rPr lang="en-US" smtClean="0"/>
              <a:t>1/17/2018</a:t>
            </a:fld>
            <a:endParaRPr lang="en-US"/>
          </a:p>
        </p:txBody>
      </p:sp>
      <p:sp>
        <p:nvSpPr>
          <p:cNvPr id="6" name="Footer Placeholder 5">
            <a:extLst>
              <a:ext uri="{FF2B5EF4-FFF2-40B4-BE49-F238E27FC236}">
                <a16:creationId xmlns:a16="http://schemas.microsoft.com/office/drawing/2014/main" id="{2E0E4B79-69C5-44B9-BD3F-A44D91F3842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7B3CD4D-7B1D-4A4E-9BE4-67A77187354C}"/>
              </a:ext>
            </a:extLst>
          </p:cNvPr>
          <p:cNvSpPr>
            <a:spLocks noGrp="1"/>
          </p:cNvSpPr>
          <p:nvPr>
            <p:ph type="sldNum" sz="quarter" idx="12"/>
          </p:nvPr>
        </p:nvSpPr>
        <p:spPr/>
        <p:txBody>
          <a:bodyPr/>
          <a:lstStyle/>
          <a:p>
            <a:fld id="{D11FAE7A-5240-42BA-A533-A5F14FC4799E}" type="slidenum">
              <a:rPr lang="en-US" smtClean="0"/>
              <a:t>‹#›</a:t>
            </a:fld>
            <a:endParaRPr lang="en-US"/>
          </a:p>
        </p:txBody>
      </p:sp>
    </p:spTree>
    <p:extLst>
      <p:ext uri="{BB962C8B-B14F-4D97-AF65-F5344CB8AC3E}">
        <p14:creationId xmlns:p14="http://schemas.microsoft.com/office/powerpoint/2010/main" val="3831516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4AB9D-1190-401F-9991-D4766B61226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1329DC3-B10E-4C97-B117-487C69356D9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5351817F-85CF-49E7-8141-D79425B47508}"/>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D65DFD5-9CD8-425D-AA72-362EED4E6CB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830A7BE5-DB2E-4776-9CAF-4C74F057BABB}"/>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57C5EBE-740F-4D41-B18D-C9D1F93B7D45}"/>
              </a:ext>
            </a:extLst>
          </p:cNvPr>
          <p:cNvSpPr>
            <a:spLocks noGrp="1"/>
          </p:cNvSpPr>
          <p:nvPr>
            <p:ph type="dt" sz="half" idx="10"/>
          </p:nvPr>
        </p:nvSpPr>
        <p:spPr/>
        <p:txBody>
          <a:bodyPr/>
          <a:lstStyle/>
          <a:p>
            <a:fld id="{E94DD327-8E93-47D7-835A-CBB18C34E562}" type="datetimeFigureOut">
              <a:rPr lang="en-US" smtClean="0"/>
              <a:t>1/17/2018</a:t>
            </a:fld>
            <a:endParaRPr lang="en-US"/>
          </a:p>
        </p:txBody>
      </p:sp>
      <p:sp>
        <p:nvSpPr>
          <p:cNvPr id="8" name="Footer Placeholder 7">
            <a:extLst>
              <a:ext uri="{FF2B5EF4-FFF2-40B4-BE49-F238E27FC236}">
                <a16:creationId xmlns:a16="http://schemas.microsoft.com/office/drawing/2014/main" id="{1ADC669D-2034-46F4-8522-E07F2DACA90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85898B0-DABD-4C5D-8E2C-644349200B05}"/>
              </a:ext>
            </a:extLst>
          </p:cNvPr>
          <p:cNvSpPr>
            <a:spLocks noGrp="1"/>
          </p:cNvSpPr>
          <p:nvPr>
            <p:ph type="sldNum" sz="quarter" idx="12"/>
          </p:nvPr>
        </p:nvSpPr>
        <p:spPr/>
        <p:txBody>
          <a:bodyPr/>
          <a:lstStyle/>
          <a:p>
            <a:fld id="{D11FAE7A-5240-42BA-A533-A5F14FC4799E}" type="slidenum">
              <a:rPr lang="en-US" smtClean="0"/>
              <a:t>‹#›</a:t>
            </a:fld>
            <a:endParaRPr lang="en-US"/>
          </a:p>
        </p:txBody>
      </p:sp>
    </p:spTree>
    <p:extLst>
      <p:ext uri="{BB962C8B-B14F-4D97-AF65-F5344CB8AC3E}">
        <p14:creationId xmlns:p14="http://schemas.microsoft.com/office/powerpoint/2010/main" val="40233718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43FDC-7B17-423D-9BA1-919425404B5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9E21A2D-C355-4A19-9D74-27BF7CC8C570}"/>
              </a:ext>
            </a:extLst>
          </p:cNvPr>
          <p:cNvSpPr>
            <a:spLocks noGrp="1"/>
          </p:cNvSpPr>
          <p:nvPr>
            <p:ph type="dt" sz="half" idx="10"/>
          </p:nvPr>
        </p:nvSpPr>
        <p:spPr/>
        <p:txBody>
          <a:bodyPr/>
          <a:lstStyle/>
          <a:p>
            <a:fld id="{E94DD327-8E93-47D7-835A-CBB18C34E562}" type="datetimeFigureOut">
              <a:rPr lang="en-US" smtClean="0"/>
              <a:t>1/17/2018</a:t>
            </a:fld>
            <a:endParaRPr lang="en-US"/>
          </a:p>
        </p:txBody>
      </p:sp>
      <p:sp>
        <p:nvSpPr>
          <p:cNvPr id="4" name="Footer Placeholder 3">
            <a:extLst>
              <a:ext uri="{FF2B5EF4-FFF2-40B4-BE49-F238E27FC236}">
                <a16:creationId xmlns:a16="http://schemas.microsoft.com/office/drawing/2014/main" id="{F7ACE2D6-657C-45F2-B7C4-8261D1BEE63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4B044F3-FCB0-4C90-8800-93FCBADED167}"/>
              </a:ext>
            </a:extLst>
          </p:cNvPr>
          <p:cNvSpPr>
            <a:spLocks noGrp="1"/>
          </p:cNvSpPr>
          <p:nvPr>
            <p:ph type="sldNum" sz="quarter" idx="12"/>
          </p:nvPr>
        </p:nvSpPr>
        <p:spPr/>
        <p:txBody>
          <a:bodyPr/>
          <a:lstStyle/>
          <a:p>
            <a:fld id="{D11FAE7A-5240-42BA-A533-A5F14FC4799E}" type="slidenum">
              <a:rPr lang="en-US" smtClean="0"/>
              <a:t>‹#›</a:t>
            </a:fld>
            <a:endParaRPr lang="en-US"/>
          </a:p>
        </p:txBody>
      </p:sp>
    </p:spTree>
    <p:extLst>
      <p:ext uri="{BB962C8B-B14F-4D97-AF65-F5344CB8AC3E}">
        <p14:creationId xmlns:p14="http://schemas.microsoft.com/office/powerpoint/2010/main" val="5089220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2C7D789-79FB-4E35-A7F8-8674A913B256}"/>
              </a:ext>
            </a:extLst>
          </p:cNvPr>
          <p:cNvSpPr>
            <a:spLocks noGrp="1"/>
          </p:cNvSpPr>
          <p:nvPr>
            <p:ph type="dt" sz="half" idx="10"/>
          </p:nvPr>
        </p:nvSpPr>
        <p:spPr/>
        <p:txBody>
          <a:bodyPr/>
          <a:lstStyle/>
          <a:p>
            <a:fld id="{E94DD327-8E93-47D7-835A-CBB18C34E562}" type="datetimeFigureOut">
              <a:rPr lang="en-US" smtClean="0"/>
              <a:t>1/17/2018</a:t>
            </a:fld>
            <a:endParaRPr lang="en-US"/>
          </a:p>
        </p:txBody>
      </p:sp>
      <p:sp>
        <p:nvSpPr>
          <p:cNvPr id="3" name="Footer Placeholder 2">
            <a:extLst>
              <a:ext uri="{FF2B5EF4-FFF2-40B4-BE49-F238E27FC236}">
                <a16:creationId xmlns:a16="http://schemas.microsoft.com/office/drawing/2014/main" id="{9B407BB3-1928-4C4E-B018-AD98E4285EA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0292F43-8542-454E-B054-230990CCD1C2}"/>
              </a:ext>
            </a:extLst>
          </p:cNvPr>
          <p:cNvSpPr>
            <a:spLocks noGrp="1"/>
          </p:cNvSpPr>
          <p:nvPr>
            <p:ph type="sldNum" sz="quarter" idx="12"/>
          </p:nvPr>
        </p:nvSpPr>
        <p:spPr/>
        <p:txBody>
          <a:bodyPr/>
          <a:lstStyle/>
          <a:p>
            <a:fld id="{D11FAE7A-5240-42BA-A533-A5F14FC4799E}" type="slidenum">
              <a:rPr lang="en-US" smtClean="0"/>
              <a:t>‹#›</a:t>
            </a:fld>
            <a:endParaRPr lang="en-US"/>
          </a:p>
        </p:txBody>
      </p:sp>
    </p:spTree>
    <p:extLst>
      <p:ext uri="{BB962C8B-B14F-4D97-AF65-F5344CB8AC3E}">
        <p14:creationId xmlns:p14="http://schemas.microsoft.com/office/powerpoint/2010/main" val="6877426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54849-D3EA-4192-9FAE-68551FAF875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4F511C4-57C6-4A63-9576-1D8E65C16E2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C10E393-2B01-4DB8-AF54-61526795DC8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7494FE0-06B5-40E6-A60F-BED7A5DA5E6C}"/>
              </a:ext>
            </a:extLst>
          </p:cNvPr>
          <p:cNvSpPr>
            <a:spLocks noGrp="1"/>
          </p:cNvSpPr>
          <p:nvPr>
            <p:ph type="dt" sz="half" idx="10"/>
          </p:nvPr>
        </p:nvSpPr>
        <p:spPr/>
        <p:txBody>
          <a:bodyPr/>
          <a:lstStyle/>
          <a:p>
            <a:fld id="{E94DD327-8E93-47D7-835A-CBB18C34E562}" type="datetimeFigureOut">
              <a:rPr lang="en-US" smtClean="0"/>
              <a:t>1/17/2018</a:t>
            </a:fld>
            <a:endParaRPr lang="en-US"/>
          </a:p>
        </p:txBody>
      </p:sp>
      <p:sp>
        <p:nvSpPr>
          <p:cNvPr id="6" name="Footer Placeholder 5">
            <a:extLst>
              <a:ext uri="{FF2B5EF4-FFF2-40B4-BE49-F238E27FC236}">
                <a16:creationId xmlns:a16="http://schemas.microsoft.com/office/drawing/2014/main" id="{DD45C1EE-A6DA-4C22-80D7-04561043B18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3288E8-F289-4C07-A7C2-21EB8DC659B4}"/>
              </a:ext>
            </a:extLst>
          </p:cNvPr>
          <p:cNvSpPr>
            <a:spLocks noGrp="1"/>
          </p:cNvSpPr>
          <p:nvPr>
            <p:ph type="sldNum" sz="quarter" idx="12"/>
          </p:nvPr>
        </p:nvSpPr>
        <p:spPr/>
        <p:txBody>
          <a:bodyPr/>
          <a:lstStyle/>
          <a:p>
            <a:fld id="{D11FAE7A-5240-42BA-A533-A5F14FC4799E}" type="slidenum">
              <a:rPr lang="en-US" smtClean="0"/>
              <a:t>‹#›</a:t>
            </a:fld>
            <a:endParaRPr lang="en-US"/>
          </a:p>
        </p:txBody>
      </p:sp>
    </p:spTree>
    <p:extLst>
      <p:ext uri="{BB962C8B-B14F-4D97-AF65-F5344CB8AC3E}">
        <p14:creationId xmlns:p14="http://schemas.microsoft.com/office/powerpoint/2010/main" val="24343884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993C3-0C5B-4B72-9D72-46F4528545C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9C8E900-3E6D-47EA-8B95-61F3A7A3C6E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8D35EE2-DD83-412E-B470-8B9EA1D4FB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EFEABC4-0420-4358-BF0B-180474CA4F28}"/>
              </a:ext>
            </a:extLst>
          </p:cNvPr>
          <p:cNvSpPr>
            <a:spLocks noGrp="1"/>
          </p:cNvSpPr>
          <p:nvPr>
            <p:ph type="dt" sz="half" idx="10"/>
          </p:nvPr>
        </p:nvSpPr>
        <p:spPr/>
        <p:txBody>
          <a:bodyPr/>
          <a:lstStyle/>
          <a:p>
            <a:fld id="{E94DD327-8E93-47D7-835A-CBB18C34E562}" type="datetimeFigureOut">
              <a:rPr lang="en-US" smtClean="0"/>
              <a:t>1/17/2018</a:t>
            </a:fld>
            <a:endParaRPr lang="en-US"/>
          </a:p>
        </p:txBody>
      </p:sp>
      <p:sp>
        <p:nvSpPr>
          <p:cNvPr id="6" name="Footer Placeholder 5">
            <a:extLst>
              <a:ext uri="{FF2B5EF4-FFF2-40B4-BE49-F238E27FC236}">
                <a16:creationId xmlns:a16="http://schemas.microsoft.com/office/drawing/2014/main" id="{1739D620-3735-4780-BD47-3D2F22A59F0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D5EE311-B88E-4E49-97A7-5686F3D3B876}"/>
              </a:ext>
            </a:extLst>
          </p:cNvPr>
          <p:cNvSpPr>
            <a:spLocks noGrp="1"/>
          </p:cNvSpPr>
          <p:nvPr>
            <p:ph type="sldNum" sz="quarter" idx="12"/>
          </p:nvPr>
        </p:nvSpPr>
        <p:spPr/>
        <p:txBody>
          <a:bodyPr/>
          <a:lstStyle/>
          <a:p>
            <a:fld id="{D11FAE7A-5240-42BA-A533-A5F14FC4799E}" type="slidenum">
              <a:rPr lang="en-US" smtClean="0"/>
              <a:t>‹#›</a:t>
            </a:fld>
            <a:endParaRPr lang="en-US"/>
          </a:p>
        </p:txBody>
      </p:sp>
    </p:spTree>
    <p:extLst>
      <p:ext uri="{BB962C8B-B14F-4D97-AF65-F5344CB8AC3E}">
        <p14:creationId xmlns:p14="http://schemas.microsoft.com/office/powerpoint/2010/main" val="16987182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C854A75-8DAE-4C89-B2ED-A2C786C42E2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1B9EEDE-B525-489D-9CB3-025F593DE44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4993E2-F4A7-474F-A550-2BD622659E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4DD327-8E93-47D7-835A-CBB18C34E562}" type="datetimeFigureOut">
              <a:rPr lang="en-US" smtClean="0"/>
              <a:t>1/17/2018</a:t>
            </a:fld>
            <a:endParaRPr lang="en-US"/>
          </a:p>
        </p:txBody>
      </p:sp>
      <p:sp>
        <p:nvSpPr>
          <p:cNvPr id="5" name="Footer Placeholder 4">
            <a:extLst>
              <a:ext uri="{FF2B5EF4-FFF2-40B4-BE49-F238E27FC236}">
                <a16:creationId xmlns:a16="http://schemas.microsoft.com/office/drawing/2014/main" id="{B37B5BC5-EF1C-4272-A75F-9D157869659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82F1DF8-F0FA-436B-BF99-8B5CEE0C11C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11FAE7A-5240-42BA-A533-A5F14FC4799E}" type="slidenum">
              <a:rPr lang="en-US" smtClean="0"/>
              <a:t>‹#›</a:t>
            </a:fld>
            <a:endParaRPr lang="en-US"/>
          </a:p>
        </p:txBody>
      </p:sp>
    </p:spTree>
    <p:extLst>
      <p:ext uri="{BB962C8B-B14F-4D97-AF65-F5344CB8AC3E}">
        <p14:creationId xmlns:p14="http://schemas.microsoft.com/office/powerpoint/2010/main" val="27839879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image" Target="../media/image3.jpeg"/><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B5D7B-6B59-42C0-8276-7AEB1EBA0B0E}"/>
              </a:ext>
            </a:extLst>
          </p:cNvPr>
          <p:cNvSpPr>
            <a:spLocks noGrp="1"/>
          </p:cNvSpPr>
          <p:nvPr>
            <p:ph type="ctrTitle"/>
          </p:nvPr>
        </p:nvSpPr>
        <p:spPr/>
        <p:txBody>
          <a:bodyPr/>
          <a:lstStyle/>
          <a:p>
            <a:r>
              <a:rPr lang="en-US" dirty="0"/>
              <a:t>New IOT</a:t>
            </a:r>
          </a:p>
        </p:txBody>
      </p:sp>
      <p:sp>
        <p:nvSpPr>
          <p:cNvPr id="3" name="Subtitle 2">
            <a:extLst>
              <a:ext uri="{FF2B5EF4-FFF2-40B4-BE49-F238E27FC236}">
                <a16:creationId xmlns:a16="http://schemas.microsoft.com/office/drawing/2014/main" id="{BD7F682C-D93D-472F-B8B7-C27B81D962FB}"/>
              </a:ext>
            </a:extLst>
          </p:cNvPr>
          <p:cNvSpPr>
            <a:spLocks noGrp="1"/>
          </p:cNvSpPr>
          <p:nvPr>
            <p:ph type="subTitle" idx="1"/>
          </p:nvPr>
        </p:nvSpPr>
        <p:spPr/>
        <p:txBody>
          <a:bodyPr/>
          <a:lstStyle/>
          <a:p>
            <a:r>
              <a:rPr lang="en-US" dirty="0"/>
              <a:t>New Architecture</a:t>
            </a:r>
          </a:p>
          <a:p>
            <a:r>
              <a:rPr lang="en-US" dirty="0"/>
              <a:t>New Programmer</a:t>
            </a:r>
          </a:p>
          <a:p>
            <a:r>
              <a:rPr lang="en-US" dirty="0"/>
              <a:t>New Technician</a:t>
            </a:r>
          </a:p>
        </p:txBody>
      </p:sp>
    </p:spTree>
    <p:extLst>
      <p:ext uri="{BB962C8B-B14F-4D97-AF65-F5344CB8AC3E}">
        <p14:creationId xmlns:p14="http://schemas.microsoft.com/office/powerpoint/2010/main" val="9982966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D4FE6-120D-43DF-B305-3971122AF63F}"/>
              </a:ext>
            </a:extLst>
          </p:cNvPr>
          <p:cNvSpPr>
            <a:spLocks noGrp="1"/>
          </p:cNvSpPr>
          <p:nvPr>
            <p:ph type="title"/>
          </p:nvPr>
        </p:nvSpPr>
        <p:spPr/>
        <p:txBody>
          <a:bodyPr/>
          <a:lstStyle/>
          <a:p>
            <a:r>
              <a:rPr lang="en-US" dirty="0"/>
              <a:t>What is a Nano Data Center</a:t>
            </a:r>
          </a:p>
        </p:txBody>
      </p:sp>
      <p:sp>
        <p:nvSpPr>
          <p:cNvPr id="3" name="Content Placeholder 2">
            <a:extLst>
              <a:ext uri="{FF2B5EF4-FFF2-40B4-BE49-F238E27FC236}">
                <a16:creationId xmlns:a16="http://schemas.microsoft.com/office/drawing/2014/main" id="{64067E6A-D2E0-46C3-8888-50942262BD5B}"/>
              </a:ext>
            </a:extLst>
          </p:cNvPr>
          <p:cNvSpPr>
            <a:spLocks noGrp="1"/>
          </p:cNvSpPr>
          <p:nvPr>
            <p:ph idx="1"/>
          </p:nvPr>
        </p:nvSpPr>
        <p:spPr/>
        <p:txBody>
          <a:bodyPr>
            <a:normAutofit/>
          </a:bodyPr>
          <a:lstStyle/>
          <a:p>
            <a:r>
              <a:rPr lang="en-US" dirty="0"/>
              <a:t>This topic will be presented more in the next lecture.</a:t>
            </a:r>
          </a:p>
          <a:p>
            <a:r>
              <a:rPr lang="en-US" dirty="0"/>
              <a:t>Companies that field online businesses have tools to monitor their operation.  Among the tools or features are </a:t>
            </a:r>
          </a:p>
          <a:p>
            <a:pPr lvl="1"/>
            <a:r>
              <a:rPr lang="en-US" dirty="0"/>
              <a:t>Event bus</a:t>
            </a:r>
          </a:p>
          <a:p>
            <a:pPr lvl="1"/>
            <a:r>
              <a:rPr lang="en-US" dirty="0"/>
              <a:t>Time History Database</a:t>
            </a:r>
          </a:p>
          <a:p>
            <a:pPr lvl="1"/>
            <a:r>
              <a:rPr lang="en-US" dirty="0"/>
              <a:t>Web Server to Display Data</a:t>
            </a:r>
          </a:p>
          <a:p>
            <a:pPr lvl="1"/>
            <a:r>
              <a:rPr lang="en-US" dirty="0"/>
              <a:t>Document Database to store log events ( Elastic Search )</a:t>
            </a:r>
          </a:p>
          <a:p>
            <a:r>
              <a:rPr lang="en-US" dirty="0"/>
              <a:t>An Additional feature is a Graphical Data Base</a:t>
            </a:r>
          </a:p>
          <a:p>
            <a:pPr lvl="1"/>
            <a:endParaRPr lang="en-US" dirty="0"/>
          </a:p>
          <a:p>
            <a:pPr lvl="1"/>
            <a:endParaRPr lang="en-US" dirty="0"/>
          </a:p>
          <a:p>
            <a:pPr lvl="1"/>
            <a:endParaRPr lang="en-US" dirty="0"/>
          </a:p>
          <a:p>
            <a:pPr marL="457200" lvl="1" indent="0">
              <a:buNone/>
            </a:pPr>
            <a:endParaRPr lang="en-US" dirty="0"/>
          </a:p>
        </p:txBody>
      </p:sp>
    </p:spTree>
    <p:extLst>
      <p:ext uri="{BB962C8B-B14F-4D97-AF65-F5344CB8AC3E}">
        <p14:creationId xmlns:p14="http://schemas.microsoft.com/office/powerpoint/2010/main" val="29779508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108858-6605-458A-914D-663B3905CB5B}"/>
              </a:ext>
            </a:extLst>
          </p:cNvPr>
          <p:cNvSpPr>
            <a:spLocks noGrp="1"/>
          </p:cNvSpPr>
          <p:nvPr>
            <p:ph type="title"/>
          </p:nvPr>
        </p:nvSpPr>
        <p:spPr/>
        <p:txBody>
          <a:bodyPr/>
          <a:lstStyle/>
          <a:p>
            <a:r>
              <a:rPr lang="en-US" dirty="0"/>
              <a:t>Why use a Nano Data Center?</a:t>
            </a:r>
          </a:p>
        </p:txBody>
      </p:sp>
      <p:sp>
        <p:nvSpPr>
          <p:cNvPr id="3" name="Content Placeholder 2">
            <a:extLst>
              <a:ext uri="{FF2B5EF4-FFF2-40B4-BE49-F238E27FC236}">
                <a16:creationId xmlns:a16="http://schemas.microsoft.com/office/drawing/2014/main" id="{D1D11986-E555-49FA-88C5-8A7C0730B3E8}"/>
              </a:ext>
            </a:extLst>
          </p:cNvPr>
          <p:cNvSpPr>
            <a:spLocks noGrp="1"/>
          </p:cNvSpPr>
          <p:nvPr>
            <p:ph idx="1"/>
          </p:nvPr>
        </p:nvSpPr>
        <p:spPr/>
        <p:txBody>
          <a:bodyPr/>
          <a:lstStyle/>
          <a:p>
            <a:r>
              <a:rPr lang="en-US" dirty="0"/>
              <a:t>IOT Edge Devices are controlling things</a:t>
            </a:r>
          </a:p>
          <a:p>
            <a:pPr lvl="1"/>
            <a:r>
              <a:rPr lang="en-US" dirty="0"/>
              <a:t>Failures happen to items that the IOT edge devices control.</a:t>
            </a:r>
          </a:p>
          <a:p>
            <a:pPr lvl="1"/>
            <a:r>
              <a:rPr lang="en-US" dirty="0"/>
              <a:t>Monitoring Systems are necessary</a:t>
            </a:r>
          </a:p>
          <a:p>
            <a:r>
              <a:rPr lang="en-US" dirty="0"/>
              <a:t>IOT Edge Devices must have Web and Alexa Interfaces</a:t>
            </a:r>
          </a:p>
          <a:p>
            <a:r>
              <a:rPr lang="en-US" dirty="0"/>
              <a:t>IOT Edge Devices must at least have the ability to connect to the cloud</a:t>
            </a:r>
          </a:p>
          <a:p>
            <a:r>
              <a:rPr lang="en-US" dirty="0"/>
              <a:t>Multiple processes communication is a necessity to maintain modularity</a:t>
            </a:r>
          </a:p>
          <a:p>
            <a:pPr marL="0" indent="0">
              <a:buNone/>
            </a:pPr>
            <a:endParaRPr lang="en-US" dirty="0"/>
          </a:p>
        </p:txBody>
      </p:sp>
    </p:spTree>
    <p:extLst>
      <p:ext uri="{BB962C8B-B14F-4D97-AF65-F5344CB8AC3E}">
        <p14:creationId xmlns:p14="http://schemas.microsoft.com/office/powerpoint/2010/main" val="35997557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A0355-3DB1-4954-A95B-9115D2F65A23}"/>
              </a:ext>
            </a:extLst>
          </p:cNvPr>
          <p:cNvSpPr>
            <a:spLocks noGrp="1"/>
          </p:cNvSpPr>
          <p:nvPr>
            <p:ph type="title"/>
          </p:nvPr>
        </p:nvSpPr>
        <p:spPr/>
        <p:txBody>
          <a:bodyPr/>
          <a:lstStyle/>
          <a:p>
            <a:r>
              <a:rPr lang="en-US" dirty="0"/>
              <a:t>Why is the graphical data base important</a:t>
            </a:r>
          </a:p>
        </p:txBody>
      </p:sp>
      <p:sp>
        <p:nvSpPr>
          <p:cNvPr id="3" name="Content Placeholder 2">
            <a:extLst>
              <a:ext uri="{FF2B5EF4-FFF2-40B4-BE49-F238E27FC236}">
                <a16:creationId xmlns:a16="http://schemas.microsoft.com/office/drawing/2014/main" id="{B274173B-05F7-49F6-98FF-DA6C66F7BCAD}"/>
              </a:ext>
            </a:extLst>
          </p:cNvPr>
          <p:cNvSpPr>
            <a:spLocks noGrp="1"/>
          </p:cNvSpPr>
          <p:nvPr>
            <p:ph idx="1"/>
          </p:nvPr>
        </p:nvSpPr>
        <p:spPr/>
        <p:txBody>
          <a:bodyPr/>
          <a:lstStyle/>
          <a:p>
            <a:r>
              <a:rPr lang="en-US" dirty="0"/>
              <a:t>The Graphical Data Base allows:</a:t>
            </a:r>
          </a:p>
          <a:p>
            <a:pPr lvl="1"/>
            <a:r>
              <a:rPr lang="en-US" dirty="0"/>
              <a:t>List system resources including applications</a:t>
            </a:r>
          </a:p>
          <a:p>
            <a:pPr lvl="1"/>
            <a:r>
              <a:rPr lang="en-US" dirty="0"/>
              <a:t>List location applications obtain startup and input data</a:t>
            </a:r>
          </a:p>
          <a:p>
            <a:pPr lvl="1"/>
            <a:r>
              <a:rPr lang="en-US" dirty="0"/>
              <a:t>List location applications obtain output data</a:t>
            </a:r>
          </a:p>
          <a:p>
            <a:pPr lvl="1"/>
            <a:r>
              <a:rPr lang="en-US" dirty="0"/>
              <a:t>List location applications use for event queues</a:t>
            </a:r>
          </a:p>
          <a:p>
            <a:pPr lvl="1"/>
            <a:r>
              <a:rPr lang="en-US" dirty="0"/>
              <a:t>List location applications use for time history queues</a:t>
            </a:r>
          </a:p>
          <a:p>
            <a:r>
              <a:rPr lang="en-US" dirty="0"/>
              <a:t>By using the graphical Data Base commands, an application can concentrate of the core function of a task.</a:t>
            </a:r>
          </a:p>
        </p:txBody>
      </p:sp>
    </p:spTree>
    <p:extLst>
      <p:ext uri="{BB962C8B-B14F-4D97-AF65-F5344CB8AC3E}">
        <p14:creationId xmlns:p14="http://schemas.microsoft.com/office/powerpoint/2010/main" val="2046143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F78148-2FA1-45A2-AA2D-69688111B8D6}"/>
              </a:ext>
            </a:extLst>
          </p:cNvPr>
          <p:cNvSpPr>
            <a:spLocks noGrp="1"/>
          </p:cNvSpPr>
          <p:nvPr>
            <p:ph type="title"/>
          </p:nvPr>
        </p:nvSpPr>
        <p:spPr/>
        <p:txBody>
          <a:bodyPr/>
          <a:lstStyle/>
          <a:p>
            <a:r>
              <a:rPr lang="en-US" dirty="0"/>
              <a:t>Nature Of Local Apps</a:t>
            </a:r>
          </a:p>
        </p:txBody>
      </p:sp>
      <p:sp>
        <p:nvSpPr>
          <p:cNvPr id="3" name="Content Placeholder 2">
            <a:extLst>
              <a:ext uri="{FF2B5EF4-FFF2-40B4-BE49-F238E27FC236}">
                <a16:creationId xmlns:a16="http://schemas.microsoft.com/office/drawing/2014/main" id="{8AE10AA0-8A34-4471-A0C7-F3FDCAE97C8A}"/>
              </a:ext>
            </a:extLst>
          </p:cNvPr>
          <p:cNvSpPr>
            <a:spLocks noGrp="1"/>
          </p:cNvSpPr>
          <p:nvPr>
            <p:ph idx="1"/>
          </p:nvPr>
        </p:nvSpPr>
        <p:spPr/>
        <p:txBody>
          <a:bodyPr/>
          <a:lstStyle/>
          <a:p>
            <a:r>
              <a:rPr lang="en-US" dirty="0"/>
              <a:t>Local Apps have the following properties</a:t>
            </a:r>
          </a:p>
          <a:p>
            <a:pPr lvl="1"/>
            <a:r>
              <a:rPr lang="en-US" dirty="0"/>
              <a:t>Local Apps are Linux Processes</a:t>
            </a:r>
          </a:p>
          <a:p>
            <a:pPr lvl="2"/>
            <a:r>
              <a:rPr lang="en-US" dirty="0"/>
              <a:t>Local Apps could be put in docker containers</a:t>
            </a:r>
          </a:p>
          <a:p>
            <a:pPr lvl="3"/>
            <a:r>
              <a:rPr lang="en-US" dirty="0"/>
              <a:t>Advantage – network deployment</a:t>
            </a:r>
          </a:p>
          <a:p>
            <a:pPr lvl="1"/>
            <a:r>
              <a:rPr lang="en-US" dirty="0"/>
              <a:t>Local Apps obtain startup information through Nano Data Center</a:t>
            </a:r>
          </a:p>
          <a:p>
            <a:pPr lvl="2"/>
            <a:r>
              <a:rPr lang="en-US" dirty="0"/>
              <a:t>Local files could be used in limited cases</a:t>
            </a:r>
          </a:p>
          <a:p>
            <a:pPr lvl="1"/>
            <a:r>
              <a:rPr lang="en-US" dirty="0"/>
              <a:t>Anything outside of the process is through the data center</a:t>
            </a:r>
          </a:p>
          <a:p>
            <a:pPr lvl="1"/>
            <a:r>
              <a:rPr lang="en-US" dirty="0"/>
              <a:t>There are helper service for writing process applications</a:t>
            </a:r>
          </a:p>
          <a:p>
            <a:pPr lvl="2"/>
            <a:r>
              <a:rPr lang="en-US" dirty="0"/>
              <a:t>Chain Flow services to handle flow control</a:t>
            </a:r>
          </a:p>
          <a:p>
            <a:pPr lvl="1"/>
            <a:endParaRPr lang="en-US" dirty="0"/>
          </a:p>
          <a:p>
            <a:endParaRPr lang="en-US" dirty="0"/>
          </a:p>
          <a:p>
            <a:pPr lvl="1"/>
            <a:endParaRPr lang="en-US" dirty="0"/>
          </a:p>
          <a:p>
            <a:pPr lvl="1"/>
            <a:endParaRPr lang="en-US" dirty="0"/>
          </a:p>
        </p:txBody>
      </p:sp>
    </p:spTree>
    <p:extLst>
      <p:ext uri="{BB962C8B-B14F-4D97-AF65-F5344CB8AC3E}">
        <p14:creationId xmlns:p14="http://schemas.microsoft.com/office/powerpoint/2010/main" val="36528138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6A8FC-1907-40EB-95FA-97F0ADB159B8}"/>
              </a:ext>
            </a:extLst>
          </p:cNvPr>
          <p:cNvSpPr>
            <a:spLocks noGrp="1"/>
          </p:cNvSpPr>
          <p:nvPr>
            <p:ph type="title"/>
          </p:nvPr>
        </p:nvSpPr>
        <p:spPr/>
        <p:txBody>
          <a:bodyPr/>
          <a:lstStyle/>
          <a:p>
            <a:r>
              <a:rPr lang="en-US" dirty="0"/>
              <a:t>Nature of Application Web Pages</a:t>
            </a:r>
          </a:p>
        </p:txBody>
      </p:sp>
      <p:sp>
        <p:nvSpPr>
          <p:cNvPr id="3" name="Content Placeholder 2">
            <a:extLst>
              <a:ext uri="{FF2B5EF4-FFF2-40B4-BE49-F238E27FC236}">
                <a16:creationId xmlns:a16="http://schemas.microsoft.com/office/drawing/2014/main" id="{122EA6E5-D32C-446D-A26E-9C4B4159A751}"/>
              </a:ext>
            </a:extLst>
          </p:cNvPr>
          <p:cNvSpPr>
            <a:spLocks noGrp="1"/>
          </p:cNvSpPr>
          <p:nvPr>
            <p:ph idx="1"/>
          </p:nvPr>
        </p:nvSpPr>
        <p:spPr/>
        <p:txBody>
          <a:bodyPr/>
          <a:lstStyle/>
          <a:p>
            <a:r>
              <a:rPr lang="en-US" dirty="0"/>
              <a:t>Over a period of 20 years there is a need for a local web server located at the node device.  Many times attempts have been made to remove it and was quickly put back in place.</a:t>
            </a:r>
          </a:p>
          <a:p>
            <a:r>
              <a:rPr lang="en-US" dirty="0"/>
              <a:t>There are many applications running, but there can only be one web server.  Therefore, applications must integrate into a single web frame work.</a:t>
            </a:r>
          </a:p>
          <a:p>
            <a:r>
              <a:rPr lang="en-US" dirty="0"/>
              <a:t>Rules for the web frame work.</a:t>
            </a:r>
          </a:p>
          <a:p>
            <a:pPr lvl="1"/>
            <a:r>
              <a:rPr lang="en-US" dirty="0"/>
              <a:t>Web pages must support a mobile touch layout</a:t>
            </a:r>
          </a:p>
          <a:p>
            <a:pPr lvl="1"/>
            <a:r>
              <a:rPr lang="en-US" dirty="0"/>
              <a:t>Need to navigate to any web page within 3 clicks</a:t>
            </a:r>
          </a:p>
        </p:txBody>
      </p:sp>
    </p:spTree>
    <p:extLst>
      <p:ext uri="{BB962C8B-B14F-4D97-AF65-F5344CB8AC3E}">
        <p14:creationId xmlns:p14="http://schemas.microsoft.com/office/powerpoint/2010/main" val="33525553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1C7AA-8CEB-445E-86F5-1E1C75499E98}"/>
              </a:ext>
            </a:extLst>
          </p:cNvPr>
          <p:cNvSpPr>
            <a:spLocks noGrp="1"/>
          </p:cNvSpPr>
          <p:nvPr>
            <p:ph type="title"/>
          </p:nvPr>
        </p:nvSpPr>
        <p:spPr>
          <a:xfrm>
            <a:off x="838200" y="365126"/>
            <a:ext cx="10515600" cy="649288"/>
          </a:xfrm>
        </p:spPr>
        <p:txBody>
          <a:bodyPr>
            <a:normAutofit fontScale="90000"/>
          </a:bodyPr>
          <a:lstStyle/>
          <a:p>
            <a:r>
              <a:rPr lang="en-US" dirty="0"/>
              <a:t>A typical web layout</a:t>
            </a:r>
          </a:p>
        </p:txBody>
      </p:sp>
      <p:pic>
        <p:nvPicPr>
          <p:cNvPr id="9" name="Content Placeholder 8" descr="down_load_2">
            <a:extLst>
              <a:ext uri="{FF2B5EF4-FFF2-40B4-BE49-F238E27FC236}">
                <a16:creationId xmlns:a16="http://schemas.microsoft.com/office/drawing/2014/main" id="{07E31236-1DDF-41F9-9118-3B784BB5F33C}"/>
              </a:ext>
            </a:extLst>
          </p:cNvPr>
          <p:cNvPicPr>
            <a:picLocks noGrp="1" noChangeAspect="1"/>
          </p:cNvPicPr>
          <p:nvPr isPhoto="1">
            <p:ph idx="1"/>
          </p:nvPr>
        </p:nvPicPr>
        <p:blipFill>
          <a:blip r:embed="rId2">
            <a:lum/>
            <a:extLst>
              <a:ext uri="{28A0092B-C50C-407E-A947-70E740481C1C}">
                <a14:useLocalDpi xmlns:a14="http://schemas.microsoft.com/office/drawing/2010/main" val="0"/>
              </a:ext>
            </a:extLst>
          </a:blip>
          <a:stretch>
            <a:fillRect/>
          </a:stretch>
        </p:blipFill>
        <p:spPr>
          <a:xfrm>
            <a:off x="1157289" y="1157288"/>
            <a:ext cx="10072686" cy="5019675"/>
          </a:xfrm>
          <a:prstGeom prst="rect">
            <a:avLst/>
          </a:prstGeom>
        </p:spPr>
      </p:pic>
    </p:spTree>
    <p:extLst>
      <p:ext uri="{BB962C8B-B14F-4D97-AF65-F5344CB8AC3E}">
        <p14:creationId xmlns:p14="http://schemas.microsoft.com/office/powerpoint/2010/main" val="40039356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C3A38-3CF8-45D6-9468-F4B6E048E903}"/>
              </a:ext>
            </a:extLst>
          </p:cNvPr>
          <p:cNvSpPr>
            <a:spLocks noGrp="1"/>
          </p:cNvSpPr>
          <p:nvPr>
            <p:ph type="title"/>
          </p:nvPr>
        </p:nvSpPr>
        <p:spPr/>
        <p:txBody>
          <a:bodyPr/>
          <a:lstStyle/>
          <a:p>
            <a:r>
              <a:rPr lang="en-US" dirty="0"/>
              <a:t>Example of Menu Selection </a:t>
            </a:r>
            <a:br>
              <a:rPr lang="en-US" dirty="0"/>
            </a:br>
            <a:r>
              <a:rPr lang="en-US" dirty="0"/>
              <a:t>with Pop Up Menu</a:t>
            </a:r>
          </a:p>
        </p:txBody>
      </p:sp>
      <p:pic>
        <p:nvPicPr>
          <p:cNvPr id="11" name="Picture 10">
            <a:extLst>
              <a:ext uri="{FF2B5EF4-FFF2-40B4-BE49-F238E27FC236}">
                <a16:creationId xmlns:a16="http://schemas.microsoft.com/office/drawing/2014/main" id="{728E2B7D-E774-4FB1-8130-439F14B328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42752" y="0"/>
            <a:ext cx="8706495" cy="6858000"/>
          </a:xfrm>
          <a:prstGeom prst="rect">
            <a:avLst/>
          </a:prstGeom>
        </p:spPr>
      </p:pic>
      <p:pic>
        <p:nvPicPr>
          <p:cNvPr id="14" name="Picture 13">
            <a:extLst>
              <a:ext uri="{FF2B5EF4-FFF2-40B4-BE49-F238E27FC236}">
                <a16:creationId xmlns:a16="http://schemas.microsoft.com/office/drawing/2014/main" id="{53F22729-B445-4978-958E-4A3FF2A99F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71252" y="1690688"/>
            <a:ext cx="8706495" cy="5095875"/>
          </a:xfrm>
          <a:prstGeom prst="rect">
            <a:avLst/>
          </a:prstGeom>
        </p:spPr>
      </p:pic>
    </p:spTree>
    <p:extLst>
      <p:ext uri="{BB962C8B-B14F-4D97-AF65-F5344CB8AC3E}">
        <p14:creationId xmlns:p14="http://schemas.microsoft.com/office/powerpoint/2010/main" val="712436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9C3808-3E77-4E97-8334-07B7F956864C}"/>
              </a:ext>
            </a:extLst>
          </p:cNvPr>
          <p:cNvSpPr>
            <a:spLocks noGrp="1"/>
          </p:cNvSpPr>
          <p:nvPr>
            <p:ph type="title"/>
          </p:nvPr>
        </p:nvSpPr>
        <p:spPr/>
        <p:txBody>
          <a:bodyPr/>
          <a:lstStyle/>
          <a:p>
            <a:r>
              <a:rPr lang="en-US" dirty="0"/>
              <a:t>Web Frame Works Continued</a:t>
            </a:r>
          </a:p>
        </p:txBody>
      </p:sp>
      <p:sp>
        <p:nvSpPr>
          <p:cNvPr id="3" name="Content Placeholder 2">
            <a:extLst>
              <a:ext uri="{FF2B5EF4-FFF2-40B4-BE49-F238E27FC236}">
                <a16:creationId xmlns:a16="http://schemas.microsoft.com/office/drawing/2014/main" id="{F3E087DD-B8A6-4527-9DA2-7C45F98B01F1}"/>
              </a:ext>
            </a:extLst>
          </p:cNvPr>
          <p:cNvSpPr>
            <a:spLocks noGrp="1"/>
          </p:cNvSpPr>
          <p:nvPr>
            <p:ph idx="1"/>
          </p:nvPr>
        </p:nvSpPr>
        <p:spPr/>
        <p:txBody>
          <a:bodyPr/>
          <a:lstStyle/>
          <a:p>
            <a:endParaRPr lang="en-US" dirty="0"/>
          </a:p>
          <a:p>
            <a:r>
              <a:rPr lang="en-US" dirty="0"/>
              <a:t>Applications live within the framework.  The framework offers:</a:t>
            </a:r>
          </a:p>
          <a:p>
            <a:pPr lvl="1"/>
            <a:r>
              <a:rPr lang="en-US" dirty="0"/>
              <a:t>Authentication is provided by the framework</a:t>
            </a:r>
          </a:p>
          <a:p>
            <a:pPr lvl="1"/>
            <a:r>
              <a:rPr lang="en-US" dirty="0"/>
              <a:t>A mobile framework such as jQuery mobile, React Bootstrap</a:t>
            </a:r>
          </a:p>
          <a:p>
            <a:pPr lvl="1"/>
            <a:r>
              <a:rPr lang="en-US" dirty="0"/>
              <a:t>Navigation is taken care of by the framework</a:t>
            </a:r>
          </a:p>
          <a:p>
            <a:pPr lvl="1"/>
            <a:r>
              <a:rPr lang="en-US" dirty="0"/>
              <a:t>A common template to add application code into</a:t>
            </a:r>
          </a:p>
          <a:p>
            <a:pPr lvl="1"/>
            <a:r>
              <a:rPr lang="en-US" dirty="0"/>
              <a:t>JavaScript and </a:t>
            </a:r>
            <a:r>
              <a:rPr lang="en-US" dirty="0" err="1"/>
              <a:t>Css</a:t>
            </a:r>
            <a:r>
              <a:rPr lang="en-US" dirty="0"/>
              <a:t> files are included into the template.  No files except for library files</a:t>
            </a:r>
          </a:p>
        </p:txBody>
      </p:sp>
    </p:spTree>
    <p:extLst>
      <p:ext uri="{BB962C8B-B14F-4D97-AF65-F5344CB8AC3E}">
        <p14:creationId xmlns:p14="http://schemas.microsoft.com/office/powerpoint/2010/main" val="30042655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572C1C-9F0C-48B6-81B3-8942C2BADD2B}"/>
              </a:ext>
            </a:extLst>
          </p:cNvPr>
          <p:cNvSpPr>
            <a:spLocks noGrp="1"/>
          </p:cNvSpPr>
          <p:nvPr>
            <p:ph type="title"/>
          </p:nvPr>
        </p:nvSpPr>
        <p:spPr/>
        <p:txBody>
          <a:bodyPr/>
          <a:lstStyle/>
          <a:p>
            <a:r>
              <a:rPr lang="en-US" dirty="0"/>
              <a:t>Web Sockets</a:t>
            </a:r>
          </a:p>
        </p:txBody>
      </p:sp>
      <p:sp>
        <p:nvSpPr>
          <p:cNvPr id="3" name="Content Placeholder 2">
            <a:extLst>
              <a:ext uri="{FF2B5EF4-FFF2-40B4-BE49-F238E27FC236}">
                <a16:creationId xmlns:a16="http://schemas.microsoft.com/office/drawing/2014/main" id="{3BED5526-174E-4269-A905-DDD4716AFE33}"/>
              </a:ext>
            </a:extLst>
          </p:cNvPr>
          <p:cNvSpPr>
            <a:spLocks noGrp="1"/>
          </p:cNvSpPr>
          <p:nvPr>
            <p:ph idx="1"/>
          </p:nvPr>
        </p:nvSpPr>
        <p:spPr/>
        <p:txBody>
          <a:bodyPr/>
          <a:lstStyle/>
          <a:p>
            <a:r>
              <a:rPr lang="en-US" dirty="0"/>
              <a:t>Many user applications require telnet or </a:t>
            </a:r>
            <a:r>
              <a:rPr lang="en-US" dirty="0" err="1"/>
              <a:t>ssh</a:t>
            </a:r>
            <a:r>
              <a:rPr lang="en-US" dirty="0"/>
              <a:t> type use cases.</a:t>
            </a:r>
          </a:p>
          <a:p>
            <a:pPr lvl="1"/>
            <a:r>
              <a:rPr lang="en-US" dirty="0"/>
              <a:t>For lack of a better term console services</a:t>
            </a:r>
          </a:p>
          <a:p>
            <a:r>
              <a:rPr lang="en-US" dirty="0"/>
              <a:t>A Web Socket Service is setup to allow users setup web Sockets</a:t>
            </a:r>
          </a:p>
          <a:p>
            <a:r>
              <a:rPr lang="en-US" dirty="0"/>
              <a:t>Setting up Web Socket Service is straight forward</a:t>
            </a:r>
          </a:p>
          <a:p>
            <a:r>
              <a:rPr lang="en-US" dirty="0"/>
              <a:t>Main problem with Web Sockets is Service</a:t>
            </a:r>
          </a:p>
          <a:p>
            <a:pPr marL="457200" lvl="1" indent="0">
              <a:buNone/>
            </a:pPr>
            <a:endParaRPr lang="en-US" dirty="0"/>
          </a:p>
          <a:p>
            <a:endParaRPr lang="en-US" dirty="0"/>
          </a:p>
        </p:txBody>
      </p:sp>
    </p:spTree>
    <p:extLst>
      <p:ext uri="{BB962C8B-B14F-4D97-AF65-F5344CB8AC3E}">
        <p14:creationId xmlns:p14="http://schemas.microsoft.com/office/powerpoint/2010/main" val="13987807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7D964B-E310-40A2-90D5-FBB6AAD81A77}"/>
              </a:ext>
            </a:extLst>
          </p:cNvPr>
          <p:cNvSpPr>
            <a:spLocks noGrp="1"/>
          </p:cNvSpPr>
          <p:nvPr>
            <p:ph type="title"/>
          </p:nvPr>
        </p:nvSpPr>
        <p:spPr/>
        <p:txBody>
          <a:bodyPr>
            <a:normAutofit/>
          </a:bodyPr>
          <a:lstStyle/>
          <a:p>
            <a:r>
              <a:rPr lang="en-US" sz="3200" dirty="0"/>
              <a:t>Local and System Graphs Feed a Graphical Data Base</a:t>
            </a:r>
          </a:p>
        </p:txBody>
      </p:sp>
      <p:sp>
        <p:nvSpPr>
          <p:cNvPr id="3" name="Content Placeholder 2">
            <a:extLst>
              <a:ext uri="{FF2B5EF4-FFF2-40B4-BE49-F238E27FC236}">
                <a16:creationId xmlns:a16="http://schemas.microsoft.com/office/drawing/2014/main" id="{ABF8EFD6-30C8-420A-9EA5-ABFADFD8BB77}"/>
              </a:ext>
            </a:extLst>
          </p:cNvPr>
          <p:cNvSpPr>
            <a:spLocks noGrp="1"/>
          </p:cNvSpPr>
          <p:nvPr>
            <p:ph idx="1"/>
          </p:nvPr>
        </p:nvSpPr>
        <p:spPr/>
        <p:txBody>
          <a:bodyPr/>
          <a:lstStyle/>
          <a:p>
            <a:r>
              <a:rPr lang="en-US" dirty="0"/>
              <a:t>A graphical data base is:</a:t>
            </a:r>
          </a:p>
          <a:p>
            <a:pPr lvl="1"/>
            <a:r>
              <a:rPr lang="en-US" dirty="0"/>
              <a:t>A collection of nodes ( python dictionaries )</a:t>
            </a:r>
          </a:p>
          <a:p>
            <a:pPr lvl="1"/>
            <a:r>
              <a:rPr lang="en-US" dirty="0"/>
              <a:t>Nodes are collected by relationships and labels</a:t>
            </a:r>
          </a:p>
          <a:p>
            <a:pPr lvl="1"/>
            <a:r>
              <a:rPr lang="en-US" dirty="0"/>
              <a:t>Relationships can be searched by a query language</a:t>
            </a:r>
          </a:p>
          <a:p>
            <a:r>
              <a:rPr lang="en-US" dirty="0"/>
              <a:t>Why is that important?</a:t>
            </a:r>
          </a:p>
          <a:p>
            <a:pPr lvl="1"/>
            <a:r>
              <a:rPr lang="en-US" dirty="0"/>
              <a:t>An application can search the graph to find remotes that are moisture sensors.  </a:t>
            </a:r>
          </a:p>
          <a:p>
            <a:pPr lvl="1"/>
            <a:r>
              <a:rPr lang="en-US" dirty="0"/>
              <a:t>An application can search the graph to find input data location and output locations</a:t>
            </a:r>
          </a:p>
          <a:p>
            <a:pPr lvl="1"/>
            <a:r>
              <a:rPr lang="en-US" dirty="0"/>
              <a:t>In essence no more hardcoding apps and having ever growing configuration files.</a:t>
            </a:r>
          </a:p>
        </p:txBody>
      </p:sp>
    </p:spTree>
    <p:extLst>
      <p:ext uri="{BB962C8B-B14F-4D97-AF65-F5344CB8AC3E}">
        <p14:creationId xmlns:p14="http://schemas.microsoft.com/office/powerpoint/2010/main" val="38181522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5F382F-26EE-4D8E-8A69-08006D6FCD70}"/>
              </a:ext>
            </a:extLst>
          </p:cNvPr>
          <p:cNvSpPr>
            <a:spLocks noGrp="1"/>
          </p:cNvSpPr>
          <p:nvPr>
            <p:ph type="title"/>
          </p:nvPr>
        </p:nvSpPr>
        <p:spPr/>
        <p:txBody>
          <a:bodyPr/>
          <a:lstStyle/>
          <a:p>
            <a:r>
              <a:rPr lang="en-US" dirty="0"/>
              <a:t>New IOT Architecture Introduction</a:t>
            </a:r>
          </a:p>
        </p:txBody>
      </p:sp>
      <p:sp>
        <p:nvSpPr>
          <p:cNvPr id="3" name="Content Placeholder 2">
            <a:extLst>
              <a:ext uri="{FF2B5EF4-FFF2-40B4-BE49-F238E27FC236}">
                <a16:creationId xmlns:a16="http://schemas.microsoft.com/office/drawing/2014/main" id="{64B1CA9C-E4D2-431A-98A5-7C911A257787}"/>
              </a:ext>
            </a:extLst>
          </p:cNvPr>
          <p:cNvSpPr>
            <a:spLocks noGrp="1"/>
          </p:cNvSpPr>
          <p:nvPr>
            <p:ph idx="1"/>
          </p:nvPr>
        </p:nvSpPr>
        <p:spPr/>
        <p:txBody>
          <a:bodyPr/>
          <a:lstStyle/>
          <a:p>
            <a:r>
              <a:rPr lang="en-US" dirty="0"/>
              <a:t>Conventional IOT Architecture</a:t>
            </a:r>
          </a:p>
          <a:p>
            <a:r>
              <a:rPr lang="en-US" dirty="0"/>
              <a:t>Edge IOT Architecture</a:t>
            </a:r>
          </a:p>
          <a:p>
            <a:r>
              <a:rPr lang="en-US" dirty="0"/>
              <a:t>New IOT Architecture</a:t>
            </a:r>
          </a:p>
          <a:p>
            <a:pPr lvl="1"/>
            <a:r>
              <a:rPr lang="en-US" dirty="0"/>
              <a:t>Data Centered Based Architecture</a:t>
            </a:r>
          </a:p>
        </p:txBody>
      </p:sp>
    </p:spTree>
    <p:extLst>
      <p:ext uri="{BB962C8B-B14F-4D97-AF65-F5344CB8AC3E}">
        <p14:creationId xmlns:p14="http://schemas.microsoft.com/office/powerpoint/2010/main" val="33593205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9B1041-FC19-4AEB-BA96-F9ED08D22B9F}"/>
              </a:ext>
            </a:extLst>
          </p:cNvPr>
          <p:cNvSpPr>
            <a:spLocks noGrp="1"/>
          </p:cNvSpPr>
          <p:nvPr>
            <p:ph type="title"/>
          </p:nvPr>
        </p:nvSpPr>
        <p:spPr/>
        <p:txBody>
          <a:bodyPr/>
          <a:lstStyle/>
          <a:p>
            <a:r>
              <a:rPr lang="en-US" dirty="0"/>
              <a:t>New Programmer  -- A Renaissance Man?</a:t>
            </a:r>
          </a:p>
        </p:txBody>
      </p:sp>
      <p:sp>
        <p:nvSpPr>
          <p:cNvPr id="3" name="Content Placeholder 2">
            <a:extLst>
              <a:ext uri="{FF2B5EF4-FFF2-40B4-BE49-F238E27FC236}">
                <a16:creationId xmlns:a16="http://schemas.microsoft.com/office/drawing/2014/main" id="{97B4B6CD-2C8F-4A0D-88AB-122850727498}"/>
              </a:ext>
            </a:extLst>
          </p:cNvPr>
          <p:cNvSpPr>
            <a:spLocks noGrp="1"/>
          </p:cNvSpPr>
          <p:nvPr>
            <p:ph idx="1"/>
          </p:nvPr>
        </p:nvSpPr>
        <p:spPr/>
        <p:txBody>
          <a:bodyPr>
            <a:normAutofit fontScale="77500" lnSpcReduction="20000"/>
          </a:bodyPr>
          <a:lstStyle/>
          <a:p>
            <a:r>
              <a:rPr lang="en-US" dirty="0"/>
              <a:t>In the past a programmer could function in a very narrow area such as:</a:t>
            </a:r>
          </a:p>
          <a:p>
            <a:pPr lvl="1"/>
            <a:r>
              <a:rPr lang="en-US" dirty="0"/>
              <a:t>Embedded</a:t>
            </a:r>
          </a:p>
          <a:p>
            <a:pPr lvl="1"/>
            <a:r>
              <a:rPr lang="en-US" dirty="0"/>
              <a:t>Data Base</a:t>
            </a:r>
          </a:p>
          <a:p>
            <a:pPr lvl="1"/>
            <a:r>
              <a:rPr lang="en-US" dirty="0"/>
              <a:t>Web Front End/ Web Back End</a:t>
            </a:r>
          </a:p>
          <a:p>
            <a:pPr lvl="1"/>
            <a:r>
              <a:rPr lang="en-US" dirty="0"/>
              <a:t>Data Center activities </a:t>
            </a:r>
          </a:p>
          <a:p>
            <a:r>
              <a:rPr lang="en-US" dirty="0"/>
              <a:t>In the New Web Based architecture a programmer may have to be versed in the areas above as well as other areas such as</a:t>
            </a:r>
          </a:p>
          <a:p>
            <a:pPr lvl="1"/>
            <a:r>
              <a:rPr lang="en-US" dirty="0"/>
              <a:t>Wireless Devices and Power Management</a:t>
            </a:r>
          </a:p>
          <a:p>
            <a:pPr lvl="1"/>
            <a:r>
              <a:rPr lang="en-US" dirty="0"/>
              <a:t>RS-485 and Modbus</a:t>
            </a:r>
          </a:p>
          <a:p>
            <a:pPr lvl="1"/>
            <a:r>
              <a:rPr lang="en-US" dirty="0"/>
              <a:t>Ladder Logic and PLC’s</a:t>
            </a:r>
          </a:p>
          <a:p>
            <a:pPr lvl="1"/>
            <a:r>
              <a:rPr lang="en-US" dirty="0"/>
              <a:t>Sensor and Actuators</a:t>
            </a:r>
          </a:p>
          <a:p>
            <a:pPr lvl="1"/>
            <a:r>
              <a:rPr lang="en-US" dirty="0"/>
              <a:t>Enclosures</a:t>
            </a:r>
          </a:p>
          <a:p>
            <a:pPr lvl="1"/>
            <a:r>
              <a:rPr lang="en-US" dirty="0"/>
              <a:t>Wiring</a:t>
            </a:r>
          </a:p>
          <a:p>
            <a:pPr lvl="1"/>
            <a:r>
              <a:rPr lang="en-US" dirty="0"/>
              <a:t>Printed Circuit Boards and all the Ada Fruit Stuff</a:t>
            </a:r>
          </a:p>
          <a:p>
            <a:r>
              <a:rPr lang="en-US" dirty="0"/>
              <a:t>This is the reason the maker movement came to be.</a:t>
            </a:r>
          </a:p>
          <a:p>
            <a:pPr lvl="1"/>
            <a:endParaRPr lang="en-US" dirty="0"/>
          </a:p>
          <a:p>
            <a:pPr lvl="1"/>
            <a:endParaRPr lang="en-US" dirty="0"/>
          </a:p>
        </p:txBody>
      </p:sp>
    </p:spTree>
    <p:extLst>
      <p:ext uri="{BB962C8B-B14F-4D97-AF65-F5344CB8AC3E}">
        <p14:creationId xmlns:p14="http://schemas.microsoft.com/office/powerpoint/2010/main" val="25777145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6DC7E-04A0-4E1E-A1DB-115012074F40}"/>
              </a:ext>
            </a:extLst>
          </p:cNvPr>
          <p:cNvSpPr>
            <a:spLocks noGrp="1"/>
          </p:cNvSpPr>
          <p:nvPr>
            <p:ph type="title"/>
          </p:nvPr>
        </p:nvSpPr>
        <p:spPr/>
        <p:txBody>
          <a:bodyPr/>
          <a:lstStyle/>
          <a:p>
            <a:r>
              <a:rPr lang="en-US" dirty="0"/>
              <a:t>New Technician </a:t>
            </a:r>
          </a:p>
        </p:txBody>
      </p:sp>
      <p:sp>
        <p:nvSpPr>
          <p:cNvPr id="3" name="Content Placeholder 2">
            <a:extLst>
              <a:ext uri="{FF2B5EF4-FFF2-40B4-BE49-F238E27FC236}">
                <a16:creationId xmlns:a16="http://schemas.microsoft.com/office/drawing/2014/main" id="{E87A70F2-3BCF-4173-A750-52A2C2C582C6}"/>
              </a:ext>
            </a:extLst>
          </p:cNvPr>
          <p:cNvSpPr>
            <a:spLocks noGrp="1"/>
          </p:cNvSpPr>
          <p:nvPr>
            <p:ph idx="1"/>
          </p:nvPr>
        </p:nvSpPr>
        <p:spPr/>
        <p:txBody>
          <a:bodyPr/>
          <a:lstStyle/>
          <a:p>
            <a:r>
              <a:rPr lang="en-US" dirty="0"/>
              <a:t>Adaption of these systems will not take place until industries have an organic technician base to install and service these devices.</a:t>
            </a:r>
          </a:p>
          <a:p>
            <a:r>
              <a:rPr lang="en-US" dirty="0"/>
              <a:t>The author has been for over 25 years been involved in fielding edge IOT devices in retail stores.  The result is that the installation and maintenance costs greatly exceed the cost of the system</a:t>
            </a:r>
          </a:p>
          <a:p>
            <a:r>
              <a:rPr lang="en-US" dirty="0"/>
              <a:t>In agriculture, these IOT systems will not be successful until the farmers or farm workers can configure and maintain these systems </a:t>
            </a:r>
          </a:p>
          <a:p>
            <a:r>
              <a:rPr lang="en-US" dirty="0"/>
              <a:t>An attempt will be made to create a technician track.  </a:t>
            </a:r>
          </a:p>
        </p:txBody>
      </p:sp>
    </p:spTree>
    <p:extLst>
      <p:ext uri="{BB962C8B-B14F-4D97-AF65-F5344CB8AC3E}">
        <p14:creationId xmlns:p14="http://schemas.microsoft.com/office/powerpoint/2010/main" val="18288469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2EF41-7E63-45AD-927C-57074E1AF85C}"/>
              </a:ext>
            </a:extLst>
          </p:cNvPr>
          <p:cNvSpPr>
            <a:spLocks noGrp="1"/>
          </p:cNvSpPr>
          <p:nvPr>
            <p:ph type="title"/>
          </p:nvPr>
        </p:nvSpPr>
        <p:spPr/>
        <p:txBody>
          <a:bodyPr/>
          <a:lstStyle/>
          <a:p>
            <a:r>
              <a:rPr lang="en-US" dirty="0"/>
              <a:t>A purpose of the Maker Space</a:t>
            </a:r>
          </a:p>
        </p:txBody>
      </p:sp>
      <p:sp>
        <p:nvSpPr>
          <p:cNvPr id="3" name="Content Placeholder 2">
            <a:extLst>
              <a:ext uri="{FF2B5EF4-FFF2-40B4-BE49-F238E27FC236}">
                <a16:creationId xmlns:a16="http://schemas.microsoft.com/office/drawing/2014/main" id="{7F7F93E1-A428-4A35-8E2A-46DA1F7F2A34}"/>
              </a:ext>
            </a:extLst>
          </p:cNvPr>
          <p:cNvSpPr>
            <a:spLocks noGrp="1"/>
          </p:cNvSpPr>
          <p:nvPr>
            <p:ph idx="1"/>
          </p:nvPr>
        </p:nvSpPr>
        <p:spPr/>
        <p:txBody>
          <a:bodyPr/>
          <a:lstStyle/>
          <a:p>
            <a:r>
              <a:rPr lang="en-US" dirty="0"/>
              <a:t>Provide the training for the next generation programmer</a:t>
            </a:r>
          </a:p>
          <a:p>
            <a:r>
              <a:rPr lang="en-US" dirty="0"/>
              <a:t>Provide the training for the next generation technician</a:t>
            </a:r>
          </a:p>
          <a:p>
            <a:r>
              <a:rPr lang="en-US" dirty="0"/>
              <a:t>Because no one else is doing it.</a:t>
            </a:r>
          </a:p>
          <a:p>
            <a:r>
              <a:rPr lang="en-US" dirty="0"/>
              <a:t>Also, provide a frame work for companies that wish to start.</a:t>
            </a:r>
          </a:p>
          <a:p>
            <a:r>
              <a:rPr lang="en-US" dirty="0"/>
              <a:t>Only requirement is to contribute back non proprietary technology.</a:t>
            </a:r>
          </a:p>
        </p:txBody>
      </p:sp>
    </p:spTree>
    <p:extLst>
      <p:ext uri="{BB962C8B-B14F-4D97-AF65-F5344CB8AC3E}">
        <p14:creationId xmlns:p14="http://schemas.microsoft.com/office/powerpoint/2010/main" val="24958508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DA248-D9C0-4587-B2F3-555F3AEF8A3E}"/>
              </a:ext>
            </a:extLst>
          </p:cNvPr>
          <p:cNvSpPr>
            <a:spLocks noGrp="1"/>
          </p:cNvSpPr>
          <p:nvPr>
            <p:ph type="title"/>
          </p:nvPr>
        </p:nvSpPr>
        <p:spPr>
          <a:xfrm>
            <a:off x="839788" y="457200"/>
            <a:ext cx="6800781" cy="580616"/>
          </a:xfrm>
        </p:spPr>
        <p:txBody>
          <a:bodyPr/>
          <a:lstStyle/>
          <a:p>
            <a:r>
              <a:rPr lang="en-US" dirty="0"/>
              <a:t>Classic IOT Architecture</a:t>
            </a:r>
          </a:p>
        </p:txBody>
      </p:sp>
      <p:sp>
        <p:nvSpPr>
          <p:cNvPr id="5" name="Text Placeholder 4">
            <a:extLst>
              <a:ext uri="{FF2B5EF4-FFF2-40B4-BE49-F238E27FC236}">
                <a16:creationId xmlns:a16="http://schemas.microsoft.com/office/drawing/2014/main" id="{811ED0AA-DA18-4DE5-A4FB-E68FAB2A55C5}"/>
              </a:ext>
            </a:extLst>
          </p:cNvPr>
          <p:cNvSpPr>
            <a:spLocks noGrp="1"/>
          </p:cNvSpPr>
          <p:nvPr>
            <p:ph type="body" sz="half" idx="2"/>
          </p:nvPr>
        </p:nvSpPr>
        <p:spPr/>
        <p:txBody>
          <a:bodyPr/>
          <a:lstStyle/>
          <a:p>
            <a:r>
              <a:rPr lang="en-US" dirty="0"/>
              <a:t>Consider the following device that turns an electrical appliance on or off.  </a:t>
            </a:r>
          </a:p>
          <a:p>
            <a:r>
              <a:rPr lang="en-US" dirty="0"/>
              <a:t>This device is controlled by a smart phone app or by a voice command from </a:t>
            </a:r>
            <a:r>
              <a:rPr lang="en-US" dirty="0" err="1"/>
              <a:t>alexa</a:t>
            </a:r>
            <a:endParaRPr lang="en-US" dirty="0"/>
          </a:p>
        </p:txBody>
      </p:sp>
      <p:pic>
        <p:nvPicPr>
          <p:cNvPr id="1030" name="Picture 6" descr="https://images-na.ssl-images-amazon.com/images/I/51FiLzLAw6L._SL1083_.jpg">
            <a:extLst>
              <a:ext uri="{FF2B5EF4-FFF2-40B4-BE49-F238E27FC236}">
                <a16:creationId xmlns:a16="http://schemas.microsoft.com/office/drawing/2014/main" id="{50125649-BEBC-4209-9732-DCED47107D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22263" y="1282949"/>
            <a:ext cx="5350625" cy="54107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08904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803812C-2AC9-4BEB-8BF3-E02920781A27}"/>
              </a:ext>
            </a:extLst>
          </p:cNvPr>
          <p:cNvSpPr>
            <a:spLocks noGrp="1"/>
          </p:cNvSpPr>
          <p:nvPr>
            <p:ph type="title"/>
          </p:nvPr>
        </p:nvSpPr>
        <p:spPr/>
        <p:txBody>
          <a:bodyPr/>
          <a:lstStyle/>
          <a:p>
            <a:r>
              <a:rPr lang="en-US" dirty="0"/>
              <a:t>Typical IOT Layout</a:t>
            </a:r>
          </a:p>
        </p:txBody>
      </p:sp>
      <p:sp>
        <p:nvSpPr>
          <p:cNvPr id="36" name="Content Placeholder 35">
            <a:extLst>
              <a:ext uri="{FF2B5EF4-FFF2-40B4-BE49-F238E27FC236}">
                <a16:creationId xmlns:a16="http://schemas.microsoft.com/office/drawing/2014/main" id="{CCB931B0-D827-4CBB-9410-64848ED591A2}"/>
              </a:ext>
            </a:extLst>
          </p:cNvPr>
          <p:cNvSpPr>
            <a:spLocks noGrp="1"/>
          </p:cNvSpPr>
          <p:nvPr>
            <p:ph idx="1"/>
          </p:nvPr>
        </p:nvSpPr>
        <p:spPr/>
        <p:txBody>
          <a:bodyPr/>
          <a:lstStyle/>
          <a:p>
            <a:endParaRPr lang="en-US" dirty="0"/>
          </a:p>
        </p:txBody>
      </p:sp>
      <p:cxnSp>
        <p:nvCxnSpPr>
          <p:cNvPr id="13" name="Straight Arrow Connector 12">
            <a:extLst>
              <a:ext uri="{FF2B5EF4-FFF2-40B4-BE49-F238E27FC236}">
                <a16:creationId xmlns:a16="http://schemas.microsoft.com/office/drawing/2014/main" id="{2F1FAD40-6A0B-48AF-AC41-B54DD8AF6B76}"/>
              </a:ext>
            </a:extLst>
          </p:cNvPr>
          <p:cNvCxnSpPr>
            <a:cxnSpLocks/>
          </p:cNvCxnSpPr>
          <p:nvPr/>
        </p:nvCxnSpPr>
        <p:spPr>
          <a:xfrm flipV="1">
            <a:off x="5036169" y="3507581"/>
            <a:ext cx="1235605" cy="70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6345030F-E54E-4DA6-BAF3-F5205E1EA827}"/>
              </a:ext>
            </a:extLst>
          </p:cNvPr>
          <p:cNvSpPr/>
          <p:nvPr/>
        </p:nvSpPr>
        <p:spPr>
          <a:xfrm>
            <a:off x="5259486" y="3230582"/>
            <a:ext cx="685701" cy="276999"/>
          </a:xfrm>
          <a:prstGeom prst="rect">
            <a:avLst/>
          </a:prstGeom>
          <a:noFill/>
        </p:spPr>
        <p:txBody>
          <a:bodyPr wrap="none" lIns="91440" tIns="45720" rIns="91440" bIns="45720">
            <a:spAutoFit/>
          </a:bodyPr>
          <a:lstStyle/>
          <a:p>
            <a:pPr algn="ctr"/>
            <a:r>
              <a:rPr lang="en-US" sz="1200" b="0" cap="none" spc="0" dirty="0">
                <a:ln w="0"/>
                <a:solidFill>
                  <a:schemeClr val="tx1"/>
                </a:solidFill>
                <a:effectLst>
                  <a:outerShdw blurRad="38100" dist="19050" dir="2700000" algn="tl" rotWithShape="0">
                    <a:schemeClr val="dk1">
                      <a:alpha val="40000"/>
                    </a:schemeClr>
                  </a:outerShdw>
                </a:effectLst>
              </a:rPr>
              <a:t>internet</a:t>
            </a:r>
          </a:p>
        </p:txBody>
      </p:sp>
      <p:pic>
        <p:nvPicPr>
          <p:cNvPr id="17" name="Picture 6" descr="https://images-na.ssl-images-amazon.com/images/I/51FiLzLAw6L._SL1083_.jpg">
            <a:extLst>
              <a:ext uri="{FF2B5EF4-FFF2-40B4-BE49-F238E27FC236}">
                <a16:creationId xmlns:a16="http://schemas.microsoft.com/office/drawing/2014/main" id="{D356DEA2-8BB1-407A-A7EA-BA163602BAB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3584" y="2258086"/>
            <a:ext cx="3242883" cy="2775988"/>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mc:Choice Requires="p14">
          <p:contentPart p14:bwMode="auto" r:id="rId3">
            <p14:nvContentPartPr>
              <p14:cNvPr id="18" name="Ink 17">
                <a:extLst>
                  <a:ext uri="{FF2B5EF4-FFF2-40B4-BE49-F238E27FC236}">
                    <a16:creationId xmlns:a16="http://schemas.microsoft.com/office/drawing/2014/main" id="{5D74EC5D-99F0-46C9-B9EE-03B0091D4081}"/>
                  </a:ext>
                </a:extLst>
              </p14:cNvPr>
              <p14:cNvContentPartPr/>
              <p14:nvPr/>
            </p14:nvContentPartPr>
            <p14:xfrm>
              <a:off x="3674403" y="3376578"/>
              <a:ext cx="1351620" cy="316980"/>
            </p14:xfrm>
          </p:contentPart>
        </mc:Choice>
        <mc:Fallback xmlns="">
          <p:pic>
            <p:nvPicPr>
              <p:cNvPr id="18" name="Ink 17">
                <a:extLst>
                  <a:ext uri="{FF2B5EF4-FFF2-40B4-BE49-F238E27FC236}">
                    <a16:creationId xmlns:a16="http://schemas.microsoft.com/office/drawing/2014/main" id="{5D74EC5D-99F0-46C9-B9EE-03B0091D4081}"/>
                  </a:ext>
                </a:extLst>
              </p:cNvPr>
              <p:cNvPicPr/>
              <p:nvPr/>
            </p:nvPicPr>
            <p:blipFill>
              <a:blip r:embed="rId4"/>
              <a:stretch>
                <a:fillRect/>
              </a:stretch>
            </p:blipFill>
            <p:spPr>
              <a:xfrm>
                <a:off x="3670084" y="3372265"/>
                <a:ext cx="1360259" cy="325605"/>
              </a:xfrm>
              <a:prstGeom prst="rect">
                <a:avLst/>
              </a:prstGeom>
            </p:spPr>
          </p:pic>
        </mc:Fallback>
      </mc:AlternateContent>
      <p:sp>
        <p:nvSpPr>
          <p:cNvPr id="23" name="Rectangle 22">
            <a:extLst>
              <a:ext uri="{FF2B5EF4-FFF2-40B4-BE49-F238E27FC236}">
                <a16:creationId xmlns:a16="http://schemas.microsoft.com/office/drawing/2014/main" id="{8C6CA490-C315-4D9E-881F-984FC565946F}"/>
              </a:ext>
            </a:extLst>
          </p:cNvPr>
          <p:cNvSpPr/>
          <p:nvPr/>
        </p:nvSpPr>
        <p:spPr>
          <a:xfrm>
            <a:off x="3853093" y="3054188"/>
            <a:ext cx="566181" cy="369332"/>
          </a:xfrm>
          <a:prstGeom prst="rect">
            <a:avLst/>
          </a:prstGeom>
        </p:spPr>
        <p:txBody>
          <a:bodyPr wrap="none">
            <a:spAutoFit/>
          </a:bodyPr>
          <a:lstStyle/>
          <a:p>
            <a:pPr algn="ctr"/>
            <a:r>
              <a:rPr lang="en-US" dirty="0" err="1">
                <a:ln w="0"/>
                <a:effectLst>
                  <a:outerShdw blurRad="38100" dist="19050" dir="2700000" algn="tl" rotWithShape="0">
                    <a:schemeClr val="dk1">
                      <a:alpha val="40000"/>
                    </a:schemeClr>
                  </a:outerShdw>
                </a:effectLst>
              </a:rPr>
              <a:t>Wifi</a:t>
            </a:r>
            <a:endParaRPr lang="en-US" dirty="0">
              <a:ln w="0"/>
              <a:effectLst>
                <a:outerShdw blurRad="38100" dist="19050" dir="2700000" algn="tl" rotWithShape="0">
                  <a:schemeClr val="dk1">
                    <a:alpha val="40000"/>
                  </a:schemeClr>
                </a:outerShdw>
              </a:effectLst>
            </a:endParaRPr>
          </a:p>
        </p:txBody>
      </p:sp>
      <p:sp>
        <p:nvSpPr>
          <p:cNvPr id="24" name="TextBox 23">
            <a:extLst>
              <a:ext uri="{FF2B5EF4-FFF2-40B4-BE49-F238E27FC236}">
                <a16:creationId xmlns:a16="http://schemas.microsoft.com/office/drawing/2014/main" id="{1E7C4BEE-BE44-4115-AFD9-4803FBE892FB}"/>
              </a:ext>
            </a:extLst>
          </p:cNvPr>
          <p:cNvSpPr txBox="1"/>
          <p:nvPr/>
        </p:nvSpPr>
        <p:spPr>
          <a:xfrm>
            <a:off x="6355553" y="2907416"/>
            <a:ext cx="1168712" cy="1477328"/>
          </a:xfrm>
          <a:prstGeom prst="rect">
            <a:avLst/>
          </a:prstGeom>
          <a:noFill/>
        </p:spPr>
        <p:txBody>
          <a:bodyPr wrap="square" rtlCol="0">
            <a:spAutoFit/>
          </a:bodyPr>
          <a:lstStyle/>
          <a:p>
            <a:r>
              <a:rPr lang="en-US" dirty="0"/>
              <a:t>Cloud</a:t>
            </a:r>
          </a:p>
          <a:p>
            <a:r>
              <a:rPr lang="en-US" dirty="0"/>
              <a:t>RPC Type</a:t>
            </a:r>
          </a:p>
          <a:p>
            <a:r>
              <a:rPr lang="en-US" dirty="0"/>
              <a:t>Interface</a:t>
            </a:r>
          </a:p>
          <a:p>
            <a:r>
              <a:rPr lang="en-US" dirty="0"/>
              <a:t>AMQP or MQTT</a:t>
            </a:r>
          </a:p>
        </p:txBody>
      </p:sp>
      <p:sp>
        <p:nvSpPr>
          <p:cNvPr id="25" name="TextBox 24">
            <a:extLst>
              <a:ext uri="{FF2B5EF4-FFF2-40B4-BE49-F238E27FC236}">
                <a16:creationId xmlns:a16="http://schemas.microsoft.com/office/drawing/2014/main" id="{4C6C8AE9-4031-46FE-AA71-C0E9CF17AB92}"/>
              </a:ext>
            </a:extLst>
          </p:cNvPr>
          <p:cNvSpPr txBox="1"/>
          <p:nvPr/>
        </p:nvSpPr>
        <p:spPr>
          <a:xfrm>
            <a:off x="8157455" y="3184415"/>
            <a:ext cx="1493656" cy="923330"/>
          </a:xfrm>
          <a:prstGeom prst="rect">
            <a:avLst/>
          </a:prstGeom>
          <a:noFill/>
        </p:spPr>
        <p:txBody>
          <a:bodyPr wrap="square" rtlCol="0">
            <a:spAutoFit/>
          </a:bodyPr>
          <a:lstStyle/>
          <a:p>
            <a:r>
              <a:rPr lang="en-US" dirty="0"/>
              <a:t>Cloud</a:t>
            </a:r>
          </a:p>
          <a:p>
            <a:r>
              <a:rPr lang="en-US" dirty="0"/>
              <a:t>Web Server</a:t>
            </a:r>
          </a:p>
          <a:p>
            <a:endParaRPr lang="en-US" dirty="0"/>
          </a:p>
        </p:txBody>
      </p:sp>
      <p:cxnSp>
        <p:nvCxnSpPr>
          <p:cNvPr id="27" name="Straight Arrow Connector 26">
            <a:extLst>
              <a:ext uri="{FF2B5EF4-FFF2-40B4-BE49-F238E27FC236}">
                <a16:creationId xmlns:a16="http://schemas.microsoft.com/office/drawing/2014/main" id="{75FF40AE-9B89-413F-8047-2930236F0A32}"/>
              </a:ext>
            </a:extLst>
          </p:cNvPr>
          <p:cNvCxnSpPr>
            <a:cxnSpLocks/>
            <a:stCxn id="24" idx="3"/>
            <a:endCxn id="25" idx="1"/>
          </p:cNvCxnSpPr>
          <p:nvPr/>
        </p:nvCxnSpPr>
        <p:spPr>
          <a:xfrm>
            <a:off x="7524265" y="3646080"/>
            <a:ext cx="63319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DC4C553E-AADA-4236-9216-72681AF1485F}"/>
              </a:ext>
            </a:extLst>
          </p:cNvPr>
          <p:cNvCxnSpPr/>
          <p:nvPr/>
        </p:nvCxnSpPr>
        <p:spPr>
          <a:xfrm flipH="1">
            <a:off x="8853795" y="690007"/>
            <a:ext cx="851187" cy="18848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F6C69F4C-8D9B-407D-8C9F-81D8DB4E1E1F}"/>
              </a:ext>
            </a:extLst>
          </p:cNvPr>
          <p:cNvCxnSpPr/>
          <p:nvPr/>
        </p:nvCxnSpPr>
        <p:spPr>
          <a:xfrm flipH="1" flipV="1">
            <a:off x="8975706" y="3960530"/>
            <a:ext cx="1161231" cy="16409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2E8B6E18-C4C2-42CD-9810-C969074B5E75}"/>
              </a:ext>
            </a:extLst>
          </p:cNvPr>
          <p:cNvSpPr/>
          <p:nvPr/>
        </p:nvSpPr>
        <p:spPr>
          <a:xfrm>
            <a:off x="8157455" y="5283330"/>
            <a:ext cx="1868012" cy="276999"/>
          </a:xfrm>
          <a:prstGeom prst="rect">
            <a:avLst/>
          </a:prstGeom>
          <a:noFill/>
        </p:spPr>
        <p:txBody>
          <a:bodyPr wrap="none" lIns="91440" tIns="45720" rIns="91440" bIns="45720">
            <a:spAutoFit/>
          </a:bodyPr>
          <a:lstStyle/>
          <a:p>
            <a:pPr algn="ctr"/>
            <a:r>
              <a:rPr lang="en-US" sz="1200" dirty="0">
                <a:ln w="0"/>
                <a:effectLst>
                  <a:outerShdw blurRad="38100" dist="19050" dir="2700000" algn="tl" rotWithShape="0">
                    <a:schemeClr val="dk1">
                      <a:alpha val="40000"/>
                    </a:schemeClr>
                  </a:outerShdw>
                </a:effectLst>
              </a:rPr>
              <a:t>Https from Cellphone Apps</a:t>
            </a:r>
            <a:endParaRPr lang="en-US" sz="1200" b="0" cap="none" spc="0" dirty="0">
              <a:ln w="0"/>
              <a:solidFill>
                <a:schemeClr val="tx1"/>
              </a:solidFill>
              <a:effectLst>
                <a:outerShdw blurRad="38100" dist="19050" dir="2700000" algn="tl" rotWithShape="0">
                  <a:schemeClr val="dk1">
                    <a:alpha val="40000"/>
                  </a:schemeClr>
                </a:outerShdw>
              </a:effectLst>
            </a:endParaRPr>
          </a:p>
        </p:txBody>
      </p:sp>
      <p:sp>
        <p:nvSpPr>
          <p:cNvPr id="35" name="Rectangle 34">
            <a:extLst>
              <a:ext uri="{FF2B5EF4-FFF2-40B4-BE49-F238E27FC236}">
                <a16:creationId xmlns:a16="http://schemas.microsoft.com/office/drawing/2014/main" id="{1F896522-1119-49DC-8E2B-2BBC29B70A4F}"/>
              </a:ext>
            </a:extLst>
          </p:cNvPr>
          <p:cNvSpPr/>
          <p:nvPr/>
        </p:nvSpPr>
        <p:spPr>
          <a:xfrm>
            <a:off x="8873876" y="821724"/>
            <a:ext cx="1232132" cy="276999"/>
          </a:xfrm>
          <a:prstGeom prst="rect">
            <a:avLst/>
          </a:prstGeom>
          <a:noFill/>
        </p:spPr>
        <p:txBody>
          <a:bodyPr wrap="none" lIns="91440" tIns="45720" rIns="91440" bIns="45720">
            <a:spAutoFit/>
          </a:bodyPr>
          <a:lstStyle/>
          <a:p>
            <a:pPr algn="ctr"/>
            <a:r>
              <a:rPr lang="en-US" sz="1200" b="0" cap="none" spc="0" dirty="0">
                <a:ln w="0"/>
                <a:solidFill>
                  <a:schemeClr val="tx1"/>
                </a:solidFill>
                <a:effectLst>
                  <a:outerShdw blurRad="38100" dist="19050" dir="2700000" algn="tl" rotWithShape="0">
                    <a:schemeClr val="dk1">
                      <a:alpha val="40000"/>
                    </a:schemeClr>
                  </a:outerShdw>
                </a:effectLst>
              </a:rPr>
              <a:t>Https from Alexa</a:t>
            </a:r>
          </a:p>
        </p:txBody>
      </p:sp>
      <p:cxnSp>
        <p:nvCxnSpPr>
          <p:cNvPr id="3" name="Straight Arrow Connector 2">
            <a:extLst>
              <a:ext uri="{FF2B5EF4-FFF2-40B4-BE49-F238E27FC236}">
                <a16:creationId xmlns:a16="http://schemas.microsoft.com/office/drawing/2014/main" id="{CC04D509-13AA-46EB-9CCC-4F1BC51ECF72}"/>
              </a:ext>
            </a:extLst>
          </p:cNvPr>
          <p:cNvCxnSpPr/>
          <p:nvPr/>
        </p:nvCxnSpPr>
        <p:spPr>
          <a:xfrm flipH="1" flipV="1">
            <a:off x="3040520" y="4802002"/>
            <a:ext cx="718057" cy="6675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3ACAFCC9-0F86-4293-8B32-F3933B5C90C5}"/>
              </a:ext>
            </a:extLst>
          </p:cNvPr>
          <p:cNvSpPr/>
          <p:nvPr/>
        </p:nvSpPr>
        <p:spPr>
          <a:xfrm>
            <a:off x="3556170" y="5034074"/>
            <a:ext cx="1247777" cy="276999"/>
          </a:xfrm>
          <a:prstGeom prst="rect">
            <a:avLst/>
          </a:prstGeom>
          <a:noFill/>
        </p:spPr>
        <p:txBody>
          <a:bodyPr wrap="none" lIns="91440" tIns="45720" rIns="91440" bIns="45720">
            <a:spAutoFit/>
          </a:bodyPr>
          <a:lstStyle/>
          <a:p>
            <a:pPr algn="ctr"/>
            <a:r>
              <a:rPr lang="en-US" sz="1200" b="0" cap="none" spc="0" dirty="0">
                <a:ln w="0"/>
                <a:solidFill>
                  <a:schemeClr val="tx1"/>
                </a:solidFill>
                <a:effectLst>
                  <a:outerShdw blurRad="38100" dist="19050" dir="2700000" algn="tl" rotWithShape="0">
                    <a:schemeClr val="dk1">
                      <a:alpha val="40000"/>
                    </a:schemeClr>
                  </a:outerShdw>
                </a:effectLst>
              </a:rPr>
              <a:t>Local </a:t>
            </a:r>
            <a:r>
              <a:rPr lang="en-US" sz="1200" b="0" cap="none" spc="0" dirty="0" err="1">
                <a:ln w="0"/>
                <a:solidFill>
                  <a:schemeClr val="tx1"/>
                </a:solidFill>
                <a:effectLst>
                  <a:outerShdw blurRad="38100" dist="19050" dir="2700000" algn="tl" rotWithShape="0">
                    <a:schemeClr val="dk1">
                      <a:alpha val="40000"/>
                    </a:schemeClr>
                  </a:outerShdw>
                </a:effectLst>
              </a:rPr>
              <a:t>Wifi</a:t>
            </a:r>
            <a:r>
              <a:rPr lang="en-US" sz="1200" b="0" cap="none" spc="0" dirty="0">
                <a:ln w="0"/>
                <a:solidFill>
                  <a:schemeClr val="tx1"/>
                </a:solidFill>
                <a:effectLst>
                  <a:outerShdw blurRad="38100" dist="19050" dir="2700000" algn="tl" rotWithShape="0">
                    <a:schemeClr val="dk1">
                      <a:alpha val="40000"/>
                    </a:schemeClr>
                  </a:outerShdw>
                </a:effectLst>
              </a:rPr>
              <a:t> Access</a:t>
            </a:r>
          </a:p>
        </p:txBody>
      </p:sp>
    </p:spTree>
    <p:extLst>
      <p:ext uri="{BB962C8B-B14F-4D97-AF65-F5344CB8AC3E}">
        <p14:creationId xmlns:p14="http://schemas.microsoft.com/office/powerpoint/2010/main" val="9685213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999030-BAF6-4BBE-894A-B6EE60D83259}"/>
              </a:ext>
            </a:extLst>
          </p:cNvPr>
          <p:cNvSpPr>
            <a:spLocks noGrp="1"/>
          </p:cNvSpPr>
          <p:nvPr>
            <p:ph type="title"/>
          </p:nvPr>
        </p:nvSpPr>
        <p:spPr/>
        <p:txBody>
          <a:bodyPr/>
          <a:lstStyle/>
          <a:p>
            <a:r>
              <a:rPr lang="en-US" dirty="0"/>
              <a:t>Edge Process IOT Devices</a:t>
            </a:r>
          </a:p>
        </p:txBody>
      </p:sp>
      <p:sp>
        <p:nvSpPr>
          <p:cNvPr id="4" name="Text Placeholder 3">
            <a:extLst>
              <a:ext uri="{FF2B5EF4-FFF2-40B4-BE49-F238E27FC236}">
                <a16:creationId xmlns:a16="http://schemas.microsoft.com/office/drawing/2014/main" id="{5D4D237C-1483-4167-9CF3-641C16499B1C}"/>
              </a:ext>
            </a:extLst>
          </p:cNvPr>
          <p:cNvSpPr>
            <a:spLocks noGrp="1"/>
          </p:cNvSpPr>
          <p:nvPr>
            <p:ph type="body" idx="1"/>
          </p:nvPr>
        </p:nvSpPr>
        <p:spPr/>
        <p:txBody>
          <a:bodyPr/>
          <a:lstStyle/>
          <a:p>
            <a:r>
              <a:rPr lang="en-US" dirty="0"/>
              <a:t>Conventional Embedded System</a:t>
            </a:r>
          </a:p>
        </p:txBody>
      </p:sp>
      <p:sp>
        <p:nvSpPr>
          <p:cNvPr id="6" name="Text Placeholder 5">
            <a:extLst>
              <a:ext uri="{FF2B5EF4-FFF2-40B4-BE49-F238E27FC236}">
                <a16:creationId xmlns:a16="http://schemas.microsoft.com/office/drawing/2014/main" id="{D88F6B7F-415F-40A0-B5C8-857EBBB305DE}"/>
              </a:ext>
            </a:extLst>
          </p:cNvPr>
          <p:cNvSpPr>
            <a:spLocks noGrp="1"/>
          </p:cNvSpPr>
          <p:nvPr>
            <p:ph type="body" sz="quarter" idx="3"/>
          </p:nvPr>
        </p:nvSpPr>
        <p:spPr/>
        <p:txBody>
          <a:bodyPr/>
          <a:lstStyle/>
          <a:p>
            <a:r>
              <a:rPr lang="en-US" dirty="0"/>
              <a:t>Edge IOT Device</a:t>
            </a:r>
          </a:p>
        </p:txBody>
      </p:sp>
      <p:pic>
        <p:nvPicPr>
          <p:cNvPr id="2050" name="Picture 2" descr="https://images-na.ssl-images-amazon.com/images/I/61Njh3Ca1KL._SL1000_.jpg">
            <a:extLst>
              <a:ext uri="{FF2B5EF4-FFF2-40B4-BE49-F238E27FC236}">
                <a16:creationId xmlns:a16="http://schemas.microsoft.com/office/drawing/2014/main" id="{B21B24E1-40E4-4C8D-8DF9-A1FACC35B830}"/>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1152525" y="2505075"/>
            <a:ext cx="3684588" cy="3684588"/>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s://images-na.ssl-images-amazon.com/images/I/811fOwFLH0L._SL1500_.jpg">
            <a:extLst>
              <a:ext uri="{FF2B5EF4-FFF2-40B4-BE49-F238E27FC236}">
                <a16:creationId xmlns:a16="http://schemas.microsoft.com/office/drawing/2014/main" id="{9D1C1D72-2B02-4FBF-9FBA-C524F0C9FEC5}"/>
              </a:ext>
            </a:extLst>
          </p:cNvPr>
          <p:cNvPicPr>
            <a:picLocks noGrp="1" noChangeAspect="1" noChangeArrowheads="1"/>
          </p:cNvPicPr>
          <p:nvPr>
            <p:ph sz="quarter" idx="4"/>
          </p:nvPr>
        </p:nvPicPr>
        <p:blipFill>
          <a:blip r:embed="rId3">
            <a:extLst>
              <a:ext uri="{28A0092B-C50C-407E-A947-70E740481C1C}">
                <a14:useLocalDpi xmlns:a14="http://schemas.microsoft.com/office/drawing/2010/main" val="0"/>
              </a:ext>
            </a:extLst>
          </a:blip>
          <a:srcRect/>
          <a:stretch>
            <a:fillRect/>
          </a:stretch>
        </p:blipFill>
        <p:spPr bwMode="auto">
          <a:xfrm>
            <a:off x="6619875" y="2505075"/>
            <a:ext cx="3684588" cy="3684588"/>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images-na.ssl-images-amazon.com/images/I/811fOwFLH0L._SL1500_.jpg">
            <a:extLst>
              <a:ext uri="{FF2B5EF4-FFF2-40B4-BE49-F238E27FC236}">
                <a16:creationId xmlns:a16="http://schemas.microsoft.com/office/drawing/2014/main" id="{57C3A6A7-36C3-477C-8ADD-01B7930D4DA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84156" y="2505075"/>
            <a:ext cx="3684588" cy="36845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51941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52AD107-FFD1-4743-83CD-D4052D2D2558}"/>
              </a:ext>
            </a:extLst>
          </p:cNvPr>
          <p:cNvSpPr>
            <a:spLocks noGrp="1"/>
          </p:cNvSpPr>
          <p:nvPr>
            <p:ph type="title"/>
          </p:nvPr>
        </p:nvSpPr>
        <p:spPr/>
        <p:txBody>
          <a:bodyPr/>
          <a:lstStyle/>
          <a:p>
            <a:r>
              <a:rPr lang="en-US" dirty="0"/>
              <a:t>Typical IOT Layout</a:t>
            </a:r>
          </a:p>
        </p:txBody>
      </p:sp>
      <p:pic>
        <p:nvPicPr>
          <p:cNvPr id="4098" name="Picture 2" descr="https://images-na.ssl-images-amazon.com/images/I/811fOwFLH0L._SL1500_.jpg">
            <a:extLst>
              <a:ext uri="{FF2B5EF4-FFF2-40B4-BE49-F238E27FC236}">
                <a16:creationId xmlns:a16="http://schemas.microsoft.com/office/drawing/2014/main" id="{C3623CDE-8D43-4A99-A4FE-8DDD6CDFEE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2475" y="1993106"/>
            <a:ext cx="2007394" cy="2007394"/>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mc:Choice Requires="p14">
          <p:contentPart p14:bwMode="auto" r:id="rId3">
            <p14:nvContentPartPr>
              <p14:cNvPr id="10" name="Ink 9">
                <a:extLst>
                  <a:ext uri="{FF2B5EF4-FFF2-40B4-BE49-F238E27FC236}">
                    <a16:creationId xmlns:a16="http://schemas.microsoft.com/office/drawing/2014/main" id="{C10B0CA9-2A66-4EA8-8790-16C701367735}"/>
                  </a:ext>
                </a:extLst>
              </p14:cNvPr>
              <p14:cNvContentPartPr/>
              <p14:nvPr/>
            </p14:nvContentPartPr>
            <p14:xfrm>
              <a:off x="2687075" y="2992596"/>
              <a:ext cx="1351620" cy="316980"/>
            </p14:xfrm>
          </p:contentPart>
        </mc:Choice>
        <mc:Fallback xmlns="">
          <p:pic>
            <p:nvPicPr>
              <p:cNvPr id="10" name="Ink 9">
                <a:extLst>
                  <a:ext uri="{FF2B5EF4-FFF2-40B4-BE49-F238E27FC236}">
                    <a16:creationId xmlns:a16="http://schemas.microsoft.com/office/drawing/2014/main" id="{C10B0CA9-2A66-4EA8-8790-16C701367735}"/>
                  </a:ext>
                </a:extLst>
              </p:cNvPr>
              <p:cNvPicPr/>
              <p:nvPr/>
            </p:nvPicPr>
            <p:blipFill>
              <a:blip r:embed="rId4"/>
              <a:stretch>
                <a:fillRect/>
              </a:stretch>
            </p:blipFill>
            <p:spPr>
              <a:xfrm>
                <a:off x="2682756" y="2988283"/>
                <a:ext cx="1360259" cy="325605"/>
              </a:xfrm>
              <a:prstGeom prst="rect">
                <a:avLst/>
              </a:prstGeom>
            </p:spPr>
          </p:pic>
        </mc:Fallback>
      </mc:AlternateContent>
      <p:sp>
        <p:nvSpPr>
          <p:cNvPr id="13" name="Rectangle 12">
            <a:extLst>
              <a:ext uri="{FF2B5EF4-FFF2-40B4-BE49-F238E27FC236}">
                <a16:creationId xmlns:a16="http://schemas.microsoft.com/office/drawing/2014/main" id="{1D49C557-EE99-4861-9F10-BB9C9AAF90C1}"/>
              </a:ext>
            </a:extLst>
          </p:cNvPr>
          <p:cNvSpPr/>
          <p:nvPr/>
        </p:nvSpPr>
        <p:spPr>
          <a:xfrm>
            <a:off x="2916253" y="2566134"/>
            <a:ext cx="566181" cy="369332"/>
          </a:xfrm>
          <a:prstGeom prst="rect">
            <a:avLst/>
          </a:prstGeom>
        </p:spPr>
        <p:txBody>
          <a:bodyPr wrap="none">
            <a:spAutoFit/>
          </a:bodyPr>
          <a:lstStyle/>
          <a:p>
            <a:pPr algn="ctr"/>
            <a:r>
              <a:rPr lang="en-US" dirty="0" err="1">
                <a:ln w="0"/>
                <a:effectLst>
                  <a:outerShdw blurRad="38100" dist="19050" dir="2700000" algn="tl" rotWithShape="0">
                    <a:schemeClr val="dk1">
                      <a:alpha val="40000"/>
                    </a:schemeClr>
                  </a:outerShdw>
                </a:effectLst>
              </a:rPr>
              <a:t>Wifi</a:t>
            </a:r>
            <a:endParaRPr lang="en-US" dirty="0">
              <a:ln w="0"/>
              <a:effectLst>
                <a:outerShdw blurRad="38100" dist="19050" dir="2700000" algn="tl" rotWithShape="0">
                  <a:schemeClr val="dk1">
                    <a:alpha val="40000"/>
                  </a:schemeClr>
                </a:outerShdw>
              </a:effectLst>
            </a:endParaRPr>
          </a:p>
        </p:txBody>
      </p:sp>
      <p:cxnSp>
        <p:nvCxnSpPr>
          <p:cNvPr id="14" name="Straight Arrow Connector 13">
            <a:extLst>
              <a:ext uri="{FF2B5EF4-FFF2-40B4-BE49-F238E27FC236}">
                <a16:creationId xmlns:a16="http://schemas.microsoft.com/office/drawing/2014/main" id="{369DBF30-E4CE-4ADA-B6CC-2B5CBD5D2726}"/>
              </a:ext>
            </a:extLst>
          </p:cNvPr>
          <p:cNvCxnSpPr>
            <a:cxnSpLocks/>
          </p:cNvCxnSpPr>
          <p:nvPr/>
        </p:nvCxnSpPr>
        <p:spPr>
          <a:xfrm flipV="1">
            <a:off x="4038695" y="3103675"/>
            <a:ext cx="1235605" cy="70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8AE65A5B-84DA-4EF2-A420-7FCE15D77749}"/>
              </a:ext>
            </a:extLst>
          </p:cNvPr>
          <p:cNvSpPr txBox="1"/>
          <p:nvPr/>
        </p:nvSpPr>
        <p:spPr>
          <a:xfrm>
            <a:off x="5388939" y="2365011"/>
            <a:ext cx="1168712" cy="1477328"/>
          </a:xfrm>
          <a:prstGeom prst="rect">
            <a:avLst/>
          </a:prstGeom>
          <a:noFill/>
        </p:spPr>
        <p:txBody>
          <a:bodyPr wrap="square" rtlCol="0">
            <a:spAutoFit/>
          </a:bodyPr>
          <a:lstStyle/>
          <a:p>
            <a:r>
              <a:rPr lang="en-US" dirty="0"/>
              <a:t>Cloud</a:t>
            </a:r>
          </a:p>
          <a:p>
            <a:r>
              <a:rPr lang="en-US" dirty="0"/>
              <a:t>RPC Type</a:t>
            </a:r>
          </a:p>
          <a:p>
            <a:r>
              <a:rPr lang="en-US" dirty="0"/>
              <a:t>Interface</a:t>
            </a:r>
          </a:p>
          <a:p>
            <a:r>
              <a:rPr lang="en-US" dirty="0"/>
              <a:t>AMQP or MQTT</a:t>
            </a:r>
          </a:p>
        </p:txBody>
      </p:sp>
      <p:sp>
        <p:nvSpPr>
          <p:cNvPr id="8" name="TextBox 7">
            <a:extLst>
              <a:ext uri="{FF2B5EF4-FFF2-40B4-BE49-F238E27FC236}">
                <a16:creationId xmlns:a16="http://schemas.microsoft.com/office/drawing/2014/main" id="{5A1103A7-444B-4E96-85C6-FA5A9682FC10}"/>
              </a:ext>
            </a:extLst>
          </p:cNvPr>
          <p:cNvSpPr txBox="1"/>
          <p:nvPr/>
        </p:nvSpPr>
        <p:spPr>
          <a:xfrm>
            <a:off x="7455445" y="2940244"/>
            <a:ext cx="1867242" cy="369332"/>
          </a:xfrm>
          <a:prstGeom prst="rect">
            <a:avLst/>
          </a:prstGeom>
          <a:noFill/>
        </p:spPr>
        <p:txBody>
          <a:bodyPr wrap="none" rtlCol="0">
            <a:spAutoFit/>
          </a:bodyPr>
          <a:lstStyle/>
          <a:p>
            <a:r>
              <a:rPr lang="en-US" dirty="0"/>
              <a:t>Cloud Web Server</a:t>
            </a:r>
          </a:p>
        </p:txBody>
      </p:sp>
      <p:cxnSp>
        <p:nvCxnSpPr>
          <p:cNvPr id="18" name="Straight Arrow Connector 17">
            <a:extLst>
              <a:ext uri="{FF2B5EF4-FFF2-40B4-BE49-F238E27FC236}">
                <a16:creationId xmlns:a16="http://schemas.microsoft.com/office/drawing/2014/main" id="{2BE21B29-0097-4066-A12F-785FDA0BFD82}"/>
              </a:ext>
            </a:extLst>
          </p:cNvPr>
          <p:cNvCxnSpPr>
            <a:stCxn id="16" idx="3"/>
            <a:endCxn id="8" idx="1"/>
          </p:cNvCxnSpPr>
          <p:nvPr/>
        </p:nvCxnSpPr>
        <p:spPr>
          <a:xfrm>
            <a:off x="6557651" y="3103675"/>
            <a:ext cx="897794" cy="212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5B8BFEDD-7302-45EF-8F7A-2D8BE5946B1A}"/>
              </a:ext>
            </a:extLst>
          </p:cNvPr>
          <p:cNvSpPr txBox="1"/>
          <p:nvPr/>
        </p:nvSpPr>
        <p:spPr>
          <a:xfrm>
            <a:off x="6838366" y="1391234"/>
            <a:ext cx="1694164" cy="646331"/>
          </a:xfrm>
          <a:prstGeom prst="rect">
            <a:avLst/>
          </a:prstGeom>
          <a:noFill/>
        </p:spPr>
        <p:txBody>
          <a:bodyPr wrap="square" rtlCol="0">
            <a:spAutoFit/>
          </a:bodyPr>
          <a:lstStyle/>
          <a:p>
            <a:r>
              <a:rPr lang="en-US" dirty="0"/>
              <a:t>Cloud History Data Store</a:t>
            </a:r>
          </a:p>
        </p:txBody>
      </p:sp>
      <p:cxnSp>
        <p:nvCxnSpPr>
          <p:cNvPr id="21" name="Straight Arrow Connector 20">
            <a:extLst>
              <a:ext uri="{FF2B5EF4-FFF2-40B4-BE49-F238E27FC236}">
                <a16:creationId xmlns:a16="http://schemas.microsoft.com/office/drawing/2014/main" id="{FB098315-D7D7-45B8-9D90-10686F495C8A}"/>
              </a:ext>
            </a:extLst>
          </p:cNvPr>
          <p:cNvCxnSpPr/>
          <p:nvPr/>
        </p:nvCxnSpPr>
        <p:spPr>
          <a:xfrm flipV="1">
            <a:off x="6282994" y="1854119"/>
            <a:ext cx="566591" cy="6534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7B025C6D-F2F3-4344-9ED0-3F315050A445}"/>
              </a:ext>
            </a:extLst>
          </p:cNvPr>
          <p:cNvSpPr txBox="1"/>
          <p:nvPr/>
        </p:nvSpPr>
        <p:spPr>
          <a:xfrm>
            <a:off x="7057148" y="4106385"/>
            <a:ext cx="1475382" cy="1200329"/>
          </a:xfrm>
          <a:prstGeom prst="rect">
            <a:avLst/>
          </a:prstGeom>
          <a:noFill/>
        </p:spPr>
        <p:txBody>
          <a:bodyPr wrap="square" rtlCol="0">
            <a:spAutoFit/>
          </a:bodyPr>
          <a:lstStyle/>
          <a:p>
            <a:r>
              <a:rPr lang="en-US" dirty="0"/>
              <a:t>Logic to Configure Setup of System</a:t>
            </a:r>
          </a:p>
        </p:txBody>
      </p:sp>
      <p:cxnSp>
        <p:nvCxnSpPr>
          <p:cNvPr id="24" name="Straight Arrow Connector 23">
            <a:extLst>
              <a:ext uri="{FF2B5EF4-FFF2-40B4-BE49-F238E27FC236}">
                <a16:creationId xmlns:a16="http://schemas.microsoft.com/office/drawing/2014/main" id="{106F3689-6840-4332-BAC3-E69B778C6469}"/>
              </a:ext>
            </a:extLst>
          </p:cNvPr>
          <p:cNvCxnSpPr>
            <a:endCxn id="22" idx="1"/>
          </p:cNvCxnSpPr>
          <p:nvPr/>
        </p:nvCxnSpPr>
        <p:spPr>
          <a:xfrm>
            <a:off x="5822989" y="3842339"/>
            <a:ext cx="1234159" cy="8642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41755E1D-8022-479F-A3A8-71A2C8E116EA}"/>
              </a:ext>
            </a:extLst>
          </p:cNvPr>
          <p:cNvSpPr txBox="1"/>
          <p:nvPr/>
        </p:nvSpPr>
        <p:spPr>
          <a:xfrm>
            <a:off x="347557" y="4022854"/>
            <a:ext cx="5295918" cy="1754326"/>
          </a:xfrm>
          <a:prstGeom prst="rect">
            <a:avLst/>
          </a:prstGeom>
          <a:noFill/>
        </p:spPr>
        <p:txBody>
          <a:bodyPr wrap="square" rtlCol="0">
            <a:spAutoFit/>
          </a:bodyPr>
          <a:lstStyle/>
          <a:p>
            <a:r>
              <a:rPr lang="en-US" dirty="0"/>
              <a:t>Devices are more complex</a:t>
            </a:r>
          </a:p>
          <a:p>
            <a:r>
              <a:rPr lang="en-US" dirty="0"/>
              <a:t>   Web servers for local setup and control</a:t>
            </a:r>
          </a:p>
          <a:p>
            <a:r>
              <a:rPr lang="en-US" dirty="0"/>
              <a:t>   Multiple Applications executed</a:t>
            </a:r>
          </a:p>
          <a:p>
            <a:r>
              <a:rPr lang="en-US" dirty="0"/>
              <a:t>   Simple Data Base of History and Configuration</a:t>
            </a:r>
          </a:p>
          <a:p>
            <a:r>
              <a:rPr lang="en-US" dirty="0"/>
              <a:t>   Communication with Cloud Device is more complex</a:t>
            </a:r>
          </a:p>
          <a:p>
            <a:r>
              <a:rPr lang="en-US" dirty="0"/>
              <a:t>   </a:t>
            </a:r>
          </a:p>
        </p:txBody>
      </p:sp>
      <p:cxnSp>
        <p:nvCxnSpPr>
          <p:cNvPr id="27" name="Straight Arrow Connector 26">
            <a:extLst>
              <a:ext uri="{FF2B5EF4-FFF2-40B4-BE49-F238E27FC236}">
                <a16:creationId xmlns:a16="http://schemas.microsoft.com/office/drawing/2014/main" id="{04ADF009-635A-49FB-81C2-8ACB3F75061C}"/>
              </a:ext>
            </a:extLst>
          </p:cNvPr>
          <p:cNvCxnSpPr/>
          <p:nvPr/>
        </p:nvCxnSpPr>
        <p:spPr>
          <a:xfrm>
            <a:off x="1413674" y="3548425"/>
            <a:ext cx="0" cy="452075"/>
          </a:xfrm>
          <a:prstGeom prst="straightConnector1">
            <a:avLst/>
          </a:prstGeom>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ailEnd type="triangle"/>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1C65A19E-EF57-493E-A810-7BE0B5FF917C}"/>
              </a:ext>
            </a:extLst>
          </p:cNvPr>
          <p:cNvSpPr/>
          <p:nvPr/>
        </p:nvSpPr>
        <p:spPr>
          <a:xfrm>
            <a:off x="3956778" y="2725706"/>
            <a:ext cx="1475382" cy="276999"/>
          </a:xfrm>
          <a:prstGeom prst="rect">
            <a:avLst/>
          </a:prstGeom>
          <a:noFill/>
        </p:spPr>
        <p:txBody>
          <a:bodyPr wrap="square" lIns="91440" tIns="45720" rIns="91440" bIns="45720">
            <a:spAutoFit/>
          </a:bodyPr>
          <a:lstStyle/>
          <a:p>
            <a:pPr algn="ctr"/>
            <a:r>
              <a:rPr lang="en-US" sz="1200" b="0" cap="none" spc="0" dirty="0">
                <a:ln w="0"/>
                <a:solidFill>
                  <a:schemeClr val="tx1"/>
                </a:solidFill>
                <a:effectLst>
                  <a:outerShdw blurRad="38100" dist="19050" dir="2700000" algn="tl" rotWithShape="0">
                    <a:schemeClr val="dk1">
                      <a:alpha val="40000"/>
                    </a:schemeClr>
                  </a:outerShdw>
                </a:effectLst>
              </a:rPr>
              <a:t>Internet</a:t>
            </a:r>
          </a:p>
        </p:txBody>
      </p:sp>
      <p:cxnSp>
        <p:nvCxnSpPr>
          <p:cNvPr id="3" name="Straight Arrow Connector 2">
            <a:extLst>
              <a:ext uri="{FF2B5EF4-FFF2-40B4-BE49-F238E27FC236}">
                <a16:creationId xmlns:a16="http://schemas.microsoft.com/office/drawing/2014/main" id="{3C4322B9-C9CC-42CB-94B0-8EA1009FE7EF}"/>
              </a:ext>
            </a:extLst>
          </p:cNvPr>
          <p:cNvCxnSpPr/>
          <p:nvPr/>
        </p:nvCxnSpPr>
        <p:spPr>
          <a:xfrm flipH="1">
            <a:off x="2570672" y="1621766"/>
            <a:ext cx="810883" cy="6383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F085A758-35A4-4ECA-A620-AF4FEEA4366E}"/>
              </a:ext>
            </a:extLst>
          </p:cNvPr>
          <p:cNvSpPr txBox="1"/>
          <p:nvPr/>
        </p:nvSpPr>
        <p:spPr>
          <a:xfrm>
            <a:off x="3565585" y="1690688"/>
            <a:ext cx="2110386" cy="369332"/>
          </a:xfrm>
          <a:prstGeom prst="rect">
            <a:avLst/>
          </a:prstGeom>
          <a:noFill/>
        </p:spPr>
        <p:txBody>
          <a:bodyPr wrap="none" rtlCol="0">
            <a:spAutoFit/>
          </a:bodyPr>
          <a:lstStyle/>
          <a:p>
            <a:r>
              <a:rPr lang="en-US" dirty="0"/>
              <a:t>Local web command</a:t>
            </a:r>
          </a:p>
        </p:txBody>
      </p:sp>
      <p:cxnSp>
        <p:nvCxnSpPr>
          <p:cNvPr id="6" name="Straight Arrow Connector 5">
            <a:extLst>
              <a:ext uri="{FF2B5EF4-FFF2-40B4-BE49-F238E27FC236}">
                <a16:creationId xmlns:a16="http://schemas.microsoft.com/office/drawing/2014/main" id="{530DAB66-FAE2-4AC3-9C3C-FD44603E2BB8}"/>
              </a:ext>
            </a:extLst>
          </p:cNvPr>
          <p:cNvCxnSpPr/>
          <p:nvPr/>
        </p:nvCxnSpPr>
        <p:spPr>
          <a:xfrm flipH="1">
            <a:off x="9322687" y="2260121"/>
            <a:ext cx="534430" cy="6753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75B2A6E9-CB61-4906-BCFA-0C7EC3C2187E}"/>
              </a:ext>
            </a:extLst>
          </p:cNvPr>
          <p:cNvSpPr txBox="1"/>
          <p:nvPr/>
        </p:nvSpPr>
        <p:spPr>
          <a:xfrm>
            <a:off x="9558068" y="1800045"/>
            <a:ext cx="2324226" cy="369332"/>
          </a:xfrm>
          <a:prstGeom prst="rect">
            <a:avLst/>
          </a:prstGeom>
          <a:noFill/>
        </p:spPr>
        <p:txBody>
          <a:bodyPr wrap="none" rtlCol="0">
            <a:spAutoFit/>
          </a:bodyPr>
          <a:lstStyle/>
          <a:p>
            <a:r>
              <a:rPr lang="en-US" dirty="0"/>
              <a:t>Cloud Web Commands</a:t>
            </a:r>
          </a:p>
        </p:txBody>
      </p:sp>
    </p:spTree>
    <p:extLst>
      <p:ext uri="{BB962C8B-B14F-4D97-AF65-F5344CB8AC3E}">
        <p14:creationId xmlns:p14="http://schemas.microsoft.com/office/powerpoint/2010/main" val="7926052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28AA8F-2410-4C86-AA3D-680685971DB4}"/>
              </a:ext>
            </a:extLst>
          </p:cNvPr>
          <p:cNvSpPr>
            <a:spLocks noGrp="1"/>
          </p:cNvSpPr>
          <p:nvPr>
            <p:ph type="title"/>
          </p:nvPr>
        </p:nvSpPr>
        <p:spPr/>
        <p:txBody>
          <a:bodyPr/>
          <a:lstStyle/>
          <a:p>
            <a:r>
              <a:rPr lang="en-US" dirty="0"/>
              <a:t>   Problems with Previous Architectures</a:t>
            </a:r>
          </a:p>
        </p:txBody>
      </p:sp>
      <p:sp>
        <p:nvSpPr>
          <p:cNvPr id="3" name="Content Placeholder 2">
            <a:extLst>
              <a:ext uri="{FF2B5EF4-FFF2-40B4-BE49-F238E27FC236}">
                <a16:creationId xmlns:a16="http://schemas.microsoft.com/office/drawing/2014/main" id="{E9F7BA61-28B1-4AEE-A414-249E1BC66F65}"/>
              </a:ext>
            </a:extLst>
          </p:cNvPr>
          <p:cNvSpPr>
            <a:spLocks noGrp="1"/>
          </p:cNvSpPr>
          <p:nvPr>
            <p:ph idx="1"/>
          </p:nvPr>
        </p:nvSpPr>
        <p:spPr/>
        <p:txBody>
          <a:bodyPr>
            <a:normAutofit fontScale="92500" lnSpcReduction="20000"/>
          </a:bodyPr>
          <a:lstStyle/>
          <a:p>
            <a:r>
              <a:rPr lang="en-US" dirty="0"/>
              <a:t>The architectures listed above have problems:</a:t>
            </a:r>
          </a:p>
          <a:p>
            <a:pPr lvl="1"/>
            <a:r>
              <a:rPr lang="en-US" dirty="0"/>
              <a:t>Fixed functions – cannot add or modify capabilities</a:t>
            </a:r>
          </a:p>
          <a:p>
            <a:pPr lvl="1"/>
            <a:r>
              <a:rPr lang="en-US" dirty="0"/>
              <a:t>Costly to develop</a:t>
            </a:r>
          </a:p>
          <a:p>
            <a:pPr lvl="2"/>
            <a:r>
              <a:rPr lang="en-US" dirty="0"/>
              <a:t>Edge Device requires extensive NRE costs</a:t>
            </a:r>
          </a:p>
          <a:p>
            <a:pPr lvl="2"/>
            <a:r>
              <a:rPr lang="en-US" dirty="0"/>
              <a:t>Requires large numbers to over come NRE costs</a:t>
            </a:r>
          </a:p>
          <a:p>
            <a:pPr lvl="1"/>
            <a:r>
              <a:rPr lang="en-US" dirty="0"/>
              <a:t>Requires large Number of Expertise</a:t>
            </a:r>
          </a:p>
          <a:p>
            <a:pPr lvl="2"/>
            <a:r>
              <a:rPr lang="en-US" dirty="0"/>
              <a:t>Embedded Programmers</a:t>
            </a:r>
          </a:p>
          <a:p>
            <a:pPr lvl="2"/>
            <a:r>
              <a:rPr lang="en-US" dirty="0"/>
              <a:t>Cloud Developers</a:t>
            </a:r>
          </a:p>
          <a:p>
            <a:pPr lvl="2"/>
            <a:r>
              <a:rPr lang="en-US" dirty="0"/>
              <a:t>Hardware Developers</a:t>
            </a:r>
          </a:p>
          <a:p>
            <a:pPr lvl="1"/>
            <a:r>
              <a:rPr lang="en-US" dirty="0"/>
              <a:t>Large amount of custom software for a single project</a:t>
            </a:r>
          </a:p>
          <a:p>
            <a:pPr lvl="1"/>
            <a:r>
              <a:rPr lang="en-US" dirty="0"/>
              <a:t>Been there, done that</a:t>
            </a:r>
          </a:p>
          <a:p>
            <a:pPr lvl="1"/>
            <a:r>
              <a:rPr lang="en-US" dirty="0"/>
              <a:t>Problem also is that two groups with very little in common</a:t>
            </a:r>
          </a:p>
          <a:p>
            <a:pPr lvl="2"/>
            <a:r>
              <a:rPr lang="en-US" dirty="0"/>
              <a:t>Cloud people</a:t>
            </a:r>
          </a:p>
          <a:p>
            <a:pPr lvl="2"/>
            <a:r>
              <a:rPr lang="en-US" dirty="0"/>
              <a:t>Embedded People</a:t>
            </a:r>
          </a:p>
          <a:p>
            <a:pPr marL="914400" lvl="2" indent="0">
              <a:buNone/>
            </a:pPr>
            <a:r>
              <a:rPr lang="en-US" dirty="0"/>
              <a:t>		</a:t>
            </a:r>
          </a:p>
          <a:p>
            <a:pPr marL="0" indent="0">
              <a:buNone/>
            </a:pPr>
            <a:endParaRPr lang="en-US" dirty="0"/>
          </a:p>
        </p:txBody>
      </p:sp>
    </p:spTree>
    <p:extLst>
      <p:ext uri="{BB962C8B-B14F-4D97-AF65-F5344CB8AC3E}">
        <p14:creationId xmlns:p14="http://schemas.microsoft.com/office/powerpoint/2010/main" val="38080817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67587-FF3A-4B83-993C-708AF6D18D6D}"/>
              </a:ext>
            </a:extLst>
          </p:cNvPr>
          <p:cNvSpPr>
            <a:spLocks noGrp="1"/>
          </p:cNvSpPr>
          <p:nvPr>
            <p:ph type="title"/>
          </p:nvPr>
        </p:nvSpPr>
        <p:spPr/>
        <p:txBody>
          <a:bodyPr>
            <a:noAutofit/>
          </a:bodyPr>
          <a:lstStyle/>
          <a:p>
            <a:r>
              <a:rPr lang="en-US" sz="3200" dirty="0"/>
              <a:t>New Approach is like Cell Phone Apps</a:t>
            </a:r>
            <a:br>
              <a:rPr lang="en-US" sz="3200" dirty="0"/>
            </a:br>
            <a:r>
              <a:rPr lang="en-US" sz="3200" dirty="0"/>
              <a:t>Functions are added to an existing platform much like apps are to a cell phone</a:t>
            </a:r>
          </a:p>
        </p:txBody>
      </p:sp>
      <p:pic>
        <p:nvPicPr>
          <p:cNvPr id="1026" name="Picture 2" descr="https://images-na.ssl-images-amazon.com/images/I/41CdYS1EvWL.jpg">
            <a:extLst>
              <a:ext uri="{FF2B5EF4-FFF2-40B4-BE49-F238E27FC236}">
                <a16:creationId xmlns:a16="http://schemas.microsoft.com/office/drawing/2014/main" id="{8FB89234-EB35-49E5-896C-AA6CDC9B1A7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1581" y="2434828"/>
            <a:ext cx="1988344" cy="1988344"/>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Arrow Connector 4">
            <a:extLst>
              <a:ext uri="{FF2B5EF4-FFF2-40B4-BE49-F238E27FC236}">
                <a16:creationId xmlns:a16="http://schemas.microsoft.com/office/drawing/2014/main" id="{0827B729-042A-45A3-BEE9-7F9F73464563}"/>
              </a:ext>
            </a:extLst>
          </p:cNvPr>
          <p:cNvCxnSpPr/>
          <p:nvPr/>
        </p:nvCxnSpPr>
        <p:spPr>
          <a:xfrm flipV="1">
            <a:off x="3486150" y="3371850"/>
            <a:ext cx="2671763" cy="571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1BD6FF9F-56A4-4365-981A-29329C0FA676}"/>
              </a:ext>
            </a:extLst>
          </p:cNvPr>
          <p:cNvSpPr txBox="1"/>
          <p:nvPr/>
        </p:nvSpPr>
        <p:spPr>
          <a:xfrm>
            <a:off x="6270373" y="2967335"/>
            <a:ext cx="1616661" cy="923330"/>
          </a:xfrm>
          <a:prstGeom prst="rect">
            <a:avLst/>
          </a:prstGeom>
          <a:noFill/>
        </p:spPr>
        <p:txBody>
          <a:bodyPr wrap="none" rtlCol="0">
            <a:spAutoFit/>
          </a:bodyPr>
          <a:lstStyle/>
          <a:p>
            <a:r>
              <a:rPr lang="en-US" dirty="0"/>
              <a:t>Cloud Interface</a:t>
            </a:r>
          </a:p>
          <a:p>
            <a:r>
              <a:rPr lang="en-US" dirty="0"/>
              <a:t>AMQP or </a:t>
            </a:r>
          </a:p>
          <a:p>
            <a:r>
              <a:rPr lang="en-US" dirty="0"/>
              <a:t>equivalent</a:t>
            </a:r>
          </a:p>
        </p:txBody>
      </p:sp>
      <p:sp>
        <p:nvSpPr>
          <p:cNvPr id="8" name="TextBox 7">
            <a:extLst>
              <a:ext uri="{FF2B5EF4-FFF2-40B4-BE49-F238E27FC236}">
                <a16:creationId xmlns:a16="http://schemas.microsoft.com/office/drawing/2014/main" id="{8FFF8D25-96FA-40B3-BCB7-E6B3BCE6F346}"/>
              </a:ext>
            </a:extLst>
          </p:cNvPr>
          <p:cNvSpPr txBox="1"/>
          <p:nvPr/>
        </p:nvSpPr>
        <p:spPr>
          <a:xfrm>
            <a:off x="8434555" y="3662765"/>
            <a:ext cx="1095043" cy="369332"/>
          </a:xfrm>
          <a:prstGeom prst="rect">
            <a:avLst/>
          </a:prstGeom>
          <a:noFill/>
        </p:spPr>
        <p:txBody>
          <a:bodyPr wrap="none" rtlCol="0">
            <a:spAutoFit/>
          </a:bodyPr>
          <a:lstStyle/>
          <a:p>
            <a:r>
              <a:rPr lang="en-US" dirty="0"/>
              <a:t>Event Bus</a:t>
            </a:r>
          </a:p>
        </p:txBody>
      </p:sp>
      <p:sp>
        <p:nvSpPr>
          <p:cNvPr id="9" name="TextBox 8">
            <a:extLst>
              <a:ext uri="{FF2B5EF4-FFF2-40B4-BE49-F238E27FC236}">
                <a16:creationId xmlns:a16="http://schemas.microsoft.com/office/drawing/2014/main" id="{56926765-D0A2-4B92-9F59-BFADF4E2856E}"/>
              </a:ext>
            </a:extLst>
          </p:cNvPr>
          <p:cNvSpPr txBox="1"/>
          <p:nvPr/>
        </p:nvSpPr>
        <p:spPr>
          <a:xfrm>
            <a:off x="9817179" y="3462827"/>
            <a:ext cx="1300677" cy="646331"/>
          </a:xfrm>
          <a:prstGeom prst="rect">
            <a:avLst/>
          </a:prstGeom>
          <a:noFill/>
        </p:spPr>
        <p:txBody>
          <a:bodyPr wrap="none" rtlCol="0">
            <a:spAutoFit/>
          </a:bodyPr>
          <a:lstStyle/>
          <a:p>
            <a:r>
              <a:rPr lang="en-US" dirty="0"/>
              <a:t>Device Data</a:t>
            </a:r>
          </a:p>
          <a:p>
            <a:r>
              <a:rPr lang="en-US" dirty="0"/>
              <a:t>Base</a:t>
            </a:r>
          </a:p>
        </p:txBody>
      </p:sp>
      <p:cxnSp>
        <p:nvCxnSpPr>
          <p:cNvPr id="13" name="Straight Arrow Connector 12">
            <a:extLst>
              <a:ext uri="{FF2B5EF4-FFF2-40B4-BE49-F238E27FC236}">
                <a16:creationId xmlns:a16="http://schemas.microsoft.com/office/drawing/2014/main" id="{BF72772D-A901-4AAD-A3BE-0F849DAA3754}"/>
              </a:ext>
            </a:extLst>
          </p:cNvPr>
          <p:cNvCxnSpPr/>
          <p:nvPr/>
        </p:nvCxnSpPr>
        <p:spPr>
          <a:xfrm>
            <a:off x="7943499" y="3281742"/>
            <a:ext cx="99854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905DBC55-125E-4508-A693-93D7B93A4CD4}"/>
              </a:ext>
            </a:extLst>
          </p:cNvPr>
          <p:cNvCxnSpPr/>
          <p:nvPr/>
        </p:nvCxnSpPr>
        <p:spPr>
          <a:xfrm>
            <a:off x="8982076" y="3276133"/>
            <a:ext cx="134559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7C1CF89A-7358-4CA3-BD9E-5F1D67DCD621}"/>
              </a:ext>
            </a:extLst>
          </p:cNvPr>
          <p:cNvCxnSpPr>
            <a:endCxn id="8" idx="0"/>
          </p:cNvCxnSpPr>
          <p:nvPr/>
        </p:nvCxnSpPr>
        <p:spPr>
          <a:xfrm>
            <a:off x="8982076" y="3326621"/>
            <a:ext cx="1" cy="3361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2A07A395-077E-485F-9381-454A6D452AAB}"/>
              </a:ext>
            </a:extLst>
          </p:cNvPr>
          <p:cNvCxnSpPr/>
          <p:nvPr/>
        </p:nvCxnSpPr>
        <p:spPr>
          <a:xfrm>
            <a:off x="10327671" y="3276133"/>
            <a:ext cx="0" cy="3057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924BB0CD-3AF3-4979-9F2A-8412B30BF098}"/>
              </a:ext>
            </a:extLst>
          </p:cNvPr>
          <p:cNvSpPr txBox="1"/>
          <p:nvPr/>
        </p:nvSpPr>
        <p:spPr>
          <a:xfrm>
            <a:off x="1396844" y="4773953"/>
            <a:ext cx="869522" cy="646331"/>
          </a:xfrm>
          <a:prstGeom prst="rect">
            <a:avLst/>
          </a:prstGeom>
          <a:solidFill>
            <a:schemeClr val="bg2"/>
          </a:solidFill>
          <a:ln>
            <a:solidFill>
              <a:schemeClr val="tx1"/>
            </a:solidFill>
          </a:ln>
        </p:spPr>
        <p:txBody>
          <a:bodyPr wrap="square" rtlCol="0">
            <a:spAutoFit/>
          </a:bodyPr>
          <a:lstStyle/>
          <a:p>
            <a:r>
              <a:rPr lang="en-US" dirty="0"/>
              <a:t>Local Apps</a:t>
            </a:r>
          </a:p>
        </p:txBody>
      </p:sp>
      <p:sp>
        <p:nvSpPr>
          <p:cNvPr id="21" name="TextBox 20">
            <a:extLst>
              <a:ext uri="{FF2B5EF4-FFF2-40B4-BE49-F238E27FC236}">
                <a16:creationId xmlns:a16="http://schemas.microsoft.com/office/drawing/2014/main" id="{04B4C0FC-8F10-472A-A557-DBD0CB1C5B64}"/>
              </a:ext>
            </a:extLst>
          </p:cNvPr>
          <p:cNvSpPr txBox="1"/>
          <p:nvPr/>
        </p:nvSpPr>
        <p:spPr>
          <a:xfrm>
            <a:off x="10226694" y="4881623"/>
            <a:ext cx="1020985" cy="646331"/>
          </a:xfrm>
          <a:prstGeom prst="rect">
            <a:avLst/>
          </a:prstGeom>
          <a:solidFill>
            <a:schemeClr val="bg2"/>
          </a:solidFill>
        </p:spPr>
        <p:txBody>
          <a:bodyPr wrap="square" rtlCol="0">
            <a:spAutoFit/>
          </a:bodyPr>
          <a:lstStyle/>
          <a:p>
            <a:r>
              <a:rPr lang="en-US" dirty="0"/>
              <a:t>Cloud Apps</a:t>
            </a:r>
          </a:p>
        </p:txBody>
      </p:sp>
      <p:cxnSp>
        <p:nvCxnSpPr>
          <p:cNvPr id="23" name="Straight Arrow Connector 22">
            <a:extLst>
              <a:ext uri="{FF2B5EF4-FFF2-40B4-BE49-F238E27FC236}">
                <a16:creationId xmlns:a16="http://schemas.microsoft.com/office/drawing/2014/main" id="{21C95D61-DE1C-475B-85E1-EAA9FCEA57D3}"/>
              </a:ext>
            </a:extLst>
          </p:cNvPr>
          <p:cNvCxnSpPr>
            <a:cxnSpLocks/>
          </p:cNvCxnSpPr>
          <p:nvPr/>
        </p:nvCxnSpPr>
        <p:spPr>
          <a:xfrm flipH="1" flipV="1">
            <a:off x="9721810" y="4295851"/>
            <a:ext cx="392691" cy="8012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1ADA967D-D00B-451F-B5D6-D652DCDFB2AF}"/>
              </a:ext>
            </a:extLst>
          </p:cNvPr>
          <p:cNvCxnSpPr/>
          <p:nvPr/>
        </p:nvCxnSpPr>
        <p:spPr>
          <a:xfrm flipV="1">
            <a:off x="1598798" y="4109158"/>
            <a:ext cx="162684" cy="5862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A2845178-5E8A-4954-A0F3-5B40D2F51DE4}"/>
              </a:ext>
            </a:extLst>
          </p:cNvPr>
          <p:cNvSpPr txBox="1"/>
          <p:nvPr/>
        </p:nvSpPr>
        <p:spPr>
          <a:xfrm>
            <a:off x="428856" y="2377677"/>
            <a:ext cx="5106631" cy="369332"/>
          </a:xfrm>
          <a:prstGeom prst="rect">
            <a:avLst/>
          </a:prstGeom>
          <a:noFill/>
        </p:spPr>
        <p:txBody>
          <a:bodyPr wrap="square" rtlCol="0">
            <a:spAutoFit/>
          </a:bodyPr>
          <a:lstStyle/>
          <a:p>
            <a:r>
              <a:rPr lang="en-US" dirty="0"/>
              <a:t>Edge Device is a Nano Data Center</a:t>
            </a:r>
          </a:p>
        </p:txBody>
      </p:sp>
      <p:sp>
        <p:nvSpPr>
          <p:cNvPr id="27" name="TextBox 26">
            <a:extLst>
              <a:ext uri="{FF2B5EF4-FFF2-40B4-BE49-F238E27FC236}">
                <a16:creationId xmlns:a16="http://schemas.microsoft.com/office/drawing/2014/main" id="{B8B8CB3C-D53E-400F-86B5-7C433E4524BD}"/>
              </a:ext>
            </a:extLst>
          </p:cNvPr>
          <p:cNvSpPr txBox="1"/>
          <p:nvPr/>
        </p:nvSpPr>
        <p:spPr>
          <a:xfrm>
            <a:off x="2933934" y="4891760"/>
            <a:ext cx="1208088" cy="646331"/>
          </a:xfrm>
          <a:prstGeom prst="rect">
            <a:avLst/>
          </a:prstGeom>
          <a:solidFill>
            <a:schemeClr val="bg2"/>
          </a:solidFill>
          <a:ln>
            <a:solidFill>
              <a:schemeClr val="tx1"/>
            </a:solidFill>
          </a:ln>
        </p:spPr>
        <p:txBody>
          <a:bodyPr wrap="none" rtlCol="0">
            <a:spAutoFit/>
          </a:bodyPr>
          <a:lstStyle/>
          <a:p>
            <a:r>
              <a:rPr lang="en-US" dirty="0"/>
              <a:t>Local </a:t>
            </a:r>
          </a:p>
          <a:p>
            <a:r>
              <a:rPr lang="en-US" dirty="0"/>
              <a:t>Web Pages</a:t>
            </a:r>
          </a:p>
        </p:txBody>
      </p:sp>
      <p:cxnSp>
        <p:nvCxnSpPr>
          <p:cNvPr id="29" name="Straight Arrow Connector 28">
            <a:extLst>
              <a:ext uri="{FF2B5EF4-FFF2-40B4-BE49-F238E27FC236}">
                <a16:creationId xmlns:a16="http://schemas.microsoft.com/office/drawing/2014/main" id="{21163534-A7FA-442E-A126-9603C26141F7}"/>
              </a:ext>
            </a:extLst>
          </p:cNvPr>
          <p:cNvCxnSpPr/>
          <p:nvPr/>
        </p:nvCxnSpPr>
        <p:spPr>
          <a:xfrm flipH="1" flipV="1">
            <a:off x="2754420" y="4109158"/>
            <a:ext cx="455505" cy="6647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545C6871-6EEC-4ED8-A451-6BEF7F801991}"/>
              </a:ext>
            </a:extLst>
          </p:cNvPr>
          <p:cNvCxnSpPr/>
          <p:nvPr/>
        </p:nvCxnSpPr>
        <p:spPr>
          <a:xfrm flipH="1">
            <a:off x="2984422" y="1783921"/>
            <a:ext cx="712447" cy="4039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24" name="TextBox 1023">
            <a:extLst>
              <a:ext uri="{FF2B5EF4-FFF2-40B4-BE49-F238E27FC236}">
                <a16:creationId xmlns:a16="http://schemas.microsoft.com/office/drawing/2014/main" id="{B18B3B58-D50D-40BD-8A90-75307B601036}"/>
              </a:ext>
            </a:extLst>
          </p:cNvPr>
          <p:cNvSpPr txBox="1"/>
          <p:nvPr/>
        </p:nvSpPr>
        <p:spPr>
          <a:xfrm>
            <a:off x="3741747" y="1539758"/>
            <a:ext cx="1292085" cy="369332"/>
          </a:xfrm>
          <a:prstGeom prst="rect">
            <a:avLst/>
          </a:prstGeom>
          <a:solidFill>
            <a:schemeClr val="bg2"/>
          </a:solidFill>
          <a:ln>
            <a:solidFill>
              <a:schemeClr val="accent1"/>
            </a:solidFill>
          </a:ln>
        </p:spPr>
        <p:txBody>
          <a:bodyPr wrap="none" rtlCol="0">
            <a:spAutoFit/>
          </a:bodyPr>
          <a:lstStyle/>
          <a:p>
            <a:r>
              <a:rPr lang="en-US" dirty="0"/>
              <a:t>Local Graph</a:t>
            </a:r>
          </a:p>
        </p:txBody>
      </p:sp>
      <p:cxnSp>
        <p:nvCxnSpPr>
          <p:cNvPr id="1031" name="Straight Arrow Connector 1030">
            <a:extLst>
              <a:ext uri="{FF2B5EF4-FFF2-40B4-BE49-F238E27FC236}">
                <a16:creationId xmlns:a16="http://schemas.microsoft.com/office/drawing/2014/main" id="{40D7793D-303C-4BED-8B2A-701EDE3CF5A1}"/>
              </a:ext>
            </a:extLst>
          </p:cNvPr>
          <p:cNvCxnSpPr/>
          <p:nvPr/>
        </p:nvCxnSpPr>
        <p:spPr>
          <a:xfrm flipH="1" flipV="1">
            <a:off x="9258066" y="3977360"/>
            <a:ext cx="463744" cy="3184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33" name="Straight Arrow Connector 1032">
            <a:extLst>
              <a:ext uri="{FF2B5EF4-FFF2-40B4-BE49-F238E27FC236}">
                <a16:creationId xmlns:a16="http://schemas.microsoft.com/office/drawing/2014/main" id="{B36E0A77-F732-4410-AA4B-D192939613AE}"/>
              </a:ext>
            </a:extLst>
          </p:cNvPr>
          <p:cNvCxnSpPr/>
          <p:nvPr/>
        </p:nvCxnSpPr>
        <p:spPr>
          <a:xfrm flipV="1">
            <a:off x="9766690" y="4109158"/>
            <a:ext cx="460004" cy="1866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34" name="TextBox 1033">
            <a:extLst>
              <a:ext uri="{FF2B5EF4-FFF2-40B4-BE49-F238E27FC236}">
                <a16:creationId xmlns:a16="http://schemas.microsoft.com/office/drawing/2014/main" id="{CCF1370F-9A55-4C77-A485-A9068A223234}"/>
              </a:ext>
            </a:extLst>
          </p:cNvPr>
          <p:cNvSpPr txBox="1"/>
          <p:nvPr/>
        </p:nvSpPr>
        <p:spPr>
          <a:xfrm>
            <a:off x="8818631" y="1909090"/>
            <a:ext cx="1509040" cy="369332"/>
          </a:xfrm>
          <a:prstGeom prst="rect">
            <a:avLst/>
          </a:prstGeom>
          <a:solidFill>
            <a:schemeClr val="bg2"/>
          </a:solidFill>
        </p:spPr>
        <p:txBody>
          <a:bodyPr wrap="square" rtlCol="0">
            <a:spAutoFit/>
          </a:bodyPr>
          <a:lstStyle/>
          <a:p>
            <a:r>
              <a:rPr lang="en-US" dirty="0"/>
              <a:t>System Graph</a:t>
            </a:r>
          </a:p>
        </p:txBody>
      </p:sp>
      <p:cxnSp>
        <p:nvCxnSpPr>
          <p:cNvPr id="1036" name="Straight Arrow Connector 1035">
            <a:extLst>
              <a:ext uri="{FF2B5EF4-FFF2-40B4-BE49-F238E27FC236}">
                <a16:creationId xmlns:a16="http://schemas.microsoft.com/office/drawing/2014/main" id="{C51F5CC7-001A-4811-8584-EB04C7AE69FF}"/>
              </a:ext>
            </a:extLst>
          </p:cNvPr>
          <p:cNvCxnSpPr/>
          <p:nvPr/>
        </p:nvCxnSpPr>
        <p:spPr>
          <a:xfrm>
            <a:off x="9329123" y="2337019"/>
            <a:ext cx="0" cy="9391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38" name="Straight Arrow Connector 1037">
            <a:extLst>
              <a:ext uri="{FF2B5EF4-FFF2-40B4-BE49-F238E27FC236}">
                <a16:creationId xmlns:a16="http://schemas.microsoft.com/office/drawing/2014/main" id="{20252EEB-F78F-444D-9934-38451F5B2BF8}"/>
              </a:ext>
            </a:extLst>
          </p:cNvPr>
          <p:cNvCxnSpPr/>
          <p:nvPr/>
        </p:nvCxnSpPr>
        <p:spPr>
          <a:xfrm flipH="1" flipV="1">
            <a:off x="3326621" y="4109158"/>
            <a:ext cx="1060255" cy="5862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39" name="TextBox 1038">
            <a:extLst>
              <a:ext uri="{FF2B5EF4-FFF2-40B4-BE49-F238E27FC236}">
                <a16:creationId xmlns:a16="http://schemas.microsoft.com/office/drawing/2014/main" id="{03BD04DB-7BA0-44E6-B861-FAE31BE8089E}"/>
              </a:ext>
            </a:extLst>
          </p:cNvPr>
          <p:cNvSpPr txBox="1"/>
          <p:nvPr/>
        </p:nvSpPr>
        <p:spPr>
          <a:xfrm>
            <a:off x="4633708" y="4773953"/>
            <a:ext cx="1150508" cy="646331"/>
          </a:xfrm>
          <a:prstGeom prst="rect">
            <a:avLst/>
          </a:prstGeom>
          <a:solidFill>
            <a:schemeClr val="bg2"/>
          </a:solidFill>
          <a:ln>
            <a:solidFill>
              <a:schemeClr val="accent1"/>
            </a:solidFill>
          </a:ln>
        </p:spPr>
        <p:txBody>
          <a:bodyPr wrap="none" rtlCol="0">
            <a:spAutoFit/>
          </a:bodyPr>
          <a:lstStyle/>
          <a:p>
            <a:r>
              <a:rPr lang="en-US" dirty="0"/>
              <a:t>Local Web</a:t>
            </a:r>
          </a:p>
          <a:p>
            <a:r>
              <a:rPr lang="en-US" dirty="0"/>
              <a:t>Sockets</a:t>
            </a:r>
          </a:p>
        </p:txBody>
      </p:sp>
    </p:spTree>
    <p:extLst>
      <p:ext uri="{BB962C8B-B14F-4D97-AF65-F5344CB8AC3E}">
        <p14:creationId xmlns:p14="http://schemas.microsoft.com/office/powerpoint/2010/main" val="13272530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677DA-09A0-4A9A-A070-5BFCA95C0467}"/>
              </a:ext>
            </a:extLst>
          </p:cNvPr>
          <p:cNvSpPr>
            <a:spLocks noGrp="1"/>
          </p:cNvSpPr>
          <p:nvPr>
            <p:ph type="title"/>
          </p:nvPr>
        </p:nvSpPr>
        <p:spPr/>
        <p:txBody>
          <a:bodyPr/>
          <a:lstStyle/>
          <a:p>
            <a:r>
              <a:rPr lang="en-US" dirty="0"/>
              <a:t>Goals of the Nano Data Center</a:t>
            </a:r>
          </a:p>
        </p:txBody>
      </p:sp>
      <p:sp>
        <p:nvSpPr>
          <p:cNvPr id="3" name="Content Placeholder 2">
            <a:extLst>
              <a:ext uri="{FF2B5EF4-FFF2-40B4-BE49-F238E27FC236}">
                <a16:creationId xmlns:a16="http://schemas.microsoft.com/office/drawing/2014/main" id="{89F7F188-D414-4948-A260-0C12DD5AA639}"/>
              </a:ext>
            </a:extLst>
          </p:cNvPr>
          <p:cNvSpPr>
            <a:spLocks noGrp="1"/>
          </p:cNvSpPr>
          <p:nvPr>
            <p:ph idx="1"/>
          </p:nvPr>
        </p:nvSpPr>
        <p:spPr/>
        <p:txBody>
          <a:bodyPr/>
          <a:lstStyle/>
          <a:p>
            <a:r>
              <a:rPr lang="en-US" dirty="0"/>
              <a:t>The Nano Data Center is easy to setup.</a:t>
            </a:r>
          </a:p>
          <a:p>
            <a:r>
              <a:rPr lang="en-US" dirty="0"/>
              <a:t>The Nano Data Center makes developing applications easier</a:t>
            </a:r>
          </a:p>
          <a:p>
            <a:r>
              <a:rPr lang="en-US" dirty="0"/>
              <a:t>The Nano Data Center make the target device IOT compatible.</a:t>
            </a:r>
          </a:p>
          <a:p>
            <a:r>
              <a:rPr lang="en-US" dirty="0"/>
              <a:t>Docker Technology may make the setup even easier.</a:t>
            </a:r>
          </a:p>
        </p:txBody>
      </p:sp>
    </p:spTree>
    <p:extLst>
      <p:ext uri="{BB962C8B-B14F-4D97-AF65-F5344CB8AC3E}">
        <p14:creationId xmlns:p14="http://schemas.microsoft.com/office/powerpoint/2010/main" val="30748620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2929</TotalTime>
  <Words>1112</Words>
  <Application>Microsoft Office PowerPoint</Application>
  <PresentationFormat>Widescreen</PresentationFormat>
  <Paragraphs>177</Paragraphs>
  <Slides>22</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Calibri</vt:lpstr>
      <vt:lpstr>Calibri Light</vt:lpstr>
      <vt:lpstr>Office Theme</vt:lpstr>
      <vt:lpstr>New IOT</vt:lpstr>
      <vt:lpstr>New IOT Architecture Introduction</vt:lpstr>
      <vt:lpstr>Classic IOT Architecture</vt:lpstr>
      <vt:lpstr>Typical IOT Layout</vt:lpstr>
      <vt:lpstr>Edge Process IOT Devices</vt:lpstr>
      <vt:lpstr>Typical IOT Layout</vt:lpstr>
      <vt:lpstr>   Problems with Previous Architectures</vt:lpstr>
      <vt:lpstr>New Approach is like Cell Phone Apps Functions are added to an existing platform much like apps are to a cell phone</vt:lpstr>
      <vt:lpstr>Goals of the Nano Data Center</vt:lpstr>
      <vt:lpstr>What is a Nano Data Center</vt:lpstr>
      <vt:lpstr>Why use a Nano Data Center?</vt:lpstr>
      <vt:lpstr>Why is the graphical data base important</vt:lpstr>
      <vt:lpstr>Nature Of Local Apps</vt:lpstr>
      <vt:lpstr>Nature of Application Web Pages</vt:lpstr>
      <vt:lpstr>A typical web layout</vt:lpstr>
      <vt:lpstr>Example of Menu Selection  with Pop Up Menu</vt:lpstr>
      <vt:lpstr>Web Frame Works Continued</vt:lpstr>
      <vt:lpstr>Web Sockets</vt:lpstr>
      <vt:lpstr>Local and System Graphs Feed a Graphical Data Base</vt:lpstr>
      <vt:lpstr>New Programmer  -- A Renaissance Man?</vt:lpstr>
      <vt:lpstr>New Technician </vt:lpstr>
      <vt:lpstr>A purpose of the Maker Space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New IOT</dc:title>
  <dc:creator>Glenn Edgar</dc:creator>
  <cp:lastModifiedBy>Glenn Edgar</cp:lastModifiedBy>
  <cp:revision>91</cp:revision>
  <dcterms:created xsi:type="dcterms:W3CDTF">2018-01-02T18:26:41Z</dcterms:created>
  <dcterms:modified xsi:type="dcterms:W3CDTF">2018-01-17T21:04:51Z</dcterms:modified>
</cp:coreProperties>
</file>