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9.xml" ContentType="application/vnd.openxmlformats-officedocument.presentationml.notesSlide+xml"/>
  <Override PartName="/ppt/charts/chart5.xml" ContentType="application/vnd.openxmlformats-officedocument.drawingml.chart+xml"/>
  <Override PartName="/ppt/notesSlides/notesSlide20.xml" ContentType="application/vnd.openxmlformats-officedocument.presentationml.notesSlide+xml"/>
  <Override PartName="/ppt/charts/chart6.xml" ContentType="application/vnd.openxmlformats-officedocument.drawingml.chart+xml"/>
  <Override PartName="/ppt/notesSlides/notesSlide21.xml" ContentType="application/vnd.openxmlformats-officedocument.presentationml.notesSlide+xml"/>
  <Override PartName="/ppt/charts/chart7.xml" ContentType="application/vnd.openxmlformats-officedocument.drawingml.chart+xml"/>
  <Override PartName="/ppt/notesSlides/notesSlide22.xml" ContentType="application/vnd.openxmlformats-officedocument.presentationml.notesSlide+xml"/>
  <Override PartName="/ppt/charts/chart8.xml" ContentType="application/vnd.openxmlformats-officedocument.drawingml.chart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9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0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1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5.xml" ContentType="application/vnd.openxmlformats-officedocument.presentationml.notesSlide+xml"/>
  <Override PartName="/ppt/charts/chart12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3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4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88" r:id="rId2"/>
    <p:sldId id="283" r:id="rId3"/>
    <p:sldId id="282" r:id="rId4"/>
    <p:sldId id="363" r:id="rId5"/>
    <p:sldId id="415" r:id="rId6"/>
    <p:sldId id="409" r:id="rId7"/>
    <p:sldId id="364" r:id="rId8"/>
    <p:sldId id="422" r:id="rId9"/>
    <p:sldId id="411" r:id="rId10"/>
    <p:sldId id="412" r:id="rId11"/>
    <p:sldId id="425" r:id="rId12"/>
    <p:sldId id="416" r:id="rId13"/>
    <p:sldId id="423" r:id="rId14"/>
    <p:sldId id="424" r:id="rId15"/>
    <p:sldId id="426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27" r:id="rId25"/>
    <p:sldId id="436" r:id="rId26"/>
    <p:sldId id="437" r:id="rId27"/>
    <p:sldId id="413" r:id="rId28"/>
    <p:sldId id="414" r:id="rId29"/>
    <p:sldId id="361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848A"/>
    <a:srgbClr val="FFFFAF"/>
    <a:srgbClr val="558A8A"/>
    <a:srgbClr val="FFFD78"/>
    <a:srgbClr val="328273"/>
    <a:srgbClr val="07C9C4"/>
    <a:srgbClr val="50C8AE"/>
    <a:srgbClr val="EBEBEB"/>
    <a:srgbClr val="4276AA"/>
    <a:srgbClr val="8195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 autoAdjust="0"/>
    <p:restoredTop sz="85501"/>
  </p:normalViewPr>
  <p:slideViewPr>
    <p:cSldViewPr snapToGrid="0" showGuides="1">
      <p:cViewPr>
        <p:scale>
          <a:sx n="105" d="100"/>
          <a:sy n="105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uki/Desktop/&#35299;&#37323;&#20998;&#26512;2-&#35222;&#35258;&#21270;-2&#38750;&#20449;&#3608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uki/Desktop/&#38598;&#32676;&#32080;&#26524;&#35222;&#35258;&#21270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uki/Desktop/&#38598;&#32676;&#32080;&#26524;&#35222;&#35258;&#21270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uki/Desktop/&#38598;&#32676;&#32080;&#26524;&#35222;&#35258;&#21270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uki/Desktop/&#38598;&#32676;&#32080;&#26524;&#35222;&#35258;&#21270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uki/Desktop/&#38598;&#32676;&#32080;&#26524;&#35222;&#35258;&#21270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uki/Desktop/&#35299;&#37323;&#20998;&#26512;2-&#35222;&#35258;&#21270;-2&#38750;&#20449;&#3608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uki/Desktop/&#35299;&#37323;&#20998;&#26512;2-&#35222;&#35258;&#21270;-2&#38750;&#20449;&#36084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uki/Desktop/&#35299;&#37323;&#20998;&#26512;2-&#35222;&#35258;&#21270;-2&#38750;&#20449;&#36084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yuki/Desktop/0524&#35299;&#37323;&#24615;&#20998;&#26512;(&#39006;&#21029;)nn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yuki/Desktop/0524&#35299;&#37323;&#24615;&#20998;&#26512;(&#39006;&#21029;)nn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yuki/Desktop/0524&#35299;&#37323;&#24615;&#20998;&#26512;(&#39006;&#21029;)nn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yuki/Desktop/0524&#35299;&#37323;&#24615;&#20998;&#26512;(&#39006;&#21029;)nn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uki/Desktop/&#38598;&#32676;&#32080;&#26524;&#35222;&#35258;&#21270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r>
              <a:rPr lang="zh-TW"/>
              <a:t>月薪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平均值</c:v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47625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1"/>
            <c:plus>
              <c:numRef>
                <c:f>月薪!$E$2:$E$21</c:f>
                <c:numCache>
                  <c:formatCode>General</c:formatCode>
                  <c:ptCount val="20"/>
                  <c:pt idx="0">
                    <c:v>52927.905993200002</c:v>
                  </c:pt>
                  <c:pt idx="1">
                    <c:v>51470.260696400001</c:v>
                  </c:pt>
                  <c:pt idx="2">
                    <c:v>51765.348417999994</c:v>
                  </c:pt>
                  <c:pt idx="3">
                    <c:v>52140.794199199998</c:v>
                  </c:pt>
                  <c:pt idx="4">
                    <c:v>52165.218994000003</c:v>
                  </c:pt>
                  <c:pt idx="5">
                    <c:v>52155.508036799998</c:v>
                  </c:pt>
                  <c:pt idx="6">
                    <c:v>53155.709462799998</c:v>
                  </c:pt>
                  <c:pt idx="7">
                    <c:v>52721.5025092</c:v>
                  </c:pt>
                  <c:pt idx="8">
                    <c:v>52832.266538800002</c:v>
                  </c:pt>
                  <c:pt idx="9">
                    <c:v>53341.616305599993</c:v>
                  </c:pt>
                  <c:pt idx="10">
                    <c:v>54101.753677999994</c:v>
                  </c:pt>
                  <c:pt idx="11">
                    <c:v>55310.204790399999</c:v>
                  </c:pt>
                  <c:pt idx="12">
                    <c:v>56292.537758799997</c:v>
                  </c:pt>
                  <c:pt idx="13">
                    <c:v>57394.773237199995</c:v>
                  </c:pt>
                  <c:pt idx="14">
                    <c:v>59007.576406799999</c:v>
                  </c:pt>
                  <c:pt idx="15">
                    <c:v>61885.514104400005</c:v>
                  </c:pt>
                  <c:pt idx="16">
                    <c:v>62331.960454399996</c:v>
                  </c:pt>
                  <c:pt idx="17">
                    <c:v>63577.310115199994</c:v>
                  </c:pt>
                  <c:pt idx="18">
                    <c:v>68268.508198799987</c:v>
                  </c:pt>
                  <c:pt idx="19">
                    <c:v>67775.5608488</c:v>
                  </c:pt>
                </c:numCache>
              </c:numRef>
            </c:plus>
            <c:minus>
              <c:numRef>
                <c:f>月薪!$E$2:$E$21</c:f>
                <c:numCache>
                  <c:formatCode>General</c:formatCode>
                  <c:ptCount val="20"/>
                  <c:pt idx="0">
                    <c:v>52927.905993200002</c:v>
                  </c:pt>
                  <c:pt idx="1">
                    <c:v>51470.260696400001</c:v>
                  </c:pt>
                  <c:pt idx="2">
                    <c:v>51765.348417999994</c:v>
                  </c:pt>
                  <c:pt idx="3">
                    <c:v>52140.794199199998</c:v>
                  </c:pt>
                  <c:pt idx="4">
                    <c:v>52165.218994000003</c:v>
                  </c:pt>
                  <c:pt idx="5">
                    <c:v>52155.508036799998</c:v>
                  </c:pt>
                  <c:pt idx="6">
                    <c:v>53155.709462799998</c:v>
                  </c:pt>
                  <c:pt idx="7">
                    <c:v>52721.5025092</c:v>
                  </c:pt>
                  <c:pt idx="8">
                    <c:v>52832.266538800002</c:v>
                  </c:pt>
                  <c:pt idx="9">
                    <c:v>53341.616305599993</c:v>
                  </c:pt>
                  <c:pt idx="10">
                    <c:v>54101.753677999994</c:v>
                  </c:pt>
                  <c:pt idx="11">
                    <c:v>55310.204790399999</c:v>
                  </c:pt>
                  <c:pt idx="12">
                    <c:v>56292.537758799997</c:v>
                  </c:pt>
                  <c:pt idx="13">
                    <c:v>57394.773237199995</c:v>
                  </c:pt>
                  <c:pt idx="14">
                    <c:v>59007.576406799999</c:v>
                  </c:pt>
                  <c:pt idx="15">
                    <c:v>61885.514104400005</c:v>
                  </c:pt>
                  <c:pt idx="16">
                    <c:v>62331.960454399996</c:v>
                  </c:pt>
                  <c:pt idx="17">
                    <c:v>63577.310115199994</c:v>
                  </c:pt>
                  <c:pt idx="18">
                    <c:v>68268.508198799987</c:v>
                  </c:pt>
                  <c:pt idx="19">
                    <c:v>67775.5608488</c:v>
                  </c:pt>
                </c:numCache>
              </c:numRef>
            </c:minus>
            <c:spPr>
              <a:noFill/>
              <a:ln w="133350" cap="flat" cmpd="sng" algn="ctr">
                <a:solidFill>
                  <a:schemeClr val="accent1">
                    <a:lumMod val="75000"/>
                    <a:alpha val="36000"/>
                  </a:schemeClr>
                </a:solidFill>
                <a:round/>
              </a:ln>
              <a:effectLst/>
            </c:spPr>
          </c:errBars>
          <c:cat>
            <c:strRef>
              <c:f>月薪!$A$2:$A$21</c:f>
              <c:strCache>
                <c:ptCount val="20"/>
                <c:pt idx="0">
                  <c:v>1級(0-5)</c:v>
                </c:pt>
                <c:pt idx="1">
                  <c:v>2級(5-10)</c:v>
                </c:pt>
                <c:pt idx="2">
                  <c:v>3級(10-25)</c:v>
                </c:pt>
                <c:pt idx="3">
                  <c:v>4級(25-50)</c:v>
                </c:pt>
                <c:pt idx="4">
                  <c:v>5級（50-60)</c:v>
                </c:pt>
                <c:pt idx="5">
                  <c:v>6級（60-70）</c:v>
                </c:pt>
                <c:pt idx="6">
                  <c:v>7級（70-80）</c:v>
                </c:pt>
                <c:pt idx="7">
                  <c:v>8級（80-90）</c:v>
                </c:pt>
                <c:pt idx="8">
                  <c:v>9級(90-100)</c:v>
                </c:pt>
                <c:pt idx="9">
                  <c:v>10級(100-125)</c:v>
                </c:pt>
                <c:pt idx="10">
                  <c:v>11級(125-150)</c:v>
                </c:pt>
                <c:pt idx="11">
                  <c:v>12級(150-200)</c:v>
                </c:pt>
                <c:pt idx="12">
                  <c:v>13級(200-250)</c:v>
                </c:pt>
                <c:pt idx="13">
                  <c:v>14級(250-300)</c:v>
                </c:pt>
                <c:pt idx="14">
                  <c:v>15級(300-600)</c:v>
                </c:pt>
                <c:pt idx="15">
                  <c:v>16級(600-900)</c:v>
                </c:pt>
                <c:pt idx="16">
                  <c:v>17級(900-1200)</c:v>
                </c:pt>
                <c:pt idx="17">
                  <c:v>18級(1200-1500)</c:v>
                </c:pt>
                <c:pt idx="18">
                  <c:v>19級(1500-2000)</c:v>
                </c:pt>
                <c:pt idx="19">
                  <c:v>20級(&gt;2000)</c:v>
                </c:pt>
              </c:strCache>
            </c:strRef>
          </c:cat>
          <c:val>
            <c:numRef>
              <c:f>月薪!$F$2:$F$21</c:f>
              <c:numCache>
                <c:formatCode>0.00</c:formatCode>
                <c:ptCount val="20"/>
                <c:pt idx="0">
                  <c:v>54090.45203</c:v>
                </c:pt>
                <c:pt idx="1">
                  <c:v>54577.481939999998</c:v>
                </c:pt>
                <c:pt idx="2">
                  <c:v>54920.014280000003</c:v>
                </c:pt>
                <c:pt idx="3">
                  <c:v>55986.976719999999</c:v>
                </c:pt>
                <c:pt idx="4">
                  <c:v>56297.330719999998</c:v>
                </c:pt>
                <c:pt idx="5">
                  <c:v>56747.351419999999</c:v>
                </c:pt>
                <c:pt idx="6">
                  <c:v>57224.632010000001</c:v>
                </c:pt>
                <c:pt idx="7">
                  <c:v>57558.448799999998</c:v>
                </c:pt>
                <c:pt idx="8">
                  <c:v>58149.081100000003</c:v>
                </c:pt>
                <c:pt idx="9">
                  <c:v>57357.696730000003</c:v>
                </c:pt>
                <c:pt idx="10">
                  <c:v>58715.747519999997</c:v>
                </c:pt>
                <c:pt idx="11">
                  <c:v>58774.701780000003</c:v>
                </c:pt>
                <c:pt idx="12">
                  <c:v>59303.469830000002</c:v>
                </c:pt>
                <c:pt idx="13">
                  <c:v>59852.102319999998</c:v>
                </c:pt>
                <c:pt idx="14">
                  <c:v>59670.805800000002</c:v>
                </c:pt>
                <c:pt idx="15">
                  <c:v>59632.742879999998</c:v>
                </c:pt>
                <c:pt idx="16">
                  <c:v>59469.210489999998</c:v>
                </c:pt>
                <c:pt idx="17">
                  <c:v>58861.515720000003</c:v>
                </c:pt>
                <c:pt idx="18">
                  <c:v>58580.829420000002</c:v>
                </c:pt>
                <c:pt idx="19">
                  <c:v>56799.590700000001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22-2744-88A2-3E522586FC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9721928"/>
        <c:axId val="-2120218120"/>
      </c:lineChart>
      <c:catAx>
        <c:axId val="-211972192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zh-TW"/>
          </a:p>
        </c:txPr>
        <c:crossAx val="-2120218120"/>
        <c:crosses val="autoZero"/>
        <c:auto val="1"/>
        <c:lblAlgn val="ctr"/>
        <c:lblOffset val="100"/>
        <c:noMultiLvlLbl val="0"/>
      </c:catAx>
      <c:valAx>
        <c:axId val="-2120218120"/>
        <c:scaling>
          <c:orientation val="minMax"/>
          <c:min val="-1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);[Red]\(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zh-TW"/>
          </a:p>
        </c:txPr>
        <c:crossAx val="-21197219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zh-TW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ea"/>
          <a:ea typeface="+mn-ea"/>
        </a:defRPr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r>
              <a:rPr lang="zh-TW"/>
              <a:t>月收入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平均值</c:v>
          </c:tx>
          <c:spPr>
            <a:solidFill>
              <a:schemeClr val="accent1">
                <a:lumMod val="75000"/>
                <a:alpha val="36000"/>
              </a:schemeClr>
            </a:solidFill>
            <a:ln>
              <a:noFill/>
            </a:ln>
            <a:effectLst/>
          </c:spPr>
          <c:invertIfNegative val="0"/>
          <c:val>
            <c:numRef>
              <c:f>'4類的集群分析'!$E$3:$E$6</c:f>
              <c:numCache>
                <c:formatCode>0</c:formatCode>
                <c:ptCount val="4"/>
                <c:pt idx="0">
                  <c:v>54937.733310000003</c:v>
                </c:pt>
                <c:pt idx="1">
                  <c:v>34989</c:v>
                </c:pt>
                <c:pt idx="2">
                  <c:v>51806.681210000002</c:v>
                </c:pt>
                <c:pt idx="3">
                  <c:v>58520.194490000002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09-5D48-8FDA-BC0652A9ED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0088912"/>
        <c:axId val="2120081840"/>
      </c:barChart>
      <c:lineChart>
        <c:grouping val="standard"/>
        <c:varyColors val="0"/>
        <c:ser>
          <c:idx val="1"/>
          <c:order val="1"/>
          <c:tx>
            <c:v>標準差</c:v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noFill/>
              </a:ln>
              <a:effectLst/>
            </c:spPr>
          </c:marker>
          <c:cat>
            <c:numRef>
              <c:f>'4類的集群分析'!$A$3:$A$6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'4類的集群分析'!$F$3:$F$6</c:f>
              <c:numCache>
                <c:formatCode>0</c:formatCode>
                <c:ptCount val="4"/>
                <c:pt idx="0">
                  <c:v>27089.865760000001</c:v>
                </c:pt>
                <c:pt idx="1">
                  <c:v>0</c:v>
                </c:pt>
                <c:pt idx="2">
                  <c:v>31255.950430000001</c:v>
                </c:pt>
                <c:pt idx="3">
                  <c:v>33572.663070000002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09-5D48-8FDA-BC0652A9ED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0093072"/>
        <c:axId val="2120085168"/>
      </c:lineChart>
      <c:catAx>
        <c:axId val="21200889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zh-TW"/>
          </a:p>
        </c:txPr>
        <c:crossAx val="2120081840"/>
        <c:crosses val="autoZero"/>
        <c:auto val="1"/>
        <c:lblAlgn val="ctr"/>
        <c:lblOffset val="100"/>
        <c:noMultiLvlLbl val="0"/>
      </c:catAx>
      <c:valAx>
        <c:axId val="2120081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);[Red]\(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zh-TW"/>
          </a:p>
        </c:txPr>
        <c:crossAx val="2120088912"/>
        <c:crosses val="autoZero"/>
        <c:crossBetween val="between"/>
      </c:valAx>
      <c:valAx>
        <c:axId val="2120085168"/>
        <c:scaling>
          <c:orientation val="minMax"/>
        </c:scaling>
        <c:delete val="0"/>
        <c:axPos val="r"/>
        <c:numFmt formatCode="0_);[Red]\(0\)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zh-TW"/>
          </a:p>
        </c:txPr>
        <c:crossAx val="2120093072"/>
        <c:crosses val="max"/>
        <c:crossBetween val="between"/>
      </c:valAx>
      <c:catAx>
        <c:axId val="21200930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20085168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zh-TW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ea"/>
          <a:ea typeface="+mn-ea"/>
        </a:defRPr>
      </a:pPr>
      <a:endParaRPr lang="zh-TW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r>
              <a:rPr lang="zh-TW"/>
              <a:t>平均資產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平均值</c:v>
          </c:tx>
          <c:spPr>
            <a:solidFill>
              <a:schemeClr val="accent1">
                <a:lumMod val="75000"/>
                <a:alpha val="36000"/>
              </a:schemeClr>
            </a:solidFill>
            <a:ln>
              <a:noFill/>
            </a:ln>
            <a:effectLst/>
          </c:spPr>
          <c:invertIfNegative val="0"/>
          <c:val>
            <c:numRef>
              <c:f>'4類的集群分析'!$G$3:$G$6</c:f>
              <c:numCache>
                <c:formatCode>0</c:formatCode>
                <c:ptCount val="4"/>
                <c:pt idx="0">
                  <c:v>350816.77283999999</c:v>
                </c:pt>
                <c:pt idx="1">
                  <c:v>867292089.20000005</c:v>
                </c:pt>
                <c:pt idx="2">
                  <c:v>104745390.08389001</c:v>
                </c:pt>
                <c:pt idx="3">
                  <c:v>18625716.208590001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88-BB4D-80D6-B50064AEFE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4361104"/>
        <c:axId val="2074362352"/>
      </c:barChart>
      <c:lineChart>
        <c:grouping val="standard"/>
        <c:varyColors val="0"/>
        <c:ser>
          <c:idx val="1"/>
          <c:order val="1"/>
          <c:tx>
            <c:v>標準差</c:v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noFill/>
              </a:ln>
              <a:effectLst/>
            </c:spPr>
          </c:marker>
          <c:cat>
            <c:numRef>
              <c:f>'4類的集群分析'!$A$3:$A$6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'4類的集群分析'!$H$3:$H$6</c:f>
              <c:numCache>
                <c:formatCode>0</c:formatCode>
                <c:ptCount val="4"/>
                <c:pt idx="0">
                  <c:v>1005504.356</c:v>
                </c:pt>
                <c:pt idx="1">
                  <c:v>372919207.23684001</c:v>
                </c:pt>
                <c:pt idx="2">
                  <c:v>54521166.976549998</c:v>
                </c:pt>
                <c:pt idx="3">
                  <c:v>9879601.5273199994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88-BB4D-80D6-B50064AEFE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2131616"/>
        <c:axId val="2117022480"/>
      </c:lineChart>
      <c:catAx>
        <c:axId val="20743611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zh-TW"/>
          </a:p>
        </c:txPr>
        <c:crossAx val="2074362352"/>
        <c:crosses val="autoZero"/>
        <c:auto val="1"/>
        <c:lblAlgn val="ctr"/>
        <c:lblOffset val="100"/>
        <c:noMultiLvlLbl val="0"/>
      </c:catAx>
      <c:valAx>
        <c:axId val="2074362352"/>
        <c:scaling>
          <c:orientation val="minMax"/>
          <c:max val="90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);[Red]\(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zh-TW"/>
          </a:p>
        </c:txPr>
        <c:crossAx val="2074361104"/>
        <c:crosses val="autoZero"/>
        <c:crossBetween val="between"/>
      </c:valAx>
      <c:valAx>
        <c:axId val="2117022480"/>
        <c:scaling>
          <c:orientation val="minMax"/>
        </c:scaling>
        <c:delete val="0"/>
        <c:axPos val="r"/>
        <c:numFmt formatCode="0_);[Red]\(0\)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zh-TW"/>
          </a:p>
        </c:txPr>
        <c:crossAx val="2072131616"/>
        <c:crosses val="max"/>
        <c:crossBetween val="between"/>
      </c:valAx>
      <c:catAx>
        <c:axId val="20721316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1702248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zh-TW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ea"/>
          <a:ea typeface="+mn-ea"/>
        </a:defRPr>
      </a:pPr>
      <a:endParaRPr lang="zh-TW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r>
              <a:rPr lang="zh-TW"/>
              <a:t>年齡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平均值</c:v>
          </c:tx>
          <c:spPr>
            <a:solidFill>
              <a:schemeClr val="accent1">
                <a:lumMod val="75000"/>
                <a:alpha val="36000"/>
              </a:schemeClr>
            </a:solidFill>
            <a:ln>
              <a:noFill/>
            </a:ln>
            <a:effectLst/>
          </c:spPr>
          <c:invertIfNegative val="0"/>
          <c:val>
            <c:numRef>
              <c:f>'5類的集群分析'!$C$3:$C$7</c:f>
              <c:numCache>
                <c:formatCode>0.00</c:formatCode>
                <c:ptCount val="5"/>
                <c:pt idx="0">
                  <c:v>43.038499999999999</c:v>
                </c:pt>
                <c:pt idx="1">
                  <c:v>54.401789999999998</c:v>
                </c:pt>
                <c:pt idx="2">
                  <c:v>55.127270000000003</c:v>
                </c:pt>
                <c:pt idx="3">
                  <c:v>45.6</c:v>
                </c:pt>
                <c:pt idx="4">
                  <c:v>52.233364000000002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BB-4F49-9300-0AC4B99E00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5579952"/>
        <c:axId val="2065581200"/>
      </c:barChart>
      <c:lineChart>
        <c:grouping val="standard"/>
        <c:varyColors val="0"/>
        <c:ser>
          <c:idx val="1"/>
          <c:order val="1"/>
          <c:tx>
            <c:v>變異數</c:v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noFill/>
              </a:ln>
              <a:effectLst/>
            </c:spPr>
          </c:marker>
          <c:cat>
            <c:numRef>
              <c:f>'5類的集群分析'!$A$3:$A$7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'5類的集群分析'!$D$3:$D$7</c:f>
              <c:numCache>
                <c:formatCode>0.00</c:formatCode>
                <c:ptCount val="5"/>
                <c:pt idx="0">
                  <c:v>10.94346</c:v>
                </c:pt>
                <c:pt idx="1">
                  <c:v>12.98541</c:v>
                </c:pt>
                <c:pt idx="2">
                  <c:v>11.806340000000001</c:v>
                </c:pt>
                <c:pt idx="3">
                  <c:v>13.75863</c:v>
                </c:pt>
                <c:pt idx="4">
                  <c:v>11.781790000000001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BB-4F49-9300-0AC4B99E00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4136816"/>
        <c:axId val="1914136400"/>
      </c:lineChart>
      <c:catAx>
        <c:axId val="20655799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zh-TW"/>
          </a:p>
        </c:txPr>
        <c:crossAx val="2065581200"/>
        <c:crosses val="autoZero"/>
        <c:auto val="1"/>
        <c:lblAlgn val="ctr"/>
        <c:lblOffset val="100"/>
        <c:noMultiLvlLbl val="0"/>
      </c:catAx>
      <c:valAx>
        <c:axId val="2065581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);[Red]\(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zh-TW"/>
          </a:p>
        </c:txPr>
        <c:crossAx val="2065579952"/>
        <c:crosses val="autoZero"/>
        <c:crossBetween val="between"/>
      </c:valAx>
      <c:valAx>
        <c:axId val="1914136400"/>
        <c:scaling>
          <c:orientation val="minMax"/>
        </c:scaling>
        <c:delete val="0"/>
        <c:axPos val="r"/>
        <c:numFmt formatCode="0_);[Red]\(0\)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zh-TW"/>
          </a:p>
        </c:txPr>
        <c:crossAx val="1914136816"/>
        <c:crosses val="max"/>
        <c:crossBetween val="between"/>
      </c:valAx>
      <c:catAx>
        <c:axId val="19141368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1413640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zh-TW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ea"/>
          <a:ea typeface="+mn-ea"/>
        </a:defRPr>
      </a:pPr>
      <a:endParaRPr lang="zh-TW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r>
              <a:rPr lang="zh-TW"/>
              <a:t>月收入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平均值</c:v>
          </c:tx>
          <c:spPr>
            <a:solidFill>
              <a:schemeClr val="accent1">
                <a:lumMod val="75000"/>
                <a:alpha val="36000"/>
              </a:schemeClr>
            </a:solidFill>
            <a:ln>
              <a:noFill/>
            </a:ln>
            <a:effectLst/>
          </c:spPr>
          <c:invertIfNegative val="0"/>
          <c:val>
            <c:numRef>
              <c:f>'5類的集群分析'!$E$3:$E$7</c:f>
              <c:numCache>
                <c:formatCode>0</c:formatCode>
                <c:ptCount val="5"/>
                <c:pt idx="0">
                  <c:v>54874.767019999999</c:v>
                </c:pt>
                <c:pt idx="1">
                  <c:v>47504.651790000004</c:v>
                </c:pt>
                <c:pt idx="2">
                  <c:v>57148.499060000002</c:v>
                </c:pt>
                <c:pt idx="3">
                  <c:v>34989</c:v>
                </c:pt>
                <c:pt idx="4">
                  <c:v>59228.077100000002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05-9A45-8DCE-EAC0E155D1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7024560"/>
        <c:axId val="2117019568"/>
      </c:barChart>
      <c:lineChart>
        <c:grouping val="standard"/>
        <c:varyColors val="0"/>
        <c:ser>
          <c:idx val="1"/>
          <c:order val="1"/>
          <c:tx>
            <c:v>標準差</c:v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noFill/>
              </a:ln>
              <a:effectLst/>
            </c:spPr>
          </c:marker>
          <c:val>
            <c:numRef>
              <c:f>'5類的集群分析'!$F$3:$F$7</c:f>
              <c:numCache>
                <c:formatCode>0</c:formatCode>
                <c:ptCount val="5"/>
                <c:pt idx="0">
                  <c:v>27022.26326</c:v>
                </c:pt>
                <c:pt idx="1">
                  <c:v>28350.41229</c:v>
                </c:pt>
                <c:pt idx="2">
                  <c:v>34827.612860000001</c:v>
                </c:pt>
                <c:pt idx="3">
                  <c:v>0</c:v>
                </c:pt>
                <c:pt idx="4">
                  <c:v>31996.95737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105-9A45-8DCE-EAC0E155D1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2442144"/>
        <c:axId val="2120081424"/>
      </c:lineChart>
      <c:catAx>
        <c:axId val="21170245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zh-TW"/>
          </a:p>
        </c:txPr>
        <c:crossAx val="2117019568"/>
        <c:crosses val="autoZero"/>
        <c:auto val="1"/>
        <c:lblAlgn val="ctr"/>
        <c:lblOffset val="100"/>
        <c:noMultiLvlLbl val="0"/>
      </c:catAx>
      <c:valAx>
        <c:axId val="2117019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);[Red]\(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zh-TW"/>
          </a:p>
        </c:txPr>
        <c:crossAx val="2117024560"/>
        <c:crosses val="autoZero"/>
        <c:crossBetween val="between"/>
      </c:valAx>
      <c:valAx>
        <c:axId val="2120081424"/>
        <c:scaling>
          <c:orientation val="minMax"/>
        </c:scaling>
        <c:delete val="0"/>
        <c:axPos val="r"/>
        <c:numFmt formatCode="0_);[Red]\(0\)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zh-TW"/>
          </a:p>
        </c:txPr>
        <c:crossAx val="1912442144"/>
        <c:crosses val="max"/>
        <c:crossBetween val="between"/>
      </c:valAx>
      <c:catAx>
        <c:axId val="1912442144"/>
        <c:scaling>
          <c:orientation val="minMax"/>
        </c:scaling>
        <c:delete val="1"/>
        <c:axPos val="b"/>
        <c:majorTickMark val="out"/>
        <c:minorTickMark val="none"/>
        <c:tickLblPos val="nextTo"/>
        <c:crossAx val="2120081424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zh-TW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ea"/>
          <a:ea typeface="+mn-ea"/>
        </a:defRPr>
      </a:pPr>
      <a:endParaRPr lang="zh-TW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r>
              <a:rPr lang="zh-TW"/>
              <a:t>平均資產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平均值</c:v>
          </c:tx>
          <c:spPr>
            <a:solidFill>
              <a:schemeClr val="accent1">
                <a:lumMod val="75000"/>
                <a:alpha val="36000"/>
              </a:schemeClr>
            </a:solidFill>
            <a:ln>
              <a:noFill/>
            </a:ln>
            <a:effectLst/>
          </c:spPr>
          <c:invertIfNegative val="0"/>
          <c:val>
            <c:numRef>
              <c:f>'5類的集群分析'!$G$3:$G$7</c:f>
              <c:numCache>
                <c:formatCode>0</c:formatCode>
                <c:ptCount val="5"/>
                <c:pt idx="0">
                  <c:v>263497.86657999997</c:v>
                </c:pt>
                <c:pt idx="1">
                  <c:v>154924843.01786</c:v>
                </c:pt>
                <c:pt idx="2">
                  <c:v>40709387.856430002</c:v>
                </c:pt>
                <c:pt idx="3">
                  <c:v>867292089.20000005</c:v>
                </c:pt>
                <c:pt idx="4">
                  <c:v>9595532.2373799998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E7-8740-A563-1BE540FFFC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299856"/>
        <c:axId val="80294864"/>
      </c:barChart>
      <c:lineChart>
        <c:grouping val="standard"/>
        <c:varyColors val="0"/>
        <c:ser>
          <c:idx val="1"/>
          <c:order val="1"/>
          <c:tx>
            <c:v>標準差</c:v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noFill/>
              </a:ln>
              <a:effectLst/>
            </c:spPr>
          </c:marker>
          <c:val>
            <c:numRef>
              <c:f>'5類的集群分析'!$H$3:$H$7</c:f>
              <c:numCache>
                <c:formatCode>0</c:formatCode>
                <c:ptCount val="5"/>
                <c:pt idx="0">
                  <c:v>664875.51552999998</c:v>
                </c:pt>
                <c:pt idx="1">
                  <c:v>61028056.419469997</c:v>
                </c:pt>
                <c:pt idx="2">
                  <c:v>15234581.14122</c:v>
                </c:pt>
                <c:pt idx="3">
                  <c:v>372919207.23684001</c:v>
                </c:pt>
                <c:pt idx="4">
                  <c:v>4703925.0493099997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DE7-8740-A563-1BE540FFFC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0088496"/>
        <c:axId val="2120086416"/>
      </c:lineChart>
      <c:catAx>
        <c:axId val="802998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zh-TW"/>
          </a:p>
        </c:txPr>
        <c:crossAx val="80294864"/>
        <c:crosses val="autoZero"/>
        <c:auto val="1"/>
        <c:lblAlgn val="ctr"/>
        <c:lblOffset val="100"/>
        <c:noMultiLvlLbl val="0"/>
      </c:catAx>
      <c:valAx>
        <c:axId val="80294864"/>
        <c:scaling>
          <c:orientation val="minMax"/>
          <c:max val="90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);[Red]\(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zh-TW"/>
          </a:p>
        </c:txPr>
        <c:crossAx val="80299856"/>
        <c:crosses val="autoZero"/>
        <c:crossBetween val="between"/>
      </c:valAx>
      <c:valAx>
        <c:axId val="2120086416"/>
        <c:scaling>
          <c:orientation val="minMax"/>
        </c:scaling>
        <c:delete val="0"/>
        <c:axPos val="r"/>
        <c:numFmt formatCode="0_);[Red]\(0\)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zh-TW"/>
          </a:p>
        </c:txPr>
        <c:crossAx val="2120088496"/>
        <c:crosses val="max"/>
        <c:crossBetween val="between"/>
      </c:valAx>
      <c:catAx>
        <c:axId val="2120088496"/>
        <c:scaling>
          <c:orientation val="minMax"/>
        </c:scaling>
        <c:delete val="1"/>
        <c:axPos val="b"/>
        <c:majorTickMark val="out"/>
        <c:minorTickMark val="none"/>
        <c:tickLblPos val="nextTo"/>
        <c:crossAx val="2120086416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zh-TW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ea"/>
          <a:ea typeface="+mn-ea"/>
        </a:defRPr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r>
              <a:rPr lang="zh-TW"/>
              <a:t>年齡</a:t>
            </a:r>
          </a:p>
        </c:rich>
      </c:tx>
      <c:layout>
        <c:manualLayout>
          <c:xMode val="edge"/>
          <c:yMode val="edge"/>
          <c:x val="0.48645758436654213"/>
          <c:y val="5.4842455340405424E-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平均值</c:v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47625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1"/>
            <c:plus>
              <c:numRef>
                <c:f>年齡!$E$2:$E$21</c:f>
                <c:numCache>
                  <c:formatCode>General</c:formatCode>
                  <c:ptCount val="20"/>
                  <c:pt idx="0">
                    <c:v>21.345419200000002</c:v>
                  </c:pt>
                  <c:pt idx="1">
                    <c:v>21.293694799999997</c:v>
                  </c:pt>
                  <c:pt idx="2">
                    <c:v>20.947833200000002</c:v>
                  </c:pt>
                  <c:pt idx="3">
                    <c:v>20.493857999999999</c:v>
                  </c:pt>
                  <c:pt idx="4">
                    <c:v>20.883212</c:v>
                  </c:pt>
                  <c:pt idx="5">
                    <c:v>20.626314799999999</c:v>
                  </c:pt>
                  <c:pt idx="6">
                    <c:v>20.482686000000001</c:v>
                  </c:pt>
                  <c:pt idx="7">
                    <c:v>20.288352</c:v>
                  </c:pt>
                  <c:pt idx="8">
                    <c:v>20.687741200000001</c:v>
                  </c:pt>
                  <c:pt idx="9">
                    <c:v>21.765368800000001</c:v>
                  </c:pt>
                  <c:pt idx="10">
                    <c:v>21.284051599999998</c:v>
                  </c:pt>
                  <c:pt idx="11">
                    <c:v>21.644828799999999</c:v>
                  </c:pt>
                  <c:pt idx="12">
                    <c:v>21.666369200000002</c:v>
                  </c:pt>
                  <c:pt idx="13">
                    <c:v>22.381945599999998</c:v>
                  </c:pt>
                  <c:pt idx="14">
                    <c:v>22.546977600000002</c:v>
                  </c:pt>
                  <c:pt idx="15">
                    <c:v>22.8064228</c:v>
                  </c:pt>
                  <c:pt idx="16">
                    <c:v>23.334878</c:v>
                  </c:pt>
                  <c:pt idx="17">
                    <c:v>23.027040400000001</c:v>
                  </c:pt>
                  <c:pt idx="18">
                    <c:v>23.132704</c:v>
                  </c:pt>
                  <c:pt idx="19">
                    <c:v>23.4237836</c:v>
                  </c:pt>
                </c:numCache>
              </c:numRef>
            </c:plus>
            <c:minus>
              <c:numRef>
                <c:f>年齡!$E$2:$E$21</c:f>
                <c:numCache>
                  <c:formatCode>General</c:formatCode>
                  <c:ptCount val="20"/>
                  <c:pt idx="0">
                    <c:v>21.345419200000002</c:v>
                  </c:pt>
                  <c:pt idx="1">
                    <c:v>21.293694799999997</c:v>
                  </c:pt>
                  <c:pt idx="2">
                    <c:v>20.947833200000002</c:v>
                  </c:pt>
                  <c:pt idx="3">
                    <c:v>20.493857999999999</c:v>
                  </c:pt>
                  <c:pt idx="4">
                    <c:v>20.883212</c:v>
                  </c:pt>
                  <c:pt idx="5">
                    <c:v>20.626314799999999</c:v>
                  </c:pt>
                  <c:pt idx="6">
                    <c:v>20.482686000000001</c:v>
                  </c:pt>
                  <c:pt idx="7">
                    <c:v>20.288352</c:v>
                  </c:pt>
                  <c:pt idx="8">
                    <c:v>20.687741200000001</c:v>
                  </c:pt>
                  <c:pt idx="9">
                    <c:v>21.765368800000001</c:v>
                  </c:pt>
                  <c:pt idx="10">
                    <c:v>21.284051599999998</c:v>
                  </c:pt>
                  <c:pt idx="11">
                    <c:v>21.644828799999999</c:v>
                  </c:pt>
                  <c:pt idx="12">
                    <c:v>21.666369200000002</c:v>
                  </c:pt>
                  <c:pt idx="13">
                    <c:v>22.381945599999998</c:v>
                  </c:pt>
                  <c:pt idx="14">
                    <c:v>22.546977600000002</c:v>
                  </c:pt>
                  <c:pt idx="15">
                    <c:v>22.8064228</c:v>
                  </c:pt>
                  <c:pt idx="16">
                    <c:v>23.334878</c:v>
                  </c:pt>
                  <c:pt idx="17">
                    <c:v>23.027040400000001</c:v>
                  </c:pt>
                  <c:pt idx="18">
                    <c:v>23.132704</c:v>
                  </c:pt>
                  <c:pt idx="19">
                    <c:v>23.4237836</c:v>
                  </c:pt>
                </c:numCache>
              </c:numRef>
            </c:minus>
            <c:spPr>
              <a:noFill/>
              <a:ln w="133350" cap="flat" cmpd="sng" algn="ctr">
                <a:solidFill>
                  <a:srgbClr val="13848A">
                    <a:alpha val="36000"/>
                  </a:srgbClr>
                </a:solidFill>
                <a:round/>
              </a:ln>
              <a:effectLst/>
            </c:spPr>
          </c:errBars>
          <c:cat>
            <c:strRef>
              <c:f>年齡!$A$2:$A$21</c:f>
              <c:strCache>
                <c:ptCount val="20"/>
                <c:pt idx="0">
                  <c:v>1級(0-5)</c:v>
                </c:pt>
                <c:pt idx="1">
                  <c:v>2級(5-10)</c:v>
                </c:pt>
                <c:pt idx="2">
                  <c:v>3級(10-25)</c:v>
                </c:pt>
                <c:pt idx="3">
                  <c:v>4級(25-50)</c:v>
                </c:pt>
                <c:pt idx="4">
                  <c:v>5級（50-60)</c:v>
                </c:pt>
                <c:pt idx="5">
                  <c:v>6級（60-70）</c:v>
                </c:pt>
                <c:pt idx="6">
                  <c:v>7級（70-80）</c:v>
                </c:pt>
                <c:pt idx="7">
                  <c:v>8級（80-90）</c:v>
                </c:pt>
                <c:pt idx="8">
                  <c:v>9級(90-100)</c:v>
                </c:pt>
                <c:pt idx="9">
                  <c:v>10級(100-125)</c:v>
                </c:pt>
                <c:pt idx="10">
                  <c:v>11級(125-150)</c:v>
                </c:pt>
                <c:pt idx="11">
                  <c:v>12級(150-200)</c:v>
                </c:pt>
                <c:pt idx="12">
                  <c:v>13級(200-250)</c:v>
                </c:pt>
                <c:pt idx="13">
                  <c:v>14級(250-300)</c:v>
                </c:pt>
                <c:pt idx="14">
                  <c:v>15級(300-600)</c:v>
                </c:pt>
                <c:pt idx="15">
                  <c:v>16級(600-900)</c:v>
                </c:pt>
                <c:pt idx="16">
                  <c:v>17級(900-1200)</c:v>
                </c:pt>
                <c:pt idx="17">
                  <c:v>18級(1200-1500)</c:v>
                </c:pt>
                <c:pt idx="18">
                  <c:v>19級(1500-2000)</c:v>
                </c:pt>
                <c:pt idx="19">
                  <c:v>20級(&gt;2000)</c:v>
                </c:pt>
              </c:strCache>
            </c:strRef>
          </c:cat>
          <c:val>
            <c:numRef>
              <c:f>年齡!$F$2:$F$21</c:f>
              <c:numCache>
                <c:formatCode>0.000</c:formatCode>
                <c:ptCount val="20"/>
                <c:pt idx="0">
                  <c:v>42.573729999999998</c:v>
                </c:pt>
                <c:pt idx="1">
                  <c:v>41.992660000000001</c:v>
                </c:pt>
                <c:pt idx="2">
                  <c:v>42.411850000000001</c:v>
                </c:pt>
                <c:pt idx="3">
                  <c:v>43.008389999999999</c:v>
                </c:pt>
                <c:pt idx="4">
                  <c:v>43.818210000000001</c:v>
                </c:pt>
                <c:pt idx="5">
                  <c:v>44.088790000000003</c:v>
                </c:pt>
                <c:pt idx="6">
                  <c:v>44.2468</c:v>
                </c:pt>
                <c:pt idx="7">
                  <c:v>44.4681</c:v>
                </c:pt>
                <c:pt idx="8">
                  <c:v>45.018450000000001</c:v>
                </c:pt>
                <c:pt idx="9">
                  <c:v>46.007339999999999</c:v>
                </c:pt>
                <c:pt idx="10">
                  <c:v>46.08896</c:v>
                </c:pt>
                <c:pt idx="11">
                  <c:v>46.89967</c:v>
                </c:pt>
                <c:pt idx="12">
                  <c:v>47.782409999999999</c:v>
                </c:pt>
                <c:pt idx="13">
                  <c:v>48.342979999999997</c:v>
                </c:pt>
                <c:pt idx="14">
                  <c:v>50.161490000000001</c:v>
                </c:pt>
                <c:pt idx="15">
                  <c:v>51.715350000000001</c:v>
                </c:pt>
                <c:pt idx="16">
                  <c:v>52.904739999999997</c:v>
                </c:pt>
                <c:pt idx="17">
                  <c:v>53.39264</c:v>
                </c:pt>
                <c:pt idx="18">
                  <c:v>53.775620000000004</c:v>
                </c:pt>
                <c:pt idx="19">
                  <c:v>54.955800000000004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01-254C-9F1A-8BD199C9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1227800"/>
        <c:axId val="-2134554616"/>
      </c:lineChart>
      <c:catAx>
        <c:axId val="2121227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zh-TW"/>
          </a:p>
        </c:txPr>
        <c:crossAx val="-2134554616"/>
        <c:crosses val="autoZero"/>
        <c:auto val="1"/>
        <c:lblAlgn val="ctr"/>
        <c:lblOffset val="100"/>
        <c:noMultiLvlLbl val="0"/>
      </c:catAx>
      <c:valAx>
        <c:axId val="-2134554616"/>
        <c:scaling>
          <c:orientation val="minMax"/>
          <c:max val="80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);[Red]\(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zh-TW"/>
          </a:p>
        </c:txPr>
        <c:crossAx val="212122780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zh-TW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ea"/>
          <a:ea typeface="+mn-ea"/>
        </a:defRPr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r>
              <a:rPr lang="zh-TW"/>
              <a:t>扶養人數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平均值</c:v>
          </c:tx>
          <c:spPr>
            <a:ln w="3492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47625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1"/>
            <c:plus>
              <c:numRef>
                <c:f>扶養人數!$E$2:$E$21</c:f>
                <c:numCache>
                  <c:formatCode>General</c:formatCode>
                  <c:ptCount val="20"/>
                  <c:pt idx="0">
                    <c:v>1.3444031999999999</c:v>
                  </c:pt>
                  <c:pt idx="1">
                    <c:v>1.4783887999999998</c:v>
                  </c:pt>
                  <c:pt idx="2">
                    <c:v>1.5067891999999998</c:v>
                  </c:pt>
                  <c:pt idx="3">
                    <c:v>1.5522611999999998</c:v>
                  </c:pt>
                  <c:pt idx="4">
                    <c:v>1.6017315999999999</c:v>
                  </c:pt>
                  <c:pt idx="5">
                    <c:v>1.5792307999999999</c:v>
                  </c:pt>
                  <c:pt idx="6">
                    <c:v>1.5792307999999999</c:v>
                  </c:pt>
                  <c:pt idx="7">
                    <c:v>1.6013199999999999</c:v>
                  </c:pt>
                  <c:pt idx="8">
                    <c:v>1.6070236</c:v>
                  </c:pt>
                  <c:pt idx="9">
                    <c:v>1.6981244</c:v>
                  </c:pt>
                  <c:pt idx="10">
                    <c:v>1.7287004000000001</c:v>
                  </c:pt>
                  <c:pt idx="11">
                    <c:v>1.7582572000000001</c:v>
                  </c:pt>
                  <c:pt idx="12">
                    <c:v>1.7521028000000001</c:v>
                  </c:pt>
                  <c:pt idx="13">
                    <c:v>1.7951248</c:v>
                  </c:pt>
                  <c:pt idx="14">
                    <c:v>1.8606475999999998</c:v>
                  </c:pt>
                  <c:pt idx="15">
                    <c:v>1.88601</c:v>
                  </c:pt>
                  <c:pt idx="16">
                    <c:v>1.9312271999999999</c:v>
                  </c:pt>
                  <c:pt idx="17">
                    <c:v>2.0171536000000003</c:v>
                  </c:pt>
                  <c:pt idx="18">
                    <c:v>2.0328336</c:v>
                  </c:pt>
                  <c:pt idx="19">
                    <c:v>2.1380071999999997</c:v>
                  </c:pt>
                </c:numCache>
              </c:numRef>
            </c:plus>
            <c:minus>
              <c:numRef>
                <c:f>扶養人數!$E$2:$E$21</c:f>
                <c:numCache>
                  <c:formatCode>General</c:formatCode>
                  <c:ptCount val="20"/>
                  <c:pt idx="0">
                    <c:v>1.3444031999999999</c:v>
                  </c:pt>
                  <c:pt idx="1">
                    <c:v>1.4783887999999998</c:v>
                  </c:pt>
                  <c:pt idx="2">
                    <c:v>1.5067891999999998</c:v>
                  </c:pt>
                  <c:pt idx="3">
                    <c:v>1.5522611999999998</c:v>
                  </c:pt>
                  <c:pt idx="4">
                    <c:v>1.6017315999999999</c:v>
                  </c:pt>
                  <c:pt idx="5">
                    <c:v>1.5792307999999999</c:v>
                  </c:pt>
                  <c:pt idx="6">
                    <c:v>1.5792307999999999</c:v>
                  </c:pt>
                  <c:pt idx="7">
                    <c:v>1.6013199999999999</c:v>
                  </c:pt>
                  <c:pt idx="8">
                    <c:v>1.6070236</c:v>
                  </c:pt>
                  <c:pt idx="9">
                    <c:v>1.6981244</c:v>
                  </c:pt>
                  <c:pt idx="10">
                    <c:v>1.7287004000000001</c:v>
                  </c:pt>
                  <c:pt idx="11">
                    <c:v>1.7582572000000001</c:v>
                  </c:pt>
                  <c:pt idx="12">
                    <c:v>1.7521028000000001</c:v>
                  </c:pt>
                  <c:pt idx="13">
                    <c:v>1.7951248</c:v>
                  </c:pt>
                  <c:pt idx="14">
                    <c:v>1.8606475999999998</c:v>
                  </c:pt>
                  <c:pt idx="15">
                    <c:v>1.88601</c:v>
                  </c:pt>
                  <c:pt idx="16">
                    <c:v>1.9312271999999999</c:v>
                  </c:pt>
                  <c:pt idx="17">
                    <c:v>2.0171536000000003</c:v>
                  </c:pt>
                  <c:pt idx="18">
                    <c:v>2.0328336</c:v>
                  </c:pt>
                  <c:pt idx="19">
                    <c:v>2.1380071999999997</c:v>
                  </c:pt>
                </c:numCache>
              </c:numRef>
            </c:minus>
            <c:spPr>
              <a:noFill/>
              <a:ln w="133350" cap="flat" cmpd="sng" algn="ctr">
                <a:solidFill>
                  <a:schemeClr val="accent1">
                    <a:lumMod val="75000"/>
                    <a:alpha val="36000"/>
                  </a:schemeClr>
                </a:solidFill>
                <a:round/>
              </a:ln>
              <a:effectLst/>
            </c:spPr>
          </c:errBars>
          <c:cat>
            <c:strRef>
              <c:f>扶養人數!$A$2:$A$21</c:f>
              <c:strCache>
                <c:ptCount val="20"/>
                <c:pt idx="0">
                  <c:v>1級(0-5)</c:v>
                </c:pt>
                <c:pt idx="1">
                  <c:v>2級(5-10)</c:v>
                </c:pt>
                <c:pt idx="2">
                  <c:v>3級(10-25)</c:v>
                </c:pt>
                <c:pt idx="3">
                  <c:v>4級(25-50)</c:v>
                </c:pt>
                <c:pt idx="4">
                  <c:v>5級（50-60)</c:v>
                </c:pt>
                <c:pt idx="5">
                  <c:v>6級（60-70）</c:v>
                </c:pt>
                <c:pt idx="6">
                  <c:v>7級（70-80）</c:v>
                </c:pt>
                <c:pt idx="7">
                  <c:v>8級（80-90）</c:v>
                </c:pt>
                <c:pt idx="8">
                  <c:v>9級(90-100)</c:v>
                </c:pt>
                <c:pt idx="9">
                  <c:v>10級(100-125)</c:v>
                </c:pt>
                <c:pt idx="10">
                  <c:v>11級(125-150)</c:v>
                </c:pt>
                <c:pt idx="11">
                  <c:v>12級(150-200)</c:v>
                </c:pt>
                <c:pt idx="12">
                  <c:v>13級(200-250)</c:v>
                </c:pt>
                <c:pt idx="13">
                  <c:v>14級(250-300)</c:v>
                </c:pt>
                <c:pt idx="14">
                  <c:v>15級(300-600)</c:v>
                </c:pt>
                <c:pt idx="15">
                  <c:v>16級(600-900)</c:v>
                </c:pt>
                <c:pt idx="16">
                  <c:v>17級(900-1200)</c:v>
                </c:pt>
                <c:pt idx="17">
                  <c:v>18級(1200-1500)</c:v>
                </c:pt>
                <c:pt idx="18">
                  <c:v>19級(1500-2000)</c:v>
                </c:pt>
                <c:pt idx="19">
                  <c:v>20級(&gt;2000)</c:v>
                </c:pt>
              </c:strCache>
            </c:strRef>
          </c:cat>
          <c:val>
            <c:numRef>
              <c:f>扶養人數!$F$2:$F$21</c:f>
              <c:numCache>
                <c:formatCode>0.000</c:formatCode>
                <c:ptCount val="20"/>
                <c:pt idx="0">
                  <c:v>0.25033</c:v>
                </c:pt>
                <c:pt idx="1">
                  <c:v>0.32269999999999999</c:v>
                </c:pt>
                <c:pt idx="2">
                  <c:v>0.33638000000000001</c:v>
                </c:pt>
                <c:pt idx="3">
                  <c:v>0.35710999999999998</c:v>
                </c:pt>
                <c:pt idx="4">
                  <c:v>0.38921</c:v>
                </c:pt>
                <c:pt idx="5">
                  <c:v>0.37480000000000002</c:v>
                </c:pt>
                <c:pt idx="6">
                  <c:v>0.38583000000000001</c:v>
                </c:pt>
                <c:pt idx="7">
                  <c:v>0.39810000000000001</c:v>
                </c:pt>
                <c:pt idx="8">
                  <c:v>0.39688000000000001</c:v>
                </c:pt>
                <c:pt idx="9">
                  <c:v>0.43347999999999998</c:v>
                </c:pt>
                <c:pt idx="10">
                  <c:v>0.45618999999999998</c:v>
                </c:pt>
                <c:pt idx="11">
                  <c:v>0.46809000000000001</c:v>
                </c:pt>
                <c:pt idx="12">
                  <c:v>0.47741</c:v>
                </c:pt>
                <c:pt idx="13">
                  <c:v>0.49983</c:v>
                </c:pt>
                <c:pt idx="14">
                  <c:v>0.53742999999999996</c:v>
                </c:pt>
                <c:pt idx="15">
                  <c:v>0.56993000000000005</c:v>
                </c:pt>
                <c:pt idx="16">
                  <c:v>0.58936999999999995</c:v>
                </c:pt>
                <c:pt idx="17">
                  <c:v>0.64012999999999998</c:v>
                </c:pt>
                <c:pt idx="18">
                  <c:v>0.63651999999999997</c:v>
                </c:pt>
                <c:pt idx="19">
                  <c:v>0.70523000000000002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79-9846-B361-AD1A6AF9BC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9832056"/>
        <c:axId val="-2119828536"/>
      </c:lineChart>
      <c:catAx>
        <c:axId val="-2119832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zh-TW"/>
          </a:p>
        </c:txPr>
        <c:crossAx val="-2119828536"/>
        <c:crosses val="autoZero"/>
        <c:auto val="1"/>
        <c:lblAlgn val="ctr"/>
        <c:lblOffset val="100"/>
        <c:noMultiLvlLbl val="0"/>
      </c:catAx>
      <c:valAx>
        <c:axId val="-2119828536"/>
        <c:scaling>
          <c:orientation val="minMax"/>
          <c:min val="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zh-TW"/>
          </a:p>
        </c:txPr>
        <c:crossAx val="-21198320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zh-TW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ea"/>
          <a:ea typeface="+mn-ea"/>
        </a:defRPr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r>
              <a:rPr lang="zh-TW"/>
              <a:t>總資產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平均值</c:v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0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總資產!$E$2:$E$21</c:f>
                <c:numCache>
                  <c:formatCode>General</c:formatCode>
                  <c:ptCount val="20"/>
                  <c:pt idx="0">
                    <c:v>23039.460312399999</c:v>
                  </c:pt>
                  <c:pt idx="1">
                    <c:v>28375.571288399999</c:v>
                  </c:pt>
                  <c:pt idx="2">
                    <c:v>84383.903206399991</c:v>
                  </c:pt>
                  <c:pt idx="3">
                    <c:v>139174.65946719999</c:v>
                  </c:pt>
                  <c:pt idx="4">
                    <c:v>57549.624017200003</c:v>
                  </c:pt>
                  <c:pt idx="5">
                    <c:v>57252.1596584</c:v>
                  </c:pt>
                  <c:pt idx="6">
                    <c:v>56977.277733599993</c:v>
                  </c:pt>
                  <c:pt idx="7">
                    <c:v>56841.649575199997</c:v>
                  </c:pt>
                  <c:pt idx="8">
                    <c:v>55882.616851599996</c:v>
                  </c:pt>
                  <c:pt idx="9">
                    <c:v>145536.27756640001</c:v>
                  </c:pt>
                  <c:pt idx="10">
                    <c:v>141577.5771312</c:v>
                  </c:pt>
                  <c:pt idx="11">
                    <c:v>284748.45247239998</c:v>
                  </c:pt>
                  <c:pt idx="12">
                    <c:v>282626.39659519994</c:v>
                  </c:pt>
                  <c:pt idx="13">
                    <c:v>285189.52628599998</c:v>
                  </c:pt>
                  <c:pt idx="14">
                    <c:v>1654152.3602855999</c:v>
                  </c:pt>
                  <c:pt idx="15">
                    <c:v>1690575.8643088001</c:v>
                  </c:pt>
                  <c:pt idx="16">
                    <c:v>1698091.0898195999</c:v>
                  </c:pt>
                  <c:pt idx="17">
                    <c:v>1703560.0844247998</c:v>
                  </c:pt>
                  <c:pt idx="18">
                    <c:v>2761988.111484</c:v>
                  </c:pt>
                  <c:pt idx="19">
                    <c:v>98132012.757295996</c:v>
                  </c:pt>
                </c:numCache>
              </c:numRef>
            </c:plus>
            <c:minus>
              <c:numRef>
                <c:f>總資產!$E$2:$E$21</c:f>
                <c:numCache>
                  <c:formatCode>General</c:formatCode>
                  <c:ptCount val="20"/>
                  <c:pt idx="0">
                    <c:v>23039.460312399999</c:v>
                  </c:pt>
                  <c:pt idx="1">
                    <c:v>28375.571288399999</c:v>
                  </c:pt>
                  <c:pt idx="2">
                    <c:v>84383.903206399991</c:v>
                  </c:pt>
                  <c:pt idx="3">
                    <c:v>139174.65946719999</c:v>
                  </c:pt>
                  <c:pt idx="4">
                    <c:v>57549.624017200003</c:v>
                  </c:pt>
                  <c:pt idx="5">
                    <c:v>57252.1596584</c:v>
                  </c:pt>
                  <c:pt idx="6">
                    <c:v>56977.277733599993</c:v>
                  </c:pt>
                  <c:pt idx="7">
                    <c:v>56841.649575199997</c:v>
                  </c:pt>
                  <c:pt idx="8">
                    <c:v>55882.616851599996</c:v>
                  </c:pt>
                  <c:pt idx="9">
                    <c:v>145536.27756640001</c:v>
                  </c:pt>
                  <c:pt idx="10">
                    <c:v>141577.5771312</c:v>
                  </c:pt>
                  <c:pt idx="11">
                    <c:v>284748.45247239998</c:v>
                  </c:pt>
                  <c:pt idx="12">
                    <c:v>282626.39659519994</c:v>
                  </c:pt>
                  <c:pt idx="13">
                    <c:v>285189.52628599998</c:v>
                  </c:pt>
                  <c:pt idx="14">
                    <c:v>1654152.3602855999</c:v>
                  </c:pt>
                  <c:pt idx="15">
                    <c:v>1690575.8643088001</c:v>
                  </c:pt>
                  <c:pt idx="16">
                    <c:v>1698091.0898195999</c:v>
                  </c:pt>
                  <c:pt idx="17">
                    <c:v>1703560.0844247998</c:v>
                  </c:pt>
                  <c:pt idx="18">
                    <c:v>2761988.111484</c:v>
                  </c:pt>
                  <c:pt idx="19">
                    <c:v>98132012.757295996</c:v>
                  </c:pt>
                </c:numCache>
              </c:numRef>
            </c:minus>
            <c:spPr>
              <a:noFill/>
              <a:ln w="133350" cap="flat" cmpd="sng" algn="ctr">
                <a:solidFill>
                  <a:schemeClr val="accent1">
                    <a:lumMod val="75000"/>
                    <a:alpha val="36000"/>
                  </a:schemeClr>
                </a:solidFill>
                <a:round/>
              </a:ln>
              <a:effectLst/>
            </c:spPr>
          </c:errBars>
          <c:cat>
            <c:strRef>
              <c:f>總資產!$A$2:$A$21</c:f>
              <c:strCache>
                <c:ptCount val="20"/>
                <c:pt idx="0">
                  <c:v>1級(0-5)</c:v>
                </c:pt>
                <c:pt idx="1">
                  <c:v>2級(5-10)</c:v>
                </c:pt>
                <c:pt idx="2">
                  <c:v>3級(10-25)</c:v>
                </c:pt>
                <c:pt idx="3">
                  <c:v>4級(25-50)</c:v>
                </c:pt>
                <c:pt idx="4">
                  <c:v>5級（50-60)</c:v>
                </c:pt>
                <c:pt idx="5">
                  <c:v>6級（60-70）</c:v>
                </c:pt>
                <c:pt idx="6">
                  <c:v>7級（70-80）</c:v>
                </c:pt>
                <c:pt idx="7">
                  <c:v>8級（80-90）</c:v>
                </c:pt>
                <c:pt idx="8">
                  <c:v>9級(90-100)</c:v>
                </c:pt>
                <c:pt idx="9">
                  <c:v>10級(100-125)</c:v>
                </c:pt>
                <c:pt idx="10">
                  <c:v>11級(125-150)</c:v>
                </c:pt>
                <c:pt idx="11">
                  <c:v>12級(150-200)</c:v>
                </c:pt>
                <c:pt idx="12">
                  <c:v>13級(200-250)</c:v>
                </c:pt>
                <c:pt idx="13">
                  <c:v>14級(250-300)</c:v>
                </c:pt>
                <c:pt idx="14">
                  <c:v>15級(300-600)</c:v>
                </c:pt>
                <c:pt idx="15">
                  <c:v>16級(600-900)</c:v>
                </c:pt>
                <c:pt idx="16">
                  <c:v>17級(900-1200)</c:v>
                </c:pt>
                <c:pt idx="17">
                  <c:v>18級(1200-1500)</c:v>
                </c:pt>
                <c:pt idx="18">
                  <c:v>19級(1500-2000)</c:v>
                </c:pt>
                <c:pt idx="19">
                  <c:v>20級(&gt;2000)</c:v>
                </c:pt>
              </c:strCache>
            </c:strRef>
          </c:cat>
          <c:val>
            <c:numRef>
              <c:f>總資產!$F$2:$F$21</c:f>
              <c:numCache>
                <c:formatCode>0</c:formatCode>
                <c:ptCount val="20"/>
                <c:pt idx="0">
                  <c:v>7182.4655199999997</c:v>
                </c:pt>
                <c:pt idx="1">
                  <c:v>72075.020439999993</c:v>
                </c:pt>
                <c:pt idx="2">
                  <c:v>162125.88948000001</c:v>
                </c:pt>
                <c:pt idx="3">
                  <c:v>358191.53422999999</c:v>
                </c:pt>
                <c:pt idx="4">
                  <c:v>545221.33094999997</c:v>
                </c:pt>
                <c:pt idx="5">
                  <c:v>645746.55815000006</c:v>
                </c:pt>
                <c:pt idx="6">
                  <c:v>747701.90625</c:v>
                </c:pt>
                <c:pt idx="7">
                  <c:v>847877.70603</c:v>
                </c:pt>
                <c:pt idx="8">
                  <c:v>947673.92105999996</c:v>
                </c:pt>
                <c:pt idx="9">
                  <c:v>1111318.5233100001</c:v>
                </c:pt>
                <c:pt idx="10">
                  <c:v>1369102.6445899999</c:v>
                </c:pt>
                <c:pt idx="11">
                  <c:v>1728216.1973300001</c:v>
                </c:pt>
                <c:pt idx="12">
                  <c:v>2220069.2022000002</c:v>
                </c:pt>
                <c:pt idx="13">
                  <c:v>2734866.10518</c:v>
                </c:pt>
                <c:pt idx="14">
                  <c:v>4138886.5304399999</c:v>
                </c:pt>
                <c:pt idx="15">
                  <c:v>7278677.0070000002</c:v>
                </c:pt>
                <c:pt idx="16">
                  <c:v>10316436.933639999</c:v>
                </c:pt>
                <c:pt idx="17">
                  <c:v>13361388.16388</c:v>
                </c:pt>
                <c:pt idx="18">
                  <c:v>17090798.617630001</c:v>
                </c:pt>
                <c:pt idx="19">
                  <c:v>40919866.011909999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72-BD4B-A06F-201234DF46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4515768"/>
        <c:axId val="-2122137416"/>
      </c:lineChart>
      <c:catAx>
        <c:axId val="-21345157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zh-TW"/>
          </a:p>
        </c:txPr>
        <c:crossAx val="-2122137416"/>
        <c:crosses val="autoZero"/>
        <c:auto val="1"/>
        <c:lblAlgn val="ctr"/>
        <c:lblOffset val="100"/>
        <c:noMultiLvlLbl val="0"/>
      </c:catAx>
      <c:valAx>
        <c:axId val="-2122137416"/>
        <c:scaling>
          <c:orientation val="minMax"/>
          <c:max val="140000000"/>
          <c:min val="-16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zh-TW"/>
          </a:p>
        </c:txPr>
        <c:crossAx val="-2134515768"/>
        <c:crosses val="autoZero"/>
        <c:crossBetween val="between"/>
        <c:majorUnit val="5000000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zh-TW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latin typeface="+mn-ea"/>
          <a:ea typeface="+mn-ea"/>
        </a:defRPr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zh-TW" sz="1800"/>
              <a:t>性別佔比</a:t>
            </a:r>
          </a:p>
        </c:rich>
      </c:tx>
      <c:layout>
        <c:manualLayout>
          <c:xMode val="edge"/>
          <c:yMode val="edge"/>
          <c:x val="0.45697763982782602"/>
          <c:y val="7.4989194470403081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8491508808777227E-2"/>
          <c:y val="0.11918178919417695"/>
          <c:w val="0.90429956406027356"/>
          <c:h val="0.658394637064042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性別!$A$41</c:f>
              <c:strCache>
                <c:ptCount val="1"/>
                <c:pt idx="0">
                  <c:v>1男性(佔比)</c:v>
                </c:pt>
              </c:strCache>
            </c:strRef>
          </c:tx>
          <c:spPr>
            <a:solidFill>
              <a:schemeClr val="accent1">
                <a:lumMod val="75000"/>
                <a:alpha val="56000"/>
              </a:schemeClr>
            </a:solidFill>
            <a:ln>
              <a:noFill/>
            </a:ln>
          </c:spPr>
          <c:invertIfNegative val="0"/>
          <c:cat>
            <c:strRef>
              <c:f>性別!$B$40:$U$40</c:f>
              <c:strCache>
                <c:ptCount val="20"/>
                <c:pt idx="0">
                  <c:v>1級(0-5)</c:v>
                </c:pt>
                <c:pt idx="1">
                  <c:v>2級(5-10)</c:v>
                </c:pt>
                <c:pt idx="2">
                  <c:v>3級(10-25)</c:v>
                </c:pt>
                <c:pt idx="3">
                  <c:v>4級(25-50)</c:v>
                </c:pt>
                <c:pt idx="4">
                  <c:v>5級（50-60)</c:v>
                </c:pt>
                <c:pt idx="5">
                  <c:v>6級（60-70）</c:v>
                </c:pt>
                <c:pt idx="6">
                  <c:v>7級（70-80）</c:v>
                </c:pt>
                <c:pt idx="7">
                  <c:v>8級（80-90）</c:v>
                </c:pt>
                <c:pt idx="8">
                  <c:v>9級(90-100)</c:v>
                </c:pt>
                <c:pt idx="9">
                  <c:v>10級(100-125)</c:v>
                </c:pt>
                <c:pt idx="10">
                  <c:v>11級(125-150)</c:v>
                </c:pt>
                <c:pt idx="11">
                  <c:v>12級(150-200)</c:v>
                </c:pt>
                <c:pt idx="12">
                  <c:v>13級(200-250)</c:v>
                </c:pt>
                <c:pt idx="13">
                  <c:v>14級(250-300)</c:v>
                </c:pt>
                <c:pt idx="14">
                  <c:v>15級(300-600)</c:v>
                </c:pt>
                <c:pt idx="15">
                  <c:v>16級(600-900)</c:v>
                </c:pt>
                <c:pt idx="16">
                  <c:v>17級(900-1200)</c:v>
                </c:pt>
                <c:pt idx="17">
                  <c:v>18級(1200-1500)</c:v>
                </c:pt>
                <c:pt idx="18">
                  <c:v>19級(1500-2000)</c:v>
                </c:pt>
                <c:pt idx="19">
                  <c:v>20級(&gt;2000)</c:v>
                </c:pt>
              </c:strCache>
            </c:strRef>
          </c:cat>
          <c:val>
            <c:numRef>
              <c:f>性別!$B$41:$U$41</c:f>
              <c:numCache>
                <c:formatCode>0.00%</c:formatCode>
                <c:ptCount val="20"/>
                <c:pt idx="0">
                  <c:v>0.47983181229906929</c:v>
                </c:pt>
                <c:pt idx="1">
                  <c:v>0.47866589184144259</c:v>
                </c:pt>
                <c:pt idx="2">
                  <c:v>0.47129126839081215</c:v>
                </c:pt>
                <c:pt idx="3">
                  <c:v>0.46707181898100369</c:v>
                </c:pt>
                <c:pt idx="4">
                  <c:v>0.46246291929717809</c:v>
                </c:pt>
                <c:pt idx="5">
                  <c:v>0.45021855269548322</c:v>
                </c:pt>
                <c:pt idx="6">
                  <c:v>0.45866141732283466</c:v>
                </c:pt>
                <c:pt idx="7">
                  <c:v>0.45355033847040183</c:v>
                </c:pt>
                <c:pt idx="8">
                  <c:v>0.47282699019444907</c:v>
                </c:pt>
                <c:pt idx="9">
                  <c:v>0.46550062995627361</c:v>
                </c:pt>
                <c:pt idx="10">
                  <c:v>0.46587837837837837</c:v>
                </c:pt>
                <c:pt idx="11">
                  <c:v>0.46650222788033102</c:v>
                </c:pt>
                <c:pt idx="12">
                  <c:v>0.46847050832106873</c:v>
                </c:pt>
                <c:pt idx="13">
                  <c:v>0.4607876135981151</c:v>
                </c:pt>
                <c:pt idx="14">
                  <c:v>0.47305826508789317</c:v>
                </c:pt>
                <c:pt idx="15">
                  <c:v>0.47112171837708833</c:v>
                </c:pt>
                <c:pt idx="16">
                  <c:v>0.48376739207991437</c:v>
                </c:pt>
                <c:pt idx="17">
                  <c:v>0.49297658862876254</c:v>
                </c:pt>
                <c:pt idx="18">
                  <c:v>0.48082427017744706</c:v>
                </c:pt>
                <c:pt idx="19">
                  <c:v>0.51498847040737894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D3-CB4E-B4D2-D3C28D485977}"/>
            </c:ext>
          </c:extLst>
        </c:ser>
        <c:ser>
          <c:idx val="1"/>
          <c:order val="1"/>
          <c:tx>
            <c:strRef>
              <c:f>性別!$A$42</c:f>
              <c:strCache>
                <c:ptCount val="1"/>
                <c:pt idx="0">
                  <c:v>2女性(佔比)</c:v>
                </c:pt>
              </c:strCache>
            </c:strRef>
          </c:tx>
          <c:spPr>
            <a:solidFill>
              <a:schemeClr val="accent2">
                <a:lumMod val="75000"/>
                <a:alpha val="33000"/>
              </a:schemeClr>
            </a:solidFill>
            <a:ln>
              <a:noFill/>
            </a:ln>
          </c:spPr>
          <c:invertIfNegative val="0"/>
          <c:cat>
            <c:strRef>
              <c:f>性別!$B$40:$U$40</c:f>
              <c:strCache>
                <c:ptCount val="20"/>
                <c:pt idx="0">
                  <c:v>1級(0-5)</c:v>
                </c:pt>
                <c:pt idx="1">
                  <c:v>2級(5-10)</c:v>
                </c:pt>
                <c:pt idx="2">
                  <c:v>3級(10-25)</c:v>
                </c:pt>
                <c:pt idx="3">
                  <c:v>4級(25-50)</c:v>
                </c:pt>
                <c:pt idx="4">
                  <c:v>5級（50-60)</c:v>
                </c:pt>
                <c:pt idx="5">
                  <c:v>6級（60-70）</c:v>
                </c:pt>
                <c:pt idx="6">
                  <c:v>7級（70-80）</c:v>
                </c:pt>
                <c:pt idx="7">
                  <c:v>8級（80-90）</c:v>
                </c:pt>
                <c:pt idx="8">
                  <c:v>9級(90-100)</c:v>
                </c:pt>
                <c:pt idx="9">
                  <c:v>10級(100-125)</c:v>
                </c:pt>
                <c:pt idx="10">
                  <c:v>11級(125-150)</c:v>
                </c:pt>
                <c:pt idx="11">
                  <c:v>12級(150-200)</c:v>
                </c:pt>
                <c:pt idx="12">
                  <c:v>13級(200-250)</c:v>
                </c:pt>
                <c:pt idx="13">
                  <c:v>14級(250-300)</c:v>
                </c:pt>
                <c:pt idx="14">
                  <c:v>15級(300-600)</c:v>
                </c:pt>
                <c:pt idx="15">
                  <c:v>16級(600-900)</c:v>
                </c:pt>
                <c:pt idx="16">
                  <c:v>17級(900-1200)</c:v>
                </c:pt>
                <c:pt idx="17">
                  <c:v>18級(1200-1500)</c:v>
                </c:pt>
                <c:pt idx="18">
                  <c:v>19級(1500-2000)</c:v>
                </c:pt>
                <c:pt idx="19">
                  <c:v>20級(&gt;2000)</c:v>
                </c:pt>
              </c:strCache>
            </c:strRef>
          </c:cat>
          <c:val>
            <c:numRef>
              <c:f>性別!$B$42:$U$42</c:f>
              <c:numCache>
                <c:formatCode>0.00%</c:formatCode>
                <c:ptCount val="20"/>
                <c:pt idx="0">
                  <c:v>0.52016818770093065</c:v>
                </c:pt>
                <c:pt idx="1">
                  <c:v>0.52133410815855741</c:v>
                </c:pt>
                <c:pt idx="2">
                  <c:v>0.52870873160918785</c:v>
                </c:pt>
                <c:pt idx="3">
                  <c:v>0.53292818101899631</c:v>
                </c:pt>
                <c:pt idx="4">
                  <c:v>0.53753708070282191</c:v>
                </c:pt>
                <c:pt idx="5">
                  <c:v>0.54978144730451672</c:v>
                </c:pt>
                <c:pt idx="6">
                  <c:v>0.54133858267716539</c:v>
                </c:pt>
                <c:pt idx="7">
                  <c:v>0.54644966152959817</c:v>
                </c:pt>
                <c:pt idx="8">
                  <c:v>0.52717300980555093</c:v>
                </c:pt>
                <c:pt idx="9">
                  <c:v>0.53449937004372639</c:v>
                </c:pt>
                <c:pt idx="10">
                  <c:v>0.53412162162162158</c:v>
                </c:pt>
                <c:pt idx="11">
                  <c:v>0.53349777211966898</c:v>
                </c:pt>
                <c:pt idx="12">
                  <c:v>0.53152949167893127</c:v>
                </c:pt>
                <c:pt idx="13">
                  <c:v>0.53921238640188485</c:v>
                </c:pt>
                <c:pt idx="14">
                  <c:v>0.52694173491210683</c:v>
                </c:pt>
                <c:pt idx="15">
                  <c:v>0.52887828162291173</c:v>
                </c:pt>
                <c:pt idx="16">
                  <c:v>0.51623260792008563</c:v>
                </c:pt>
                <c:pt idx="17">
                  <c:v>0.50702341137123741</c:v>
                </c:pt>
                <c:pt idx="18">
                  <c:v>0.519175729822553</c:v>
                </c:pt>
                <c:pt idx="19">
                  <c:v>0.48501152959262106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D3-CB4E-B4D2-D3C28D485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9991928"/>
        <c:axId val="-2119414200"/>
      </c:barChart>
      <c:catAx>
        <c:axId val="-2119991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2119414200"/>
        <c:crosses val="autoZero"/>
        <c:auto val="1"/>
        <c:lblAlgn val="ctr"/>
        <c:lblOffset val="100"/>
        <c:noMultiLvlLbl val="0"/>
      </c:catAx>
      <c:valAx>
        <c:axId val="-2119414200"/>
        <c:scaling>
          <c:orientation val="minMax"/>
        </c:scaling>
        <c:delete val="0"/>
        <c:axPos val="l"/>
        <c:majorGridlines>
          <c:spPr>
            <a:ln>
              <a:solidFill>
                <a:schemeClr val="accent1">
                  <a:lumMod val="50000"/>
                  <a:alpha val="14000"/>
                </a:schemeClr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zh-TW"/>
                  <a:t>佔比</a:t>
                </a:r>
              </a:p>
            </c:rich>
          </c:tx>
          <c:overlay val="0"/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</c:spPr>
        <c:crossAx val="-211999192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900" b="0">
          <a:solidFill>
            <a:schemeClr val="tx1">
              <a:lumMod val="50000"/>
              <a:lumOff val="50000"/>
            </a:schemeClr>
          </a:solidFill>
          <a:latin typeface="+mn-ea"/>
          <a:ea typeface="+mn-ea"/>
        </a:defRPr>
      </a:pPr>
      <a:endParaRPr lang="zh-TW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/>
              <a:t>教育程度佔比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教育!$A$49</c:f>
              <c:strCache>
                <c:ptCount val="1"/>
                <c:pt idx="0">
                  <c:v>1學士(佔比)</c:v>
                </c:pt>
              </c:strCache>
            </c:strRef>
          </c:tx>
          <c:invertIfNegative val="0"/>
          <c:cat>
            <c:strRef>
              <c:f>教育!$B$48:$U$48</c:f>
              <c:strCache>
                <c:ptCount val="20"/>
                <c:pt idx="0">
                  <c:v>1級(0-5)</c:v>
                </c:pt>
                <c:pt idx="1">
                  <c:v>2級(5-10)</c:v>
                </c:pt>
                <c:pt idx="2">
                  <c:v>3級(10-25)</c:v>
                </c:pt>
                <c:pt idx="3">
                  <c:v>4級(25-50)</c:v>
                </c:pt>
                <c:pt idx="4">
                  <c:v>5級（50-60)</c:v>
                </c:pt>
                <c:pt idx="5">
                  <c:v>6級（60-70）</c:v>
                </c:pt>
                <c:pt idx="6">
                  <c:v>7級（70-80）</c:v>
                </c:pt>
                <c:pt idx="7">
                  <c:v>8級（80-90）</c:v>
                </c:pt>
                <c:pt idx="8">
                  <c:v>9級(90-100)</c:v>
                </c:pt>
                <c:pt idx="9">
                  <c:v>10級(100-125)</c:v>
                </c:pt>
                <c:pt idx="10">
                  <c:v>11級(125-150)</c:v>
                </c:pt>
                <c:pt idx="11">
                  <c:v>12級(150-200)</c:v>
                </c:pt>
                <c:pt idx="12">
                  <c:v>13級(200-250)</c:v>
                </c:pt>
                <c:pt idx="13">
                  <c:v>14級(250-300)</c:v>
                </c:pt>
                <c:pt idx="14">
                  <c:v>15級(300-600)</c:v>
                </c:pt>
                <c:pt idx="15">
                  <c:v>16級(600-900)</c:v>
                </c:pt>
                <c:pt idx="16">
                  <c:v>17級(900-1200)</c:v>
                </c:pt>
                <c:pt idx="17">
                  <c:v>18級(1200-1500)</c:v>
                </c:pt>
                <c:pt idx="18">
                  <c:v>19級(1500-2000)</c:v>
                </c:pt>
                <c:pt idx="19">
                  <c:v>20級(&gt;2000)</c:v>
                </c:pt>
              </c:strCache>
            </c:strRef>
          </c:cat>
          <c:val>
            <c:numRef>
              <c:f>教育!$B$49:$U$49</c:f>
              <c:numCache>
                <c:formatCode>0.00%</c:formatCode>
                <c:ptCount val="20"/>
                <c:pt idx="0">
                  <c:v>0.39240000000000003</c:v>
                </c:pt>
                <c:pt idx="1">
                  <c:v>0.4214</c:v>
                </c:pt>
                <c:pt idx="2">
                  <c:v>0.41689999999999999</c:v>
                </c:pt>
                <c:pt idx="3">
                  <c:v>0.41170000000000001</c:v>
                </c:pt>
                <c:pt idx="4">
                  <c:v>0.40689999999999998</c:v>
                </c:pt>
                <c:pt idx="5">
                  <c:v>0.40179999999999999</c:v>
                </c:pt>
                <c:pt idx="6">
                  <c:v>0.3957</c:v>
                </c:pt>
                <c:pt idx="7">
                  <c:v>0.39610000000000001</c:v>
                </c:pt>
                <c:pt idx="8">
                  <c:v>0.3866</c:v>
                </c:pt>
                <c:pt idx="9">
                  <c:v>0.38400000000000001</c:v>
                </c:pt>
                <c:pt idx="10">
                  <c:v>0.3836</c:v>
                </c:pt>
                <c:pt idx="11">
                  <c:v>0.37559999999999999</c:v>
                </c:pt>
                <c:pt idx="12">
                  <c:v>0.36990000000000001</c:v>
                </c:pt>
                <c:pt idx="13">
                  <c:v>0.37290000000000001</c:v>
                </c:pt>
                <c:pt idx="14">
                  <c:v>0.36420000000000002</c:v>
                </c:pt>
                <c:pt idx="15">
                  <c:v>0.37409999999999999</c:v>
                </c:pt>
                <c:pt idx="16">
                  <c:v>0.37669999999999998</c:v>
                </c:pt>
                <c:pt idx="17">
                  <c:v>0.38600000000000001</c:v>
                </c:pt>
                <c:pt idx="18">
                  <c:v>0.3921</c:v>
                </c:pt>
                <c:pt idx="19">
                  <c:v>0.37859999999999999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05-9942-B503-152DDE93BAA7}"/>
            </c:ext>
          </c:extLst>
        </c:ser>
        <c:ser>
          <c:idx val="1"/>
          <c:order val="1"/>
          <c:tx>
            <c:strRef>
              <c:f>教育!$A$50</c:f>
              <c:strCache>
                <c:ptCount val="1"/>
                <c:pt idx="0">
                  <c:v>2專科(佔比)</c:v>
                </c:pt>
              </c:strCache>
            </c:strRef>
          </c:tx>
          <c:invertIfNegative val="0"/>
          <c:cat>
            <c:strRef>
              <c:f>教育!$B$48:$U$48</c:f>
              <c:strCache>
                <c:ptCount val="20"/>
                <c:pt idx="0">
                  <c:v>1級(0-5)</c:v>
                </c:pt>
                <c:pt idx="1">
                  <c:v>2級(5-10)</c:v>
                </c:pt>
                <c:pt idx="2">
                  <c:v>3級(10-25)</c:v>
                </c:pt>
                <c:pt idx="3">
                  <c:v>4級(25-50)</c:v>
                </c:pt>
                <c:pt idx="4">
                  <c:v>5級（50-60)</c:v>
                </c:pt>
                <c:pt idx="5">
                  <c:v>6級（60-70）</c:v>
                </c:pt>
                <c:pt idx="6">
                  <c:v>7級（70-80）</c:v>
                </c:pt>
                <c:pt idx="7">
                  <c:v>8級（80-90）</c:v>
                </c:pt>
                <c:pt idx="8">
                  <c:v>9級(90-100)</c:v>
                </c:pt>
                <c:pt idx="9">
                  <c:v>10級(100-125)</c:v>
                </c:pt>
                <c:pt idx="10">
                  <c:v>11級(125-150)</c:v>
                </c:pt>
                <c:pt idx="11">
                  <c:v>12級(150-200)</c:v>
                </c:pt>
                <c:pt idx="12">
                  <c:v>13級(200-250)</c:v>
                </c:pt>
                <c:pt idx="13">
                  <c:v>14級(250-300)</c:v>
                </c:pt>
                <c:pt idx="14">
                  <c:v>15級(300-600)</c:v>
                </c:pt>
                <c:pt idx="15">
                  <c:v>16級(600-900)</c:v>
                </c:pt>
                <c:pt idx="16">
                  <c:v>17級(900-1200)</c:v>
                </c:pt>
                <c:pt idx="17">
                  <c:v>18級(1200-1500)</c:v>
                </c:pt>
                <c:pt idx="18">
                  <c:v>19級(1500-2000)</c:v>
                </c:pt>
                <c:pt idx="19">
                  <c:v>20級(&gt;2000)</c:v>
                </c:pt>
              </c:strCache>
            </c:strRef>
          </c:cat>
          <c:val>
            <c:numRef>
              <c:f>教育!$B$50:$U$50</c:f>
              <c:numCache>
                <c:formatCode>0.00%</c:formatCode>
                <c:ptCount val="20"/>
                <c:pt idx="0">
                  <c:v>0.217</c:v>
                </c:pt>
                <c:pt idx="1">
                  <c:v>0.19020000000000001</c:v>
                </c:pt>
                <c:pt idx="2">
                  <c:v>0.19070000000000001</c:v>
                </c:pt>
                <c:pt idx="3">
                  <c:v>0.18559999999999999</c:v>
                </c:pt>
                <c:pt idx="4">
                  <c:v>0.18679999999999999</c:v>
                </c:pt>
                <c:pt idx="5">
                  <c:v>0.1825</c:v>
                </c:pt>
                <c:pt idx="6">
                  <c:v>0.18410000000000001</c:v>
                </c:pt>
                <c:pt idx="7">
                  <c:v>0.1933</c:v>
                </c:pt>
                <c:pt idx="8">
                  <c:v>0.18410000000000001</c:v>
                </c:pt>
                <c:pt idx="9">
                  <c:v>0.1956</c:v>
                </c:pt>
                <c:pt idx="10">
                  <c:v>0.1903</c:v>
                </c:pt>
                <c:pt idx="11">
                  <c:v>0.18720000000000001</c:v>
                </c:pt>
                <c:pt idx="12">
                  <c:v>0.189</c:v>
                </c:pt>
                <c:pt idx="13">
                  <c:v>0.18820000000000001</c:v>
                </c:pt>
                <c:pt idx="14">
                  <c:v>0.1895</c:v>
                </c:pt>
                <c:pt idx="15">
                  <c:v>0.17580000000000001</c:v>
                </c:pt>
                <c:pt idx="16">
                  <c:v>0.17799999999999999</c:v>
                </c:pt>
                <c:pt idx="17">
                  <c:v>0.16250000000000001</c:v>
                </c:pt>
                <c:pt idx="18">
                  <c:v>0.16889999999999999</c:v>
                </c:pt>
                <c:pt idx="19">
                  <c:v>0.17330000000000001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05-9942-B503-152DDE93BAA7}"/>
            </c:ext>
          </c:extLst>
        </c:ser>
        <c:ser>
          <c:idx val="2"/>
          <c:order val="2"/>
          <c:tx>
            <c:strRef>
              <c:f>教育!$A$51</c:f>
              <c:strCache>
                <c:ptCount val="1"/>
                <c:pt idx="0">
                  <c:v>3高中(佔比)</c:v>
                </c:pt>
              </c:strCache>
            </c:strRef>
          </c:tx>
          <c:invertIfNegative val="0"/>
          <c:cat>
            <c:strRef>
              <c:f>教育!$B$48:$U$48</c:f>
              <c:strCache>
                <c:ptCount val="20"/>
                <c:pt idx="0">
                  <c:v>1級(0-5)</c:v>
                </c:pt>
                <c:pt idx="1">
                  <c:v>2級(5-10)</c:v>
                </c:pt>
                <c:pt idx="2">
                  <c:v>3級(10-25)</c:v>
                </c:pt>
                <c:pt idx="3">
                  <c:v>4級(25-50)</c:v>
                </c:pt>
                <c:pt idx="4">
                  <c:v>5級（50-60)</c:v>
                </c:pt>
                <c:pt idx="5">
                  <c:v>6級（60-70）</c:v>
                </c:pt>
                <c:pt idx="6">
                  <c:v>7級（70-80）</c:v>
                </c:pt>
                <c:pt idx="7">
                  <c:v>8級（80-90）</c:v>
                </c:pt>
                <c:pt idx="8">
                  <c:v>9級(90-100)</c:v>
                </c:pt>
                <c:pt idx="9">
                  <c:v>10級(100-125)</c:v>
                </c:pt>
                <c:pt idx="10">
                  <c:v>11級(125-150)</c:v>
                </c:pt>
                <c:pt idx="11">
                  <c:v>12級(150-200)</c:v>
                </c:pt>
                <c:pt idx="12">
                  <c:v>13級(200-250)</c:v>
                </c:pt>
                <c:pt idx="13">
                  <c:v>14級(250-300)</c:v>
                </c:pt>
                <c:pt idx="14">
                  <c:v>15級(300-600)</c:v>
                </c:pt>
                <c:pt idx="15">
                  <c:v>16級(600-900)</c:v>
                </c:pt>
                <c:pt idx="16">
                  <c:v>17級(900-1200)</c:v>
                </c:pt>
                <c:pt idx="17">
                  <c:v>18級(1200-1500)</c:v>
                </c:pt>
                <c:pt idx="18">
                  <c:v>19級(1500-2000)</c:v>
                </c:pt>
                <c:pt idx="19">
                  <c:v>20級(&gt;2000)</c:v>
                </c:pt>
              </c:strCache>
            </c:strRef>
          </c:cat>
          <c:val>
            <c:numRef>
              <c:f>教育!$B$51:$U$51</c:f>
              <c:numCache>
                <c:formatCode>0.00%</c:formatCode>
                <c:ptCount val="20"/>
                <c:pt idx="0">
                  <c:v>0.26029999999999998</c:v>
                </c:pt>
                <c:pt idx="1">
                  <c:v>0.21909999999999999</c:v>
                </c:pt>
                <c:pt idx="2">
                  <c:v>0.2147</c:v>
                </c:pt>
                <c:pt idx="3">
                  <c:v>0.20380000000000001</c:v>
                </c:pt>
                <c:pt idx="4">
                  <c:v>0.18779999999999999</c:v>
                </c:pt>
                <c:pt idx="5">
                  <c:v>0.18210000000000001</c:v>
                </c:pt>
                <c:pt idx="6">
                  <c:v>0.18260000000000001</c:v>
                </c:pt>
                <c:pt idx="7">
                  <c:v>0.18410000000000001</c:v>
                </c:pt>
                <c:pt idx="8">
                  <c:v>0.16769999999999999</c:v>
                </c:pt>
                <c:pt idx="9">
                  <c:v>0.18140000000000001</c:v>
                </c:pt>
                <c:pt idx="10">
                  <c:v>0.1731</c:v>
                </c:pt>
                <c:pt idx="11">
                  <c:v>0.1711</c:v>
                </c:pt>
                <c:pt idx="12">
                  <c:v>0.17150000000000001</c:v>
                </c:pt>
                <c:pt idx="13">
                  <c:v>0.1585</c:v>
                </c:pt>
                <c:pt idx="14">
                  <c:v>0.16070000000000001</c:v>
                </c:pt>
                <c:pt idx="15">
                  <c:v>0.15590000000000001</c:v>
                </c:pt>
                <c:pt idx="16">
                  <c:v>0.1477</c:v>
                </c:pt>
                <c:pt idx="17">
                  <c:v>0.1739</c:v>
                </c:pt>
                <c:pt idx="18">
                  <c:v>0.14019999999999999</c:v>
                </c:pt>
                <c:pt idx="19">
                  <c:v>0.16370000000000001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05-9942-B503-152DDE93BAA7}"/>
            </c:ext>
          </c:extLst>
        </c:ser>
        <c:ser>
          <c:idx val="3"/>
          <c:order val="3"/>
          <c:tx>
            <c:strRef>
              <c:f>教育!$A$52</c:f>
              <c:strCache>
                <c:ptCount val="1"/>
                <c:pt idx="0">
                  <c:v>7碩士（佔比）</c:v>
                </c:pt>
              </c:strCache>
            </c:strRef>
          </c:tx>
          <c:invertIfNegative val="0"/>
          <c:cat>
            <c:strRef>
              <c:f>教育!$B$48:$U$48</c:f>
              <c:strCache>
                <c:ptCount val="20"/>
                <c:pt idx="0">
                  <c:v>1級(0-5)</c:v>
                </c:pt>
                <c:pt idx="1">
                  <c:v>2級(5-10)</c:v>
                </c:pt>
                <c:pt idx="2">
                  <c:v>3級(10-25)</c:v>
                </c:pt>
                <c:pt idx="3">
                  <c:v>4級(25-50)</c:v>
                </c:pt>
                <c:pt idx="4">
                  <c:v>5級（50-60)</c:v>
                </c:pt>
                <c:pt idx="5">
                  <c:v>6級（60-70）</c:v>
                </c:pt>
                <c:pt idx="6">
                  <c:v>7級（70-80）</c:v>
                </c:pt>
                <c:pt idx="7">
                  <c:v>8級（80-90）</c:v>
                </c:pt>
                <c:pt idx="8">
                  <c:v>9級(90-100)</c:v>
                </c:pt>
                <c:pt idx="9">
                  <c:v>10級(100-125)</c:v>
                </c:pt>
                <c:pt idx="10">
                  <c:v>11級(125-150)</c:v>
                </c:pt>
                <c:pt idx="11">
                  <c:v>12級(150-200)</c:v>
                </c:pt>
                <c:pt idx="12">
                  <c:v>13級(200-250)</c:v>
                </c:pt>
                <c:pt idx="13">
                  <c:v>14級(250-300)</c:v>
                </c:pt>
                <c:pt idx="14">
                  <c:v>15級(300-600)</c:v>
                </c:pt>
                <c:pt idx="15">
                  <c:v>16級(600-900)</c:v>
                </c:pt>
                <c:pt idx="16">
                  <c:v>17級(900-1200)</c:v>
                </c:pt>
                <c:pt idx="17">
                  <c:v>18級(1200-1500)</c:v>
                </c:pt>
                <c:pt idx="18">
                  <c:v>19級(1500-2000)</c:v>
                </c:pt>
                <c:pt idx="19">
                  <c:v>20級(&gt;2000)</c:v>
                </c:pt>
              </c:strCache>
            </c:strRef>
          </c:cat>
          <c:val>
            <c:numRef>
              <c:f>教育!$B$52:$U$52</c:f>
              <c:numCache>
                <c:formatCode>0.00%</c:formatCode>
                <c:ptCount val="20"/>
                <c:pt idx="0">
                  <c:v>8.1100000000000005E-2</c:v>
                </c:pt>
                <c:pt idx="1">
                  <c:v>0.12189999999999999</c:v>
                </c:pt>
                <c:pt idx="2">
                  <c:v>0.12989999999999999</c:v>
                </c:pt>
                <c:pt idx="3">
                  <c:v>0.14960000000000001</c:v>
                </c:pt>
                <c:pt idx="4">
                  <c:v>0.1651</c:v>
                </c:pt>
                <c:pt idx="5">
                  <c:v>0.17829999999999999</c:v>
                </c:pt>
                <c:pt idx="6">
                  <c:v>0.18440000000000001</c:v>
                </c:pt>
                <c:pt idx="7">
                  <c:v>0.17760000000000001</c:v>
                </c:pt>
                <c:pt idx="8">
                  <c:v>0.2122</c:v>
                </c:pt>
                <c:pt idx="9">
                  <c:v>0.1825</c:v>
                </c:pt>
                <c:pt idx="10">
                  <c:v>0.19919999999999999</c:v>
                </c:pt>
                <c:pt idx="11">
                  <c:v>0.2044</c:v>
                </c:pt>
                <c:pt idx="12">
                  <c:v>0.20619999999999999</c:v>
                </c:pt>
                <c:pt idx="13">
                  <c:v>0.2122</c:v>
                </c:pt>
                <c:pt idx="14">
                  <c:v>0.21529999999999999</c:v>
                </c:pt>
                <c:pt idx="15">
                  <c:v>0.22159999999999999</c:v>
                </c:pt>
                <c:pt idx="16">
                  <c:v>0.21410000000000001</c:v>
                </c:pt>
                <c:pt idx="17">
                  <c:v>0.2087</c:v>
                </c:pt>
                <c:pt idx="18">
                  <c:v>0.221</c:v>
                </c:pt>
                <c:pt idx="19">
                  <c:v>0.2041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405-9942-B503-152DDE93BAA7}"/>
            </c:ext>
          </c:extLst>
        </c:ser>
        <c:ser>
          <c:idx val="4"/>
          <c:order val="4"/>
          <c:tx>
            <c:strRef>
              <c:f>教育!$A$53</c:f>
              <c:strCache>
                <c:ptCount val="1"/>
                <c:pt idx="0">
                  <c:v>8博士（佔比）</c:v>
                </c:pt>
              </c:strCache>
            </c:strRef>
          </c:tx>
          <c:invertIfNegative val="0"/>
          <c:cat>
            <c:strRef>
              <c:f>教育!$B$48:$U$48</c:f>
              <c:strCache>
                <c:ptCount val="20"/>
                <c:pt idx="0">
                  <c:v>1級(0-5)</c:v>
                </c:pt>
                <c:pt idx="1">
                  <c:v>2級(5-10)</c:v>
                </c:pt>
                <c:pt idx="2">
                  <c:v>3級(10-25)</c:v>
                </c:pt>
                <c:pt idx="3">
                  <c:v>4級(25-50)</c:v>
                </c:pt>
                <c:pt idx="4">
                  <c:v>5級（50-60)</c:v>
                </c:pt>
                <c:pt idx="5">
                  <c:v>6級（60-70）</c:v>
                </c:pt>
                <c:pt idx="6">
                  <c:v>7級（70-80）</c:v>
                </c:pt>
                <c:pt idx="7">
                  <c:v>8級（80-90）</c:v>
                </c:pt>
                <c:pt idx="8">
                  <c:v>9級(90-100)</c:v>
                </c:pt>
                <c:pt idx="9">
                  <c:v>10級(100-125)</c:v>
                </c:pt>
                <c:pt idx="10">
                  <c:v>11級(125-150)</c:v>
                </c:pt>
                <c:pt idx="11">
                  <c:v>12級(150-200)</c:v>
                </c:pt>
                <c:pt idx="12">
                  <c:v>13級(200-250)</c:v>
                </c:pt>
                <c:pt idx="13">
                  <c:v>14級(250-300)</c:v>
                </c:pt>
                <c:pt idx="14">
                  <c:v>15級(300-600)</c:v>
                </c:pt>
                <c:pt idx="15">
                  <c:v>16級(600-900)</c:v>
                </c:pt>
                <c:pt idx="16">
                  <c:v>17級(900-1200)</c:v>
                </c:pt>
                <c:pt idx="17">
                  <c:v>18級(1200-1500)</c:v>
                </c:pt>
                <c:pt idx="18">
                  <c:v>19級(1500-2000)</c:v>
                </c:pt>
                <c:pt idx="19">
                  <c:v>20級(&gt;2000)</c:v>
                </c:pt>
              </c:strCache>
            </c:strRef>
          </c:cat>
          <c:val>
            <c:numRef>
              <c:f>教育!$B$53:$U$53</c:f>
              <c:numCache>
                <c:formatCode>0.00%</c:formatCode>
                <c:ptCount val="20"/>
                <c:pt idx="0">
                  <c:v>5.5999999999999999E-3</c:v>
                </c:pt>
                <c:pt idx="1">
                  <c:v>8.2000000000000007E-3</c:v>
                </c:pt>
                <c:pt idx="2">
                  <c:v>1.0500000000000001E-2</c:v>
                </c:pt>
                <c:pt idx="3">
                  <c:v>1.2500000000000001E-2</c:v>
                </c:pt>
                <c:pt idx="4">
                  <c:v>1.43E-2</c:v>
                </c:pt>
                <c:pt idx="5">
                  <c:v>1.52E-2</c:v>
                </c:pt>
                <c:pt idx="6">
                  <c:v>1.4800000000000001E-2</c:v>
                </c:pt>
                <c:pt idx="7">
                  <c:v>1.2800000000000001E-2</c:v>
                </c:pt>
                <c:pt idx="8">
                  <c:v>1.4800000000000001E-2</c:v>
                </c:pt>
                <c:pt idx="9">
                  <c:v>1.5900000000000001E-2</c:v>
                </c:pt>
                <c:pt idx="10">
                  <c:v>1.8599999999999998E-2</c:v>
                </c:pt>
                <c:pt idx="11">
                  <c:v>2.06E-2</c:v>
                </c:pt>
                <c:pt idx="12">
                  <c:v>0.02</c:v>
                </c:pt>
                <c:pt idx="13">
                  <c:v>2.4400000000000002E-2</c:v>
                </c:pt>
                <c:pt idx="14">
                  <c:v>2.8199999999999999E-2</c:v>
                </c:pt>
                <c:pt idx="15">
                  <c:v>3.3599999999999998E-2</c:v>
                </c:pt>
                <c:pt idx="16">
                  <c:v>3.5999999999999997E-2</c:v>
                </c:pt>
                <c:pt idx="17">
                  <c:v>2.6100000000000002E-2</c:v>
                </c:pt>
                <c:pt idx="18">
                  <c:v>3.8399999999999997E-2</c:v>
                </c:pt>
                <c:pt idx="19">
                  <c:v>2.92E-2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05-9942-B503-152DDE93BAA7}"/>
            </c:ext>
          </c:extLst>
        </c:ser>
        <c:ser>
          <c:idx val="5"/>
          <c:order val="5"/>
          <c:tx>
            <c:strRef>
              <c:f>教育!$A$54</c:f>
              <c:strCache>
                <c:ptCount val="1"/>
                <c:pt idx="0">
                  <c:v>6,9其他（佔比）</c:v>
                </c:pt>
              </c:strCache>
            </c:strRef>
          </c:tx>
          <c:invertIfNegative val="0"/>
          <c:cat>
            <c:strRef>
              <c:f>教育!$B$48:$U$48</c:f>
              <c:strCache>
                <c:ptCount val="20"/>
                <c:pt idx="0">
                  <c:v>1級(0-5)</c:v>
                </c:pt>
                <c:pt idx="1">
                  <c:v>2級(5-10)</c:v>
                </c:pt>
                <c:pt idx="2">
                  <c:v>3級(10-25)</c:v>
                </c:pt>
                <c:pt idx="3">
                  <c:v>4級(25-50)</c:v>
                </c:pt>
                <c:pt idx="4">
                  <c:v>5級（50-60)</c:v>
                </c:pt>
                <c:pt idx="5">
                  <c:v>6級（60-70）</c:v>
                </c:pt>
                <c:pt idx="6">
                  <c:v>7級（70-80）</c:v>
                </c:pt>
                <c:pt idx="7">
                  <c:v>8級（80-90）</c:v>
                </c:pt>
                <c:pt idx="8">
                  <c:v>9級(90-100)</c:v>
                </c:pt>
                <c:pt idx="9">
                  <c:v>10級(100-125)</c:v>
                </c:pt>
                <c:pt idx="10">
                  <c:v>11級(125-150)</c:v>
                </c:pt>
                <c:pt idx="11">
                  <c:v>12級(150-200)</c:v>
                </c:pt>
                <c:pt idx="12">
                  <c:v>13級(200-250)</c:v>
                </c:pt>
                <c:pt idx="13">
                  <c:v>14級(250-300)</c:v>
                </c:pt>
                <c:pt idx="14">
                  <c:v>15級(300-600)</c:v>
                </c:pt>
                <c:pt idx="15">
                  <c:v>16級(600-900)</c:v>
                </c:pt>
                <c:pt idx="16">
                  <c:v>17級(900-1200)</c:v>
                </c:pt>
                <c:pt idx="17">
                  <c:v>18級(1200-1500)</c:v>
                </c:pt>
                <c:pt idx="18">
                  <c:v>19級(1500-2000)</c:v>
                </c:pt>
                <c:pt idx="19">
                  <c:v>20級(&gt;2000)</c:v>
                </c:pt>
              </c:strCache>
            </c:strRef>
          </c:cat>
          <c:val>
            <c:numRef>
              <c:f>教育!$B$54:$U$54</c:f>
              <c:numCache>
                <c:formatCode>0.00%</c:formatCode>
                <c:ptCount val="20"/>
                <c:pt idx="0">
                  <c:v>4.3799999999999999E-2</c:v>
                </c:pt>
                <c:pt idx="1">
                  <c:v>3.9199999999999999E-2</c:v>
                </c:pt>
                <c:pt idx="2">
                  <c:v>3.73E-2</c:v>
                </c:pt>
                <c:pt idx="3">
                  <c:v>3.6799999999999999E-2</c:v>
                </c:pt>
                <c:pt idx="4">
                  <c:v>3.9199999999999999E-2</c:v>
                </c:pt>
                <c:pt idx="5">
                  <c:v>4.0099999999999997E-2</c:v>
                </c:pt>
                <c:pt idx="6">
                  <c:v>3.85E-2</c:v>
                </c:pt>
                <c:pt idx="7">
                  <c:v>3.6200000000000003E-2</c:v>
                </c:pt>
                <c:pt idx="8">
                  <c:v>3.4599999999999999E-2</c:v>
                </c:pt>
                <c:pt idx="9">
                  <c:v>4.0599999999999997E-2</c:v>
                </c:pt>
                <c:pt idx="10">
                  <c:v>3.5200000000000002E-2</c:v>
                </c:pt>
                <c:pt idx="11">
                  <c:v>4.1000000000000002E-2</c:v>
                </c:pt>
                <c:pt idx="12">
                  <c:v>4.3499999999999997E-2</c:v>
                </c:pt>
                <c:pt idx="13">
                  <c:v>4.3799999999999999E-2</c:v>
                </c:pt>
                <c:pt idx="14">
                  <c:v>4.2200000000000001E-2</c:v>
                </c:pt>
                <c:pt idx="15">
                  <c:v>3.9E-2</c:v>
                </c:pt>
                <c:pt idx="16">
                  <c:v>4.7399999999999998E-2</c:v>
                </c:pt>
                <c:pt idx="17">
                  <c:v>4.2799999999999998E-2</c:v>
                </c:pt>
                <c:pt idx="18">
                  <c:v>3.95E-2</c:v>
                </c:pt>
                <c:pt idx="19">
                  <c:v>5.11E-2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405-9942-B503-152DDE93BA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5813976"/>
        <c:axId val="2135794520"/>
      </c:barChart>
      <c:catAx>
        <c:axId val="2135813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135794520"/>
        <c:crosses val="autoZero"/>
        <c:auto val="1"/>
        <c:lblAlgn val="ctr"/>
        <c:lblOffset val="100"/>
        <c:noMultiLvlLbl val="0"/>
      </c:catAx>
      <c:valAx>
        <c:axId val="2135794520"/>
        <c:scaling>
          <c:orientation val="minMax"/>
        </c:scaling>
        <c:delete val="0"/>
        <c:axPos val="l"/>
        <c:majorGridlines>
          <c:spPr>
            <a:ln>
              <a:solidFill>
                <a:schemeClr val="accent1">
                  <a:lumMod val="50000"/>
                  <a:alpha val="14000"/>
                </a:schemeClr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zh-TW"/>
                  <a:t>佔比</a:t>
                </a:r>
              </a:p>
            </c:rich>
          </c:tx>
          <c:overlay val="0"/>
        </c:title>
        <c:numFmt formatCode="0.00%" sourceLinked="1"/>
        <c:majorTickMark val="none"/>
        <c:minorTickMark val="none"/>
        <c:tickLblPos val="nextTo"/>
        <c:spPr>
          <a:ln>
            <a:noFill/>
          </a:ln>
        </c:spPr>
        <c:crossAx val="213581397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900" b="0">
          <a:solidFill>
            <a:schemeClr val="tx1">
              <a:lumMod val="50000"/>
              <a:lumOff val="50000"/>
            </a:schemeClr>
          </a:solidFill>
          <a:latin typeface="+mn-ea"/>
          <a:ea typeface="+mn-ea"/>
        </a:defRPr>
      </a:pPr>
      <a:endParaRPr lang="zh-TW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/>
              <a:t>婚姻狀況佔比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婚姻!$A$39</c:f>
              <c:strCache>
                <c:ptCount val="1"/>
                <c:pt idx="0">
                  <c:v>1未婚（佔比）</c:v>
                </c:pt>
              </c:strCache>
            </c:strRef>
          </c:tx>
          <c:spPr>
            <a:solidFill>
              <a:schemeClr val="accent1">
                <a:lumMod val="75000"/>
                <a:alpha val="53000"/>
              </a:schemeClr>
            </a:solidFill>
            <a:ln>
              <a:noFill/>
            </a:ln>
          </c:spPr>
          <c:invertIfNegative val="0"/>
          <c:cat>
            <c:strRef>
              <c:f>婚姻!$B$38:$U$38</c:f>
              <c:strCache>
                <c:ptCount val="20"/>
                <c:pt idx="0">
                  <c:v>1級(0-5)</c:v>
                </c:pt>
                <c:pt idx="1">
                  <c:v>2級(5-10)</c:v>
                </c:pt>
                <c:pt idx="2">
                  <c:v>3級(10-25)</c:v>
                </c:pt>
                <c:pt idx="3">
                  <c:v>4級(25-50)</c:v>
                </c:pt>
                <c:pt idx="4">
                  <c:v>5級（50-60)</c:v>
                </c:pt>
                <c:pt idx="5">
                  <c:v>6級（60-70）</c:v>
                </c:pt>
                <c:pt idx="6">
                  <c:v>7級（70-80）</c:v>
                </c:pt>
                <c:pt idx="7">
                  <c:v>8級（80-90）</c:v>
                </c:pt>
                <c:pt idx="8">
                  <c:v>9級(90-100)</c:v>
                </c:pt>
                <c:pt idx="9">
                  <c:v>10級(100-125)</c:v>
                </c:pt>
                <c:pt idx="10">
                  <c:v>11級(125-150)</c:v>
                </c:pt>
                <c:pt idx="11">
                  <c:v>12級(150-200)</c:v>
                </c:pt>
                <c:pt idx="12">
                  <c:v>13級(200-250)</c:v>
                </c:pt>
                <c:pt idx="13">
                  <c:v>14級(250-300)</c:v>
                </c:pt>
                <c:pt idx="14">
                  <c:v>15級(300-600)</c:v>
                </c:pt>
                <c:pt idx="15">
                  <c:v>16級(600-900)</c:v>
                </c:pt>
                <c:pt idx="16">
                  <c:v>17級(900-1200)</c:v>
                </c:pt>
                <c:pt idx="17">
                  <c:v>18級(1200-1500)</c:v>
                </c:pt>
                <c:pt idx="18">
                  <c:v>19級(1500-2000)</c:v>
                </c:pt>
                <c:pt idx="19">
                  <c:v>20級(&gt;2000)</c:v>
                </c:pt>
              </c:strCache>
            </c:strRef>
          </c:cat>
          <c:val>
            <c:numRef>
              <c:f>婚姻!$B$39:$U$39</c:f>
              <c:numCache>
                <c:formatCode>0.00%</c:formatCode>
                <c:ptCount val="20"/>
                <c:pt idx="0">
                  <c:v>0.58379999999999999</c:v>
                </c:pt>
                <c:pt idx="1">
                  <c:v>0.55520000000000003</c:v>
                </c:pt>
                <c:pt idx="2">
                  <c:v>0.54510000000000003</c:v>
                </c:pt>
                <c:pt idx="3">
                  <c:v>0.53259999999999996</c:v>
                </c:pt>
                <c:pt idx="4">
                  <c:v>0.50449999999999995</c:v>
                </c:pt>
                <c:pt idx="5">
                  <c:v>0.50460000000000005</c:v>
                </c:pt>
                <c:pt idx="6">
                  <c:v>0.4904</c:v>
                </c:pt>
                <c:pt idx="7">
                  <c:v>0.49</c:v>
                </c:pt>
                <c:pt idx="8">
                  <c:v>0.44750000000000001</c:v>
                </c:pt>
                <c:pt idx="9">
                  <c:v>0.45710000000000001</c:v>
                </c:pt>
                <c:pt idx="10">
                  <c:v>0.4471</c:v>
                </c:pt>
                <c:pt idx="11">
                  <c:v>0.42380000000000001</c:v>
                </c:pt>
                <c:pt idx="12">
                  <c:v>0.40699999999999997</c:v>
                </c:pt>
                <c:pt idx="13">
                  <c:v>0.39090000000000003</c:v>
                </c:pt>
                <c:pt idx="14">
                  <c:v>0.3533</c:v>
                </c:pt>
                <c:pt idx="15">
                  <c:v>0.31140000000000001</c:v>
                </c:pt>
                <c:pt idx="16">
                  <c:v>0.30499999999999999</c:v>
                </c:pt>
                <c:pt idx="17">
                  <c:v>0.27360000000000001</c:v>
                </c:pt>
                <c:pt idx="18">
                  <c:v>0.25640000000000002</c:v>
                </c:pt>
                <c:pt idx="19">
                  <c:v>0.24060000000000001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BF-EC4D-B98B-922D33A4FA0D}"/>
            </c:ext>
          </c:extLst>
        </c:ser>
        <c:ser>
          <c:idx val="1"/>
          <c:order val="1"/>
          <c:tx>
            <c:strRef>
              <c:f>婚姻!$A$40</c:f>
              <c:strCache>
                <c:ptCount val="1"/>
                <c:pt idx="0">
                  <c:v>2已婚（佔比）</c:v>
                </c:pt>
              </c:strCache>
            </c:strRef>
          </c:tx>
          <c:spPr>
            <a:solidFill>
              <a:schemeClr val="accent1">
                <a:lumMod val="50000"/>
                <a:alpha val="72000"/>
              </a:schemeClr>
            </a:solidFill>
            <a:ln>
              <a:noFill/>
            </a:ln>
          </c:spPr>
          <c:invertIfNegative val="0"/>
          <c:cat>
            <c:strRef>
              <c:f>婚姻!$B$38:$U$38</c:f>
              <c:strCache>
                <c:ptCount val="20"/>
                <c:pt idx="0">
                  <c:v>1級(0-5)</c:v>
                </c:pt>
                <c:pt idx="1">
                  <c:v>2級(5-10)</c:v>
                </c:pt>
                <c:pt idx="2">
                  <c:v>3級(10-25)</c:v>
                </c:pt>
                <c:pt idx="3">
                  <c:v>4級(25-50)</c:v>
                </c:pt>
                <c:pt idx="4">
                  <c:v>5級（50-60)</c:v>
                </c:pt>
                <c:pt idx="5">
                  <c:v>6級（60-70）</c:v>
                </c:pt>
                <c:pt idx="6">
                  <c:v>7級（70-80）</c:v>
                </c:pt>
                <c:pt idx="7">
                  <c:v>8級（80-90）</c:v>
                </c:pt>
                <c:pt idx="8">
                  <c:v>9級(90-100)</c:v>
                </c:pt>
                <c:pt idx="9">
                  <c:v>10級(100-125)</c:v>
                </c:pt>
                <c:pt idx="10">
                  <c:v>11級(125-150)</c:v>
                </c:pt>
                <c:pt idx="11">
                  <c:v>12級(150-200)</c:v>
                </c:pt>
                <c:pt idx="12">
                  <c:v>13級(200-250)</c:v>
                </c:pt>
                <c:pt idx="13">
                  <c:v>14級(250-300)</c:v>
                </c:pt>
                <c:pt idx="14">
                  <c:v>15級(300-600)</c:v>
                </c:pt>
                <c:pt idx="15">
                  <c:v>16級(600-900)</c:v>
                </c:pt>
                <c:pt idx="16">
                  <c:v>17級(900-1200)</c:v>
                </c:pt>
                <c:pt idx="17">
                  <c:v>18級(1200-1500)</c:v>
                </c:pt>
                <c:pt idx="18">
                  <c:v>19級(1500-2000)</c:v>
                </c:pt>
                <c:pt idx="19">
                  <c:v>20級(&gt;2000)</c:v>
                </c:pt>
              </c:strCache>
            </c:strRef>
          </c:cat>
          <c:val>
            <c:numRef>
              <c:f>婚姻!$B$40:$U$40</c:f>
              <c:numCache>
                <c:formatCode>0.00%</c:formatCode>
                <c:ptCount val="20"/>
                <c:pt idx="0">
                  <c:v>0.3856</c:v>
                </c:pt>
                <c:pt idx="1">
                  <c:v>0.41160000000000002</c:v>
                </c:pt>
                <c:pt idx="2">
                  <c:v>0.42270000000000002</c:v>
                </c:pt>
                <c:pt idx="3">
                  <c:v>0.43659999999999999</c:v>
                </c:pt>
                <c:pt idx="4">
                  <c:v>0.46410000000000001</c:v>
                </c:pt>
                <c:pt idx="5">
                  <c:v>0.46510000000000001</c:v>
                </c:pt>
                <c:pt idx="6">
                  <c:v>0.47710000000000002</c:v>
                </c:pt>
                <c:pt idx="7">
                  <c:v>0.47949999999999998</c:v>
                </c:pt>
                <c:pt idx="8">
                  <c:v>0.5232</c:v>
                </c:pt>
                <c:pt idx="9">
                  <c:v>0.51139999999999997</c:v>
                </c:pt>
                <c:pt idx="10">
                  <c:v>0.52029999999999998</c:v>
                </c:pt>
                <c:pt idx="11">
                  <c:v>0.54069999999999996</c:v>
                </c:pt>
                <c:pt idx="12">
                  <c:v>0.55869999999999997</c:v>
                </c:pt>
                <c:pt idx="13">
                  <c:v>0.5806</c:v>
                </c:pt>
                <c:pt idx="14">
                  <c:v>0.61280000000000001</c:v>
                </c:pt>
                <c:pt idx="15">
                  <c:v>0.65510000000000002</c:v>
                </c:pt>
                <c:pt idx="16">
                  <c:v>0.65859999999999996</c:v>
                </c:pt>
                <c:pt idx="17">
                  <c:v>0.68959999999999999</c:v>
                </c:pt>
                <c:pt idx="18">
                  <c:v>0.70660000000000001</c:v>
                </c:pt>
                <c:pt idx="19">
                  <c:v>0.71250000000000002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BF-EC4D-B98B-922D33A4FA0D}"/>
            </c:ext>
          </c:extLst>
        </c:ser>
        <c:ser>
          <c:idx val="2"/>
          <c:order val="2"/>
          <c:tx>
            <c:strRef>
              <c:f>婚姻!$A$41</c:f>
              <c:strCache>
                <c:ptCount val="1"/>
                <c:pt idx="0">
                  <c:v>0,3其他（佔比）</c:v>
                </c:pt>
              </c:strCache>
            </c:strRef>
          </c:tx>
          <c:spPr>
            <a:solidFill>
              <a:schemeClr val="accent2">
                <a:lumMod val="75000"/>
                <a:alpha val="60000"/>
              </a:schemeClr>
            </a:solidFill>
            <a:ln>
              <a:noFill/>
            </a:ln>
          </c:spPr>
          <c:invertIfNegative val="0"/>
          <c:cat>
            <c:strRef>
              <c:f>婚姻!$B$38:$U$38</c:f>
              <c:strCache>
                <c:ptCount val="20"/>
                <c:pt idx="0">
                  <c:v>1級(0-5)</c:v>
                </c:pt>
                <c:pt idx="1">
                  <c:v>2級(5-10)</c:v>
                </c:pt>
                <c:pt idx="2">
                  <c:v>3級(10-25)</c:v>
                </c:pt>
                <c:pt idx="3">
                  <c:v>4級(25-50)</c:v>
                </c:pt>
                <c:pt idx="4">
                  <c:v>5級（50-60)</c:v>
                </c:pt>
                <c:pt idx="5">
                  <c:v>6級（60-70）</c:v>
                </c:pt>
                <c:pt idx="6">
                  <c:v>7級（70-80）</c:v>
                </c:pt>
                <c:pt idx="7">
                  <c:v>8級（80-90）</c:v>
                </c:pt>
                <c:pt idx="8">
                  <c:v>9級(90-100)</c:v>
                </c:pt>
                <c:pt idx="9">
                  <c:v>10級(100-125)</c:v>
                </c:pt>
                <c:pt idx="10">
                  <c:v>11級(125-150)</c:v>
                </c:pt>
                <c:pt idx="11">
                  <c:v>12級(150-200)</c:v>
                </c:pt>
                <c:pt idx="12">
                  <c:v>13級(200-250)</c:v>
                </c:pt>
                <c:pt idx="13">
                  <c:v>14級(250-300)</c:v>
                </c:pt>
                <c:pt idx="14">
                  <c:v>15級(300-600)</c:v>
                </c:pt>
                <c:pt idx="15">
                  <c:v>16級(600-900)</c:v>
                </c:pt>
                <c:pt idx="16">
                  <c:v>17級(900-1200)</c:v>
                </c:pt>
                <c:pt idx="17">
                  <c:v>18級(1200-1500)</c:v>
                </c:pt>
                <c:pt idx="18">
                  <c:v>19級(1500-2000)</c:v>
                </c:pt>
                <c:pt idx="19">
                  <c:v>20級(&gt;2000)</c:v>
                </c:pt>
              </c:strCache>
            </c:strRef>
          </c:cat>
          <c:val>
            <c:numRef>
              <c:f>婚姻!$B$41:$U$41</c:f>
              <c:numCache>
                <c:formatCode>0.00%</c:formatCode>
                <c:ptCount val="20"/>
                <c:pt idx="0">
                  <c:v>3.0700000000000002E-2</c:v>
                </c:pt>
                <c:pt idx="1">
                  <c:v>3.3099999999999997E-2</c:v>
                </c:pt>
                <c:pt idx="2">
                  <c:v>3.2300000000000002E-2</c:v>
                </c:pt>
                <c:pt idx="3">
                  <c:v>3.0800000000000001E-2</c:v>
                </c:pt>
                <c:pt idx="4">
                  <c:v>3.1300000000000001E-2</c:v>
                </c:pt>
                <c:pt idx="5">
                  <c:v>3.0300000000000001E-2</c:v>
                </c:pt>
                <c:pt idx="6">
                  <c:v>3.2500000000000001E-2</c:v>
                </c:pt>
                <c:pt idx="7">
                  <c:v>3.0499999999999999E-2</c:v>
                </c:pt>
                <c:pt idx="8">
                  <c:v>2.92E-2</c:v>
                </c:pt>
                <c:pt idx="9">
                  <c:v>3.1600000000000003E-2</c:v>
                </c:pt>
                <c:pt idx="10">
                  <c:v>3.27E-2</c:v>
                </c:pt>
                <c:pt idx="11">
                  <c:v>3.5499999999999997E-2</c:v>
                </c:pt>
                <c:pt idx="12">
                  <c:v>3.4299999999999997E-2</c:v>
                </c:pt>
                <c:pt idx="13">
                  <c:v>2.8400000000000002E-2</c:v>
                </c:pt>
                <c:pt idx="14">
                  <c:v>3.39E-2</c:v>
                </c:pt>
                <c:pt idx="15">
                  <c:v>3.3599999999999998E-2</c:v>
                </c:pt>
                <c:pt idx="16">
                  <c:v>3.6400000000000002E-2</c:v>
                </c:pt>
                <c:pt idx="17">
                  <c:v>3.6799999999999999E-2</c:v>
                </c:pt>
                <c:pt idx="18">
                  <c:v>3.6999999999999998E-2</c:v>
                </c:pt>
                <c:pt idx="19">
                  <c:v>4.6899999999999997E-2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BF-EC4D-B98B-922D33A4FA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1060072"/>
        <c:axId val="2135179384"/>
      </c:barChart>
      <c:catAx>
        <c:axId val="-2121060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135179384"/>
        <c:crosses val="autoZero"/>
        <c:auto val="1"/>
        <c:lblAlgn val="ctr"/>
        <c:lblOffset val="100"/>
        <c:noMultiLvlLbl val="0"/>
      </c:catAx>
      <c:valAx>
        <c:axId val="2135179384"/>
        <c:scaling>
          <c:orientation val="minMax"/>
        </c:scaling>
        <c:delete val="0"/>
        <c:axPos val="l"/>
        <c:majorGridlines>
          <c:spPr>
            <a:ln>
              <a:solidFill>
                <a:schemeClr val="accent1">
                  <a:lumMod val="50000"/>
                  <a:alpha val="14000"/>
                </a:schemeClr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zh-TW"/>
                  <a:t>佔比</a:t>
                </a:r>
              </a:p>
            </c:rich>
          </c:tx>
          <c:overlay val="0"/>
        </c:title>
        <c:numFmt formatCode="0.00%" sourceLinked="1"/>
        <c:majorTickMark val="none"/>
        <c:minorTickMark val="none"/>
        <c:tickLblPos val="nextTo"/>
        <c:spPr>
          <a:ln>
            <a:noFill/>
          </a:ln>
        </c:spPr>
        <c:crossAx val="-212106007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txPr>
    <a:bodyPr/>
    <a:lstStyle/>
    <a:p>
      <a:pPr>
        <a:defRPr b="0">
          <a:solidFill>
            <a:schemeClr val="tx1">
              <a:lumMod val="50000"/>
              <a:lumOff val="50000"/>
            </a:schemeClr>
          </a:solidFill>
          <a:latin typeface="+mn-ea"/>
          <a:ea typeface="+mn-ea"/>
        </a:defRPr>
      </a:pPr>
      <a:endParaRPr lang="zh-TW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/>
              <a:t>不動產佔比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不動產!$A$56</c:f>
              <c:strCache>
                <c:ptCount val="1"/>
                <c:pt idx="0">
                  <c:v>0無房子(佔比)</c:v>
                </c:pt>
              </c:strCache>
            </c:strRef>
          </c:tx>
          <c:invertIfNegative val="0"/>
          <c:cat>
            <c:strRef>
              <c:f>不動產!$B$55:$U$55</c:f>
              <c:strCache>
                <c:ptCount val="20"/>
                <c:pt idx="0">
                  <c:v>1級(0-5)</c:v>
                </c:pt>
                <c:pt idx="1">
                  <c:v>2級(5-10)</c:v>
                </c:pt>
                <c:pt idx="2">
                  <c:v>3級(10-25)</c:v>
                </c:pt>
                <c:pt idx="3">
                  <c:v>4級(25-50)</c:v>
                </c:pt>
                <c:pt idx="4">
                  <c:v>5級（50-60)</c:v>
                </c:pt>
                <c:pt idx="5">
                  <c:v>6級（60-70）</c:v>
                </c:pt>
                <c:pt idx="6">
                  <c:v>7級（70-80）</c:v>
                </c:pt>
                <c:pt idx="7">
                  <c:v>8級（80-90）</c:v>
                </c:pt>
                <c:pt idx="8">
                  <c:v>9級(90-100)</c:v>
                </c:pt>
                <c:pt idx="9">
                  <c:v>10級(100-125)</c:v>
                </c:pt>
                <c:pt idx="10">
                  <c:v>11級(125-150)</c:v>
                </c:pt>
                <c:pt idx="11">
                  <c:v>12級(150-200)</c:v>
                </c:pt>
                <c:pt idx="12">
                  <c:v>13級(200-250)</c:v>
                </c:pt>
                <c:pt idx="13">
                  <c:v>14級(250-300)</c:v>
                </c:pt>
                <c:pt idx="14">
                  <c:v>15級(300-600)</c:v>
                </c:pt>
                <c:pt idx="15">
                  <c:v>16級(600-900)</c:v>
                </c:pt>
                <c:pt idx="16">
                  <c:v>17級(900-1200)</c:v>
                </c:pt>
                <c:pt idx="17">
                  <c:v>18級(1200-1500)</c:v>
                </c:pt>
                <c:pt idx="18">
                  <c:v>19級(1500-2000)</c:v>
                </c:pt>
                <c:pt idx="19">
                  <c:v>20級(&gt;2000)</c:v>
                </c:pt>
              </c:strCache>
            </c:strRef>
          </c:cat>
          <c:val>
            <c:numRef>
              <c:f>不動產!$B$56:$U$56</c:f>
              <c:numCache>
                <c:formatCode>0.00%</c:formatCode>
                <c:ptCount val="20"/>
                <c:pt idx="0">
                  <c:v>4.7329794400158683E-4</c:v>
                </c:pt>
                <c:pt idx="1">
                  <c:v>8.1004455245038481E-4</c:v>
                </c:pt>
                <c:pt idx="2">
                  <c:v>5.653654495970128E-4</c:v>
                </c:pt>
                <c:pt idx="3">
                  <c:v>6.115506631502503E-4</c:v>
                </c:pt>
                <c:pt idx="4">
                  <c:v>3.8031490073781092E-4</c:v>
                </c:pt>
                <c:pt idx="5">
                  <c:v>6.7340067340067344E-4</c:v>
                </c:pt>
                <c:pt idx="6">
                  <c:v>2.4606299212598425E-4</c:v>
                </c:pt>
                <c:pt idx="7">
                  <c:v>8.6417974938787269E-4</c:v>
                </c:pt>
                <c:pt idx="8">
                  <c:v>0</c:v>
                </c:pt>
                <c:pt idx="9">
                  <c:v>8.1523753057140735E-4</c:v>
                </c:pt>
                <c:pt idx="10">
                  <c:v>5.6306306306306306E-4</c:v>
                </c:pt>
                <c:pt idx="11">
                  <c:v>6.3653723742838951E-4</c:v>
                </c:pt>
                <c:pt idx="12">
                  <c:v>4.5284727725574553E-4</c:v>
                </c:pt>
                <c:pt idx="13">
                  <c:v>3.3658700774150119E-4</c:v>
                </c:pt>
                <c:pt idx="14">
                  <c:v>3.1297271921130874E-4</c:v>
                </c:pt>
                <c:pt idx="15">
                  <c:v>1.5910898965791568E-4</c:v>
                </c:pt>
                <c:pt idx="16">
                  <c:v>0</c:v>
                </c:pt>
                <c:pt idx="17">
                  <c:v>6.6889632107023408E-4</c:v>
                </c:pt>
                <c:pt idx="18">
                  <c:v>0</c:v>
                </c:pt>
                <c:pt idx="19">
                  <c:v>1.1529592621060721E-3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A0-884C-8766-EEDFF743C15B}"/>
            </c:ext>
          </c:extLst>
        </c:ser>
        <c:ser>
          <c:idx val="1"/>
          <c:order val="1"/>
          <c:tx>
            <c:strRef>
              <c:f>不動產!$A$57</c:f>
              <c:strCache>
                <c:ptCount val="1"/>
                <c:pt idx="0">
                  <c:v>1有房子(佔比)</c:v>
                </c:pt>
              </c:strCache>
            </c:strRef>
          </c:tx>
          <c:spPr>
            <a:solidFill>
              <a:schemeClr val="accent2">
                <a:lumMod val="75000"/>
                <a:alpha val="33000"/>
              </a:schemeClr>
            </a:solidFill>
            <a:ln>
              <a:noFill/>
            </a:ln>
          </c:spPr>
          <c:invertIfNegative val="0"/>
          <c:cat>
            <c:strRef>
              <c:f>不動產!$B$55:$U$55</c:f>
              <c:strCache>
                <c:ptCount val="20"/>
                <c:pt idx="0">
                  <c:v>1級(0-5)</c:v>
                </c:pt>
                <c:pt idx="1">
                  <c:v>2級(5-10)</c:v>
                </c:pt>
                <c:pt idx="2">
                  <c:v>3級(10-25)</c:v>
                </c:pt>
                <c:pt idx="3">
                  <c:v>4級(25-50)</c:v>
                </c:pt>
                <c:pt idx="4">
                  <c:v>5級（50-60)</c:v>
                </c:pt>
                <c:pt idx="5">
                  <c:v>6級（60-70）</c:v>
                </c:pt>
                <c:pt idx="6">
                  <c:v>7級（70-80）</c:v>
                </c:pt>
                <c:pt idx="7">
                  <c:v>8級（80-90）</c:v>
                </c:pt>
                <c:pt idx="8">
                  <c:v>9級(90-100)</c:v>
                </c:pt>
                <c:pt idx="9">
                  <c:v>10級(100-125)</c:v>
                </c:pt>
                <c:pt idx="10">
                  <c:v>11級(125-150)</c:v>
                </c:pt>
                <c:pt idx="11">
                  <c:v>12級(150-200)</c:v>
                </c:pt>
                <c:pt idx="12">
                  <c:v>13級(200-250)</c:v>
                </c:pt>
                <c:pt idx="13">
                  <c:v>14級(250-300)</c:v>
                </c:pt>
                <c:pt idx="14">
                  <c:v>15級(300-600)</c:v>
                </c:pt>
                <c:pt idx="15">
                  <c:v>16級(600-900)</c:v>
                </c:pt>
                <c:pt idx="16">
                  <c:v>17級(900-1200)</c:v>
                </c:pt>
                <c:pt idx="17">
                  <c:v>18級(1200-1500)</c:v>
                </c:pt>
                <c:pt idx="18">
                  <c:v>19級(1500-2000)</c:v>
                </c:pt>
                <c:pt idx="19">
                  <c:v>20級(&gt;2000)</c:v>
                </c:pt>
              </c:strCache>
            </c:strRef>
          </c:cat>
          <c:val>
            <c:numRef>
              <c:f>不動產!$B$57:$U$57</c:f>
              <c:numCache>
                <c:formatCode>0.00%</c:formatCode>
                <c:ptCount val="20"/>
                <c:pt idx="0">
                  <c:v>1.0212237795884861E-3</c:v>
                </c:pt>
                <c:pt idx="1">
                  <c:v>1.0565798510222409E-3</c:v>
                </c:pt>
                <c:pt idx="2">
                  <c:v>1.2096191014633762E-3</c:v>
                </c:pt>
                <c:pt idx="3">
                  <c:v>1.4524328249818446E-3</c:v>
                </c:pt>
                <c:pt idx="4">
                  <c:v>9.8881874191830829E-4</c:v>
                </c:pt>
                <c:pt idx="5">
                  <c:v>1.1544011544011544E-3</c:v>
                </c:pt>
                <c:pt idx="6">
                  <c:v>4.921259842519685E-4</c:v>
                </c:pt>
                <c:pt idx="7">
                  <c:v>8.6417974938787269E-4</c:v>
                </c:pt>
                <c:pt idx="8">
                  <c:v>3.0746219046036232E-2</c:v>
                </c:pt>
                <c:pt idx="9">
                  <c:v>1.1858000444675016E-3</c:v>
                </c:pt>
                <c:pt idx="10">
                  <c:v>1.8018018018018018E-3</c:v>
                </c:pt>
                <c:pt idx="11">
                  <c:v>7.9567154678548697E-4</c:v>
                </c:pt>
                <c:pt idx="12">
                  <c:v>3.1699309407902184E-3</c:v>
                </c:pt>
                <c:pt idx="13">
                  <c:v>1.6829350387075059E-3</c:v>
                </c:pt>
                <c:pt idx="14">
                  <c:v>3.0254029523759845E-3</c:v>
                </c:pt>
                <c:pt idx="15">
                  <c:v>2.2275258552108194E-3</c:v>
                </c:pt>
                <c:pt idx="16">
                  <c:v>1.4270424545130217E-3</c:v>
                </c:pt>
                <c:pt idx="17">
                  <c:v>0</c:v>
                </c:pt>
                <c:pt idx="18">
                  <c:v>0</c:v>
                </c:pt>
                <c:pt idx="19">
                  <c:v>3.8431975403535742E-4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A0-884C-8766-EEDFF743C15B}"/>
            </c:ext>
          </c:extLst>
        </c:ser>
        <c:ser>
          <c:idx val="2"/>
          <c:order val="2"/>
          <c:tx>
            <c:strRef>
              <c:f>不動產!$A$58</c:f>
              <c:strCache>
                <c:ptCount val="1"/>
                <c:pt idx="0">
                  <c:v>2無資料(佔比)</c:v>
                </c:pt>
              </c:strCache>
            </c:strRef>
          </c:tx>
          <c:spPr>
            <a:solidFill>
              <a:schemeClr val="accent1">
                <a:lumMod val="75000"/>
                <a:alpha val="44000"/>
              </a:schemeClr>
            </a:solidFill>
            <a:ln>
              <a:noFill/>
            </a:ln>
          </c:spPr>
          <c:invertIfNegative val="0"/>
          <c:cat>
            <c:strRef>
              <c:f>不動產!$B$55:$U$55</c:f>
              <c:strCache>
                <c:ptCount val="20"/>
                <c:pt idx="0">
                  <c:v>1級(0-5)</c:v>
                </c:pt>
                <c:pt idx="1">
                  <c:v>2級(5-10)</c:v>
                </c:pt>
                <c:pt idx="2">
                  <c:v>3級(10-25)</c:v>
                </c:pt>
                <c:pt idx="3">
                  <c:v>4級(25-50)</c:v>
                </c:pt>
                <c:pt idx="4">
                  <c:v>5級（50-60)</c:v>
                </c:pt>
                <c:pt idx="5">
                  <c:v>6級（60-70）</c:v>
                </c:pt>
                <c:pt idx="6">
                  <c:v>7級（70-80）</c:v>
                </c:pt>
                <c:pt idx="7">
                  <c:v>8級（80-90）</c:v>
                </c:pt>
                <c:pt idx="8">
                  <c:v>9級(90-100)</c:v>
                </c:pt>
                <c:pt idx="9">
                  <c:v>10級(100-125)</c:v>
                </c:pt>
                <c:pt idx="10">
                  <c:v>11級(125-150)</c:v>
                </c:pt>
                <c:pt idx="11">
                  <c:v>12級(150-200)</c:v>
                </c:pt>
                <c:pt idx="12">
                  <c:v>13級(200-250)</c:v>
                </c:pt>
                <c:pt idx="13">
                  <c:v>14級(250-300)</c:v>
                </c:pt>
                <c:pt idx="14">
                  <c:v>15級(300-600)</c:v>
                </c:pt>
                <c:pt idx="15">
                  <c:v>16級(600-900)</c:v>
                </c:pt>
                <c:pt idx="16">
                  <c:v>17級(900-1200)</c:v>
                </c:pt>
                <c:pt idx="17">
                  <c:v>18級(1200-1500)</c:v>
                </c:pt>
                <c:pt idx="18">
                  <c:v>19級(1500-2000)</c:v>
                </c:pt>
                <c:pt idx="19">
                  <c:v>20級(&gt;2000)</c:v>
                </c:pt>
              </c:strCache>
            </c:strRef>
          </c:cat>
          <c:val>
            <c:numRef>
              <c:f>不動產!$B$58:$U$58</c:f>
              <c:numCache>
                <c:formatCode>0.00%</c:formatCode>
                <c:ptCount val="20"/>
                <c:pt idx="0">
                  <c:v>0.99850000000000005</c:v>
                </c:pt>
                <c:pt idx="1">
                  <c:v>0.99809999999999999</c:v>
                </c:pt>
                <c:pt idx="2">
                  <c:v>0.99819999999999998</c:v>
                </c:pt>
                <c:pt idx="3">
                  <c:v>0.99790000000000001</c:v>
                </c:pt>
                <c:pt idx="4">
                  <c:v>0.99860000000000004</c:v>
                </c:pt>
                <c:pt idx="5">
                  <c:v>0.99819999999999998</c:v>
                </c:pt>
                <c:pt idx="6">
                  <c:v>0.99929999999999997</c:v>
                </c:pt>
                <c:pt idx="7">
                  <c:v>0.99829999999999997</c:v>
                </c:pt>
                <c:pt idx="8">
                  <c:v>0.96930000000000005</c:v>
                </c:pt>
                <c:pt idx="9">
                  <c:v>0.998</c:v>
                </c:pt>
                <c:pt idx="10">
                  <c:v>0.99760000000000004</c:v>
                </c:pt>
                <c:pt idx="11">
                  <c:v>0.99860000000000004</c:v>
                </c:pt>
                <c:pt idx="12">
                  <c:v>0.99639999999999995</c:v>
                </c:pt>
                <c:pt idx="13">
                  <c:v>0.998</c:v>
                </c:pt>
                <c:pt idx="14">
                  <c:v>0.99670000000000003</c:v>
                </c:pt>
                <c:pt idx="15">
                  <c:v>0.99760000000000004</c:v>
                </c:pt>
                <c:pt idx="16">
                  <c:v>0.99860000000000004</c:v>
                </c:pt>
                <c:pt idx="17">
                  <c:v>0.99929999999999997</c:v>
                </c:pt>
                <c:pt idx="18">
                  <c:v>1</c:v>
                </c:pt>
                <c:pt idx="19">
                  <c:v>0.99850000000000005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A0-884C-8766-EEDFF743C1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8980536"/>
        <c:axId val="2128717480"/>
      </c:barChart>
      <c:catAx>
        <c:axId val="2128980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2128717480"/>
        <c:crosses val="autoZero"/>
        <c:auto val="1"/>
        <c:lblAlgn val="ctr"/>
        <c:lblOffset val="100"/>
        <c:noMultiLvlLbl val="0"/>
      </c:catAx>
      <c:valAx>
        <c:axId val="212871748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zh-TW"/>
                  <a:t>佔比</a:t>
                </a:r>
              </a:p>
            </c:rich>
          </c:tx>
          <c:overlay val="0"/>
        </c:title>
        <c:numFmt formatCode="0.00%" sourceLinked="1"/>
        <c:majorTickMark val="none"/>
        <c:minorTickMark val="none"/>
        <c:tickLblPos val="nextTo"/>
        <c:spPr>
          <a:ln>
            <a:noFill/>
          </a:ln>
        </c:spPr>
        <c:crossAx val="212898053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txPr>
    <a:bodyPr/>
    <a:lstStyle/>
    <a:p>
      <a:pPr>
        <a:defRPr b="0">
          <a:solidFill>
            <a:schemeClr val="tx1">
              <a:lumMod val="50000"/>
              <a:lumOff val="50000"/>
            </a:schemeClr>
          </a:solidFill>
          <a:latin typeface="+mn-ea"/>
          <a:ea typeface="+mn-ea"/>
        </a:defRPr>
      </a:pPr>
      <a:endParaRPr lang="zh-TW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r>
              <a:rPr lang="zh-TW"/>
              <a:t>年齡</a:t>
            </a:r>
            <a:endParaRPr lang="en-US"/>
          </a:p>
        </c:rich>
      </c:tx>
      <c:layout>
        <c:manualLayout>
          <c:xMode val="edge"/>
          <c:yMode val="edge"/>
          <c:x val="0.496207713565250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平均值</c:v>
          </c:tx>
          <c:spPr>
            <a:solidFill>
              <a:schemeClr val="accent1">
                <a:lumMod val="75000"/>
                <a:alpha val="36000"/>
              </a:schemeClr>
            </a:solidFill>
            <a:ln>
              <a:noFill/>
            </a:ln>
            <a:effectLst/>
          </c:spPr>
          <c:invertIfNegative val="0"/>
          <c:cat>
            <c:numRef>
              <c:f>'4類的集群分析'!$A$3:$A$6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'4類的集群分析'!$C$3:$C$6</c:f>
              <c:numCache>
                <c:formatCode>0.00</c:formatCode>
                <c:ptCount val="4"/>
                <c:pt idx="0">
                  <c:v>43.153849999999998</c:v>
                </c:pt>
                <c:pt idx="1">
                  <c:v>45.6</c:v>
                </c:pt>
                <c:pt idx="2">
                  <c:v>54.939599999999999</c:v>
                </c:pt>
                <c:pt idx="3">
                  <c:v>53.782879999999999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17-9742-A4AC-3235F62A8E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1028608"/>
        <c:axId val="761030272"/>
      </c:barChart>
      <c:lineChart>
        <c:grouping val="standard"/>
        <c:varyColors val="0"/>
        <c:ser>
          <c:idx val="1"/>
          <c:order val="1"/>
          <c:tx>
            <c:v>標準差</c:v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noFill/>
              </a:ln>
              <a:effectLst/>
            </c:spPr>
          </c:marker>
          <c:val>
            <c:numRef>
              <c:f>'4類的集群分析'!$D$3:$D$6</c:f>
              <c:numCache>
                <c:formatCode>0.00</c:formatCode>
                <c:ptCount val="4"/>
                <c:pt idx="0">
                  <c:v>10.9978</c:v>
                </c:pt>
                <c:pt idx="1">
                  <c:v>13.75863</c:v>
                </c:pt>
                <c:pt idx="2">
                  <c:v>12.87402</c:v>
                </c:pt>
                <c:pt idx="3">
                  <c:v>11.833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17-9742-A4AC-3235F62A8E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1041920"/>
        <c:axId val="761059808"/>
      </c:lineChart>
      <c:catAx>
        <c:axId val="761028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zh-TW"/>
          </a:p>
        </c:txPr>
        <c:crossAx val="761030272"/>
        <c:crosses val="autoZero"/>
        <c:auto val="1"/>
        <c:lblAlgn val="ctr"/>
        <c:lblOffset val="100"/>
        <c:noMultiLvlLbl val="0"/>
      </c:catAx>
      <c:valAx>
        <c:axId val="76103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);[Red]\(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zh-TW"/>
          </a:p>
        </c:txPr>
        <c:crossAx val="761028608"/>
        <c:crosses val="autoZero"/>
        <c:crossBetween val="between"/>
      </c:valAx>
      <c:valAx>
        <c:axId val="761059808"/>
        <c:scaling>
          <c:orientation val="minMax"/>
        </c:scaling>
        <c:delete val="0"/>
        <c:axPos val="r"/>
        <c:numFmt formatCode="0_);[Red]\(0\)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zh-TW"/>
          </a:p>
        </c:txPr>
        <c:crossAx val="761041920"/>
        <c:crosses val="max"/>
        <c:crossBetween val="between"/>
      </c:valAx>
      <c:catAx>
        <c:axId val="761041920"/>
        <c:scaling>
          <c:orientation val="minMax"/>
        </c:scaling>
        <c:delete val="1"/>
        <c:axPos val="b"/>
        <c:majorTickMark val="out"/>
        <c:minorTickMark val="none"/>
        <c:tickLblPos val="nextTo"/>
        <c:crossAx val="761059808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zh-TW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ea"/>
          <a:ea typeface="+mn-ea"/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33178-B0D2-4D18-A1A6-149F71C60592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4C706-B552-48CF-B615-B4F29AB3E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84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290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38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914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275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932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163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381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521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60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2164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637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0081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9296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255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3296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8681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676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7213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1481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5720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71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689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004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5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541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40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674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982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 userDrawn="1"/>
        </p:nvSpPr>
        <p:spPr>
          <a:xfrm>
            <a:off x="2034745" y="4284124"/>
            <a:ext cx="807805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12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12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835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3ABA991-A3C3-4247-A634-84C606B9DD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" r="333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48A2B1A-27A8-9848-95A1-B240C3F4758B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21" dirty="0">
              <a:cs typeface="+mn-ea"/>
              <a:sym typeface="+mn-lt"/>
            </a:endParaRPr>
          </a:p>
        </p:txBody>
      </p:sp>
      <p:sp>
        <p:nvSpPr>
          <p:cNvPr id="6" name="矩形 5" descr="e7d195523061f1c0dc554706afe4c72a60a25314cbaece805811E654B44695D34D35691164BB3D154CCFD5D798F6FEAD99EAA8F1ADC3D4AFA5BC9ED0BB3A4B45073A038AC38E89AB54D31AA59602B9F1EF147B3F1B0DC5A9AD684D251E8AB8BF4F9B091A397845D764E7994FF6F53E4D9E73981015BFF7E580EA95A9E048541F1BBDE0F86D60AA3B">
            <a:extLst>
              <a:ext uri="{FF2B5EF4-FFF2-40B4-BE49-F238E27FC236}">
                <a16:creationId xmlns:a16="http://schemas.microsoft.com/office/drawing/2014/main" id="{A58553B9-F9C2-D14D-82EE-9289BB76C295}"/>
              </a:ext>
            </a:extLst>
          </p:cNvPr>
          <p:cNvSpPr/>
          <p:nvPr/>
        </p:nvSpPr>
        <p:spPr>
          <a:xfrm>
            <a:off x="2035431" y="2856814"/>
            <a:ext cx="8004706" cy="939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408957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5377" b="1" spc="300" dirty="0">
                <a:solidFill>
                  <a:srgbClr val="01B0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大數據模型優化工程</a:t>
            </a:r>
            <a:endParaRPr lang="en-US" altLang="zh-TW" sz="5377" b="1" spc="300" dirty="0">
              <a:solidFill>
                <a:srgbClr val="01B0B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8" name="直接连接符 17" descr="e7d195523061f1c0dc554706afe4c72a60a25314cbaece805811E654B44695D34D35691164BB3D154CCFD5D798F6FEAD99EAA8F1ADC3D4AFA5BC9ED0BB3A4B45073A038AC38E89AB54D31AA59602B9F1EF147B3F1B0DC5A9AD684D251E8AB8BF4F9B091A397845D764E7994FF6F53E4D9E73981015BFF7E580EA95A9E048541F1BBDE0F86D60AA3B">
            <a:extLst>
              <a:ext uri="{FF2B5EF4-FFF2-40B4-BE49-F238E27FC236}">
                <a16:creationId xmlns:a16="http://schemas.microsoft.com/office/drawing/2014/main" id="{975D7362-521D-A54B-9F98-806317CDD0FB}"/>
              </a:ext>
            </a:extLst>
          </p:cNvPr>
          <p:cNvCxnSpPr>
            <a:cxnSpLocks/>
          </p:cNvCxnSpPr>
          <p:nvPr/>
        </p:nvCxnSpPr>
        <p:spPr>
          <a:xfrm>
            <a:off x="2135186" y="4015901"/>
            <a:ext cx="843527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 5" descr="e7d195523061f1c0dc554706afe4c72a60a25314cbaece805811E654B44695D34D35691164BB3D154CCFD5D798F6FEAD99EAA8F1ADC3D4AFA5BC9ED0BB3A4B45073A038AC38E89AB54D31AA59602B9F1EF147B3F1B0DC5A9AD684D251E8AB8BF4F9B091A397845D764E7994FF6F53E4D9E73981015BFF7E580EA95A9E048541F1BBDE0F86D60AA3B">
            <a:extLst>
              <a:ext uri="{FF2B5EF4-FFF2-40B4-BE49-F238E27FC236}">
                <a16:creationId xmlns:a16="http://schemas.microsoft.com/office/drawing/2014/main" id="{B612A232-6360-0A41-8EB1-5BB48C8FC82A}"/>
              </a:ext>
            </a:extLst>
          </p:cNvPr>
          <p:cNvSpPr/>
          <p:nvPr/>
        </p:nvSpPr>
        <p:spPr>
          <a:xfrm>
            <a:off x="1570268" y="1320344"/>
            <a:ext cx="3326265" cy="4014993"/>
          </a:xfrm>
          <a:custGeom>
            <a:avLst/>
            <a:gdLst>
              <a:gd name="connsiteX0" fmla="*/ 2343150 w 2343150"/>
              <a:gd name="connsiteY0" fmla="*/ 1543050 h 4800600"/>
              <a:gd name="connsiteX1" fmla="*/ 2343150 w 2343150"/>
              <a:gd name="connsiteY1" fmla="*/ 0 h 4800600"/>
              <a:gd name="connsiteX2" fmla="*/ 0 w 2343150"/>
              <a:gd name="connsiteY2" fmla="*/ 0 h 4800600"/>
              <a:gd name="connsiteX3" fmla="*/ 0 w 2343150"/>
              <a:gd name="connsiteY3" fmla="*/ 4800600 h 4800600"/>
              <a:gd name="connsiteX4" fmla="*/ 2343150 w 2343150"/>
              <a:gd name="connsiteY4" fmla="*/ 4800600 h 4800600"/>
              <a:gd name="connsiteX5" fmla="*/ 2343150 w 2343150"/>
              <a:gd name="connsiteY5" fmla="*/ 417195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3150" h="4800600">
                <a:moveTo>
                  <a:pt x="2343150" y="1543050"/>
                </a:moveTo>
                <a:lnTo>
                  <a:pt x="2343150" y="0"/>
                </a:lnTo>
                <a:lnTo>
                  <a:pt x="0" y="0"/>
                </a:lnTo>
                <a:lnTo>
                  <a:pt x="0" y="4800600"/>
                </a:lnTo>
                <a:lnTo>
                  <a:pt x="2343150" y="4800600"/>
                </a:lnTo>
                <a:lnTo>
                  <a:pt x="2343150" y="4171950"/>
                </a:lnTo>
              </a:path>
            </a:pathLst>
          </a:custGeom>
          <a:noFill/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21"/>
          </a:p>
        </p:txBody>
      </p:sp>
      <p:grpSp>
        <p:nvGrpSpPr>
          <p:cNvPr id="10" name="组合 43">
            <a:extLst>
              <a:ext uri="{FF2B5EF4-FFF2-40B4-BE49-F238E27FC236}">
                <a16:creationId xmlns:a16="http://schemas.microsoft.com/office/drawing/2014/main" id="{0945128D-AE9D-E84E-A886-BEF499C96FB2}"/>
              </a:ext>
            </a:extLst>
          </p:cNvPr>
          <p:cNvGrpSpPr/>
          <p:nvPr/>
        </p:nvGrpSpPr>
        <p:grpSpPr>
          <a:xfrm>
            <a:off x="1740954" y="1481785"/>
            <a:ext cx="247707" cy="254820"/>
            <a:chOff x="1620407" y="1473313"/>
            <a:chExt cx="248785" cy="25592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B0F26AF-2306-4D49-8DFD-B62A3E3EB900}"/>
                </a:ext>
              </a:extLst>
            </p:cNvPr>
            <p:cNvSpPr/>
            <p:nvPr/>
          </p:nvSpPr>
          <p:spPr>
            <a:xfrm>
              <a:off x="1620407" y="1473313"/>
              <a:ext cx="248785" cy="2857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21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14EA801-307E-924C-B0EA-6C55F4864FD4}"/>
                </a:ext>
              </a:extLst>
            </p:cNvPr>
            <p:cNvSpPr/>
            <p:nvPr/>
          </p:nvSpPr>
          <p:spPr>
            <a:xfrm rot="16200000">
              <a:off x="1510302" y="1590562"/>
              <a:ext cx="248785" cy="2857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21"/>
            </a:p>
          </p:txBody>
        </p:sp>
      </p:grpSp>
      <p:sp>
        <p:nvSpPr>
          <p:cNvPr id="13" name="文本框 2">
            <a:extLst>
              <a:ext uri="{FF2B5EF4-FFF2-40B4-BE49-F238E27FC236}">
                <a16:creationId xmlns:a16="http://schemas.microsoft.com/office/drawing/2014/main" id="{97E920D8-4D87-CA41-80C8-266E86D00BE1}"/>
              </a:ext>
            </a:extLst>
          </p:cNvPr>
          <p:cNvSpPr txBox="1"/>
          <p:nvPr/>
        </p:nvSpPr>
        <p:spPr>
          <a:xfrm>
            <a:off x="2047154" y="2181989"/>
            <a:ext cx="2548292" cy="759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335" b="1" spc="300" dirty="0">
                <a:solidFill>
                  <a:schemeClr val="bg1"/>
                </a:solidFill>
                <a:latin typeface="+mn-ea"/>
              </a:rPr>
              <a:t>中國信託</a:t>
            </a:r>
          </a:p>
        </p:txBody>
      </p:sp>
      <p:sp>
        <p:nvSpPr>
          <p:cNvPr id="14" name="TextBox 32">
            <a:extLst>
              <a:ext uri="{FF2B5EF4-FFF2-40B4-BE49-F238E27FC236}">
                <a16:creationId xmlns:a16="http://schemas.microsoft.com/office/drawing/2014/main" id="{C334E864-4D9F-FC4C-9E84-6E19AA6669FF}"/>
              </a:ext>
            </a:extLst>
          </p:cNvPr>
          <p:cNvSpPr txBox="1"/>
          <p:nvPr/>
        </p:nvSpPr>
        <p:spPr>
          <a:xfrm>
            <a:off x="6238586" y="4719692"/>
            <a:ext cx="4935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參與同學：劉家蓁 </a:t>
            </a:r>
            <a:r>
              <a:rPr lang="en-US" altLang="zh-TW" sz="1600" dirty="0">
                <a:solidFill>
                  <a:schemeClr val="bg1"/>
                </a:solidFill>
                <a:cs typeface="+mn-ea"/>
                <a:sym typeface="+mn-lt"/>
              </a:rPr>
              <a:t>/</a:t>
            </a:r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 李欣諭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/</a:t>
            </a:r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 廖佑琪</a:t>
            </a:r>
            <a:endParaRPr lang="zh-CN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TextBox 32">
            <a:extLst>
              <a:ext uri="{FF2B5EF4-FFF2-40B4-BE49-F238E27FC236}">
                <a16:creationId xmlns:a16="http://schemas.microsoft.com/office/drawing/2014/main" id="{D4E8BE5B-A877-074E-B2AF-5B06D65B9D8F}"/>
              </a:ext>
            </a:extLst>
          </p:cNvPr>
          <p:cNvSpPr txBox="1"/>
          <p:nvPr/>
        </p:nvSpPr>
        <p:spPr>
          <a:xfrm>
            <a:off x="5816554" y="4337065"/>
            <a:ext cx="4935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TW" altLang="en-US" sz="1600" dirty="0">
                <a:solidFill>
                  <a:schemeClr val="bg1"/>
                </a:solidFill>
                <a:cs typeface="+mn-ea"/>
                <a:sym typeface="+mn-lt"/>
              </a:rPr>
              <a:t>計畫主持人：蔡明春 教授</a:t>
            </a:r>
            <a:endParaRPr lang="zh-CN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415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1506144" cy="1079924"/>
            <a:chOff x="10688733" y="0"/>
            <a:chExt cx="1506144" cy="107992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424078" y="989660"/>
            <a:ext cx="11343845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</p:cxnSp>
      <p:sp>
        <p:nvSpPr>
          <p:cNvPr id="7" name="文本框 6"/>
          <p:cNvSpPr txBox="1"/>
          <p:nvPr/>
        </p:nvSpPr>
        <p:spPr>
          <a:xfrm>
            <a:off x="1503069" y="190706"/>
            <a:ext cx="5407215" cy="5804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本次進度說明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6">
            <a:extLst>
              <a:ext uri="{FF2B5EF4-FFF2-40B4-BE49-F238E27FC236}">
                <a16:creationId xmlns:a16="http://schemas.microsoft.com/office/drawing/2014/main" id="{09DE9F1C-B55F-0E4B-A818-DA0153772F97}"/>
              </a:ext>
            </a:extLst>
          </p:cNvPr>
          <p:cNvSpPr txBox="1"/>
          <p:nvPr/>
        </p:nvSpPr>
        <p:spPr>
          <a:xfrm>
            <a:off x="4295290" y="4330460"/>
            <a:ext cx="3467984" cy="13410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解釋分析</a:t>
            </a:r>
            <a:endParaRPr lang="en-US" altLang="zh-TW" sz="24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cs typeface="+mn-ea"/>
              </a:rPr>
              <a:t>由於邏輯斯迴歸的結果不佳，</a:t>
            </a:r>
            <a:endParaRPr lang="en-US" altLang="zh-TW" sz="1600" dirty="0">
              <a:solidFill>
                <a:schemeClr val="bg1">
                  <a:lumMod val="50000"/>
                </a:schemeClr>
              </a:solidFill>
              <a:cs typeface="+mn-ea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cs typeface="+mn-ea"/>
              </a:rPr>
              <a:t>將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</a:rPr>
              <a:t>資產的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cs typeface="+mn-ea"/>
              </a:rPr>
              <a:t>20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</a:rPr>
              <a:t>類別重新進行解釋分析</a:t>
            </a:r>
            <a:endParaRPr lang="zh-TW" altLang="en-US" sz="1600" dirty="0">
              <a:solidFill>
                <a:schemeClr val="bg1">
                  <a:lumMod val="50000"/>
                </a:schemeClr>
              </a:solidFill>
              <a:cs typeface="+mn-ea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2EF76F0-77D5-8A42-A859-B198520D2EF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9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14194" y="2058952"/>
            <a:ext cx="1627187" cy="162718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1F62DEA-BA1B-7F40-A06F-4E61A394B46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39000"/>
          </a:blip>
          <a:stretch>
            <a:fillRect/>
          </a:stretch>
        </p:blipFill>
        <p:spPr>
          <a:xfrm>
            <a:off x="5070432" y="1967145"/>
            <a:ext cx="1794425" cy="17944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E076457-C1C5-BD4C-B583-AF83E48F94E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9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93908" y="2058952"/>
            <a:ext cx="1873738" cy="1873738"/>
          </a:xfrm>
          <a:prstGeom prst="rect">
            <a:avLst/>
          </a:prstGeom>
        </p:spPr>
      </p:pic>
      <p:sp>
        <p:nvSpPr>
          <p:cNvPr id="14" name="文本框 6">
            <a:extLst>
              <a:ext uri="{FF2B5EF4-FFF2-40B4-BE49-F238E27FC236}">
                <a16:creationId xmlns:a16="http://schemas.microsoft.com/office/drawing/2014/main" id="{05C656F5-0191-7649-8C48-9FDFA0B350A6}"/>
              </a:ext>
            </a:extLst>
          </p:cNvPr>
          <p:cNvSpPr txBox="1"/>
          <p:nvPr/>
        </p:nvSpPr>
        <p:spPr>
          <a:xfrm>
            <a:off x="8096785" y="4330460"/>
            <a:ext cx="3467984" cy="13393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集群分析</a:t>
            </a:r>
            <a:endParaRPr lang="en-US" altLang="zh-TW" sz="24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cs typeface="+mn-ea"/>
              </a:rPr>
              <a:t>利用非監督式學習的方式進行分類，</a:t>
            </a:r>
            <a:endParaRPr lang="en-US" altLang="zh-TW" sz="1600" dirty="0">
              <a:solidFill>
                <a:schemeClr val="bg1">
                  <a:lumMod val="50000"/>
                </a:schemeClr>
              </a:solidFill>
              <a:cs typeface="+mn-ea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cs typeface="+mn-ea"/>
              </a:rPr>
              <a:t>分類結果仍需修正</a:t>
            </a:r>
          </a:p>
        </p:txBody>
      </p:sp>
      <p:sp>
        <p:nvSpPr>
          <p:cNvPr id="15" name="文本框 6">
            <a:extLst>
              <a:ext uri="{FF2B5EF4-FFF2-40B4-BE49-F238E27FC236}">
                <a16:creationId xmlns:a16="http://schemas.microsoft.com/office/drawing/2014/main" id="{61329723-830E-C343-AB48-09ECED12D26E}"/>
              </a:ext>
            </a:extLst>
          </p:cNvPr>
          <p:cNvSpPr txBox="1"/>
          <p:nvPr/>
        </p:nvSpPr>
        <p:spPr>
          <a:xfrm>
            <a:off x="493795" y="4330460"/>
            <a:ext cx="3467984" cy="13410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邏輯斯迴歸</a:t>
            </a:r>
            <a:endParaRPr lang="en-US" altLang="zh-TW" sz="24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cs typeface="+mn-ea"/>
              </a:rPr>
              <a:t>由於邏輯斯迴歸的結果不佳，</a:t>
            </a:r>
            <a:endParaRPr lang="en-US" altLang="zh-TW" sz="1600" dirty="0">
              <a:solidFill>
                <a:schemeClr val="bg1">
                  <a:lumMod val="50000"/>
                </a:schemeClr>
              </a:solidFill>
              <a:cs typeface="+mn-ea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cs typeface="+mn-ea"/>
              </a:rPr>
              <a:t>運用幾項不同的方式進行調整</a:t>
            </a:r>
          </a:p>
        </p:txBody>
      </p:sp>
    </p:spTree>
    <p:extLst>
      <p:ext uri="{BB962C8B-B14F-4D97-AF65-F5344CB8AC3E}">
        <p14:creationId xmlns:p14="http://schemas.microsoft.com/office/powerpoint/2010/main" val="96560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1506144" cy="1079924"/>
            <a:chOff x="10688733" y="0"/>
            <a:chExt cx="1506144" cy="107992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424078" y="989660"/>
            <a:ext cx="11343845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</p:cxnSp>
      <p:sp>
        <p:nvSpPr>
          <p:cNvPr id="7" name="文本框 6"/>
          <p:cNvSpPr txBox="1"/>
          <p:nvPr/>
        </p:nvSpPr>
        <p:spPr>
          <a:xfrm>
            <a:off x="1503069" y="190706"/>
            <a:ext cx="5407215" cy="5804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本次進度說明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6">
            <a:extLst>
              <a:ext uri="{FF2B5EF4-FFF2-40B4-BE49-F238E27FC236}">
                <a16:creationId xmlns:a16="http://schemas.microsoft.com/office/drawing/2014/main" id="{09DE9F1C-B55F-0E4B-A818-DA0153772F97}"/>
              </a:ext>
            </a:extLst>
          </p:cNvPr>
          <p:cNvSpPr txBox="1"/>
          <p:nvPr/>
        </p:nvSpPr>
        <p:spPr>
          <a:xfrm>
            <a:off x="4295290" y="4330460"/>
            <a:ext cx="3467984" cy="13410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alpha val="12000"/>
                  </a:schemeClr>
                </a:solidFill>
                <a:cs typeface="+mn-ea"/>
                <a:sym typeface="+mn-lt"/>
              </a:rPr>
              <a:t>解釋分析</a:t>
            </a:r>
            <a:endParaRPr lang="en-US" altLang="zh-TW" sz="2400" dirty="0">
              <a:solidFill>
                <a:schemeClr val="tx1">
                  <a:alpha val="12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chemeClr val="tx1">
                    <a:alpha val="12000"/>
                  </a:schemeClr>
                </a:solidFill>
                <a:cs typeface="+mn-ea"/>
              </a:rPr>
              <a:t>由於邏輯斯迴歸的結果不佳，</a:t>
            </a:r>
            <a:endParaRPr lang="en-US" altLang="zh-TW" sz="1600" dirty="0">
              <a:solidFill>
                <a:schemeClr val="tx1">
                  <a:alpha val="12000"/>
                </a:schemeClr>
              </a:solidFill>
              <a:cs typeface="+mn-ea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chemeClr val="tx1">
                    <a:alpha val="12000"/>
                  </a:schemeClr>
                </a:solidFill>
                <a:cs typeface="+mn-ea"/>
              </a:rPr>
              <a:t>將</a:t>
            </a:r>
            <a:r>
              <a:rPr lang="zh-CN" altLang="en-US" sz="1600" dirty="0">
                <a:solidFill>
                  <a:schemeClr val="tx1">
                    <a:alpha val="12000"/>
                  </a:schemeClr>
                </a:solidFill>
                <a:cs typeface="+mn-ea"/>
              </a:rPr>
              <a:t>資產的</a:t>
            </a:r>
            <a:r>
              <a:rPr lang="en-US" altLang="zh-TW" sz="1600" dirty="0">
                <a:solidFill>
                  <a:schemeClr val="tx1">
                    <a:alpha val="12000"/>
                  </a:schemeClr>
                </a:solidFill>
                <a:cs typeface="+mn-ea"/>
              </a:rPr>
              <a:t>20</a:t>
            </a:r>
            <a:r>
              <a:rPr lang="zh-CN" altLang="en-US" sz="1600" dirty="0">
                <a:solidFill>
                  <a:schemeClr val="tx1">
                    <a:alpha val="12000"/>
                  </a:schemeClr>
                </a:solidFill>
                <a:cs typeface="+mn-ea"/>
              </a:rPr>
              <a:t>類別重新進行解釋分析</a:t>
            </a:r>
            <a:endParaRPr lang="zh-TW" altLang="en-US" sz="1600" dirty="0">
              <a:solidFill>
                <a:schemeClr val="tx1">
                  <a:alpha val="12000"/>
                </a:schemeClr>
              </a:solidFill>
              <a:cs typeface="+mn-ea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2EF76F0-77D5-8A42-A859-B198520D2EF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9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14194" y="2058952"/>
            <a:ext cx="1627187" cy="162718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1F62DEA-BA1B-7F40-A06F-4E61A394B46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9000"/>
            <a:lum bright="70000" contrast="-70000"/>
          </a:blip>
          <a:stretch>
            <a:fillRect/>
          </a:stretch>
        </p:blipFill>
        <p:spPr>
          <a:xfrm>
            <a:off x="5070432" y="1967145"/>
            <a:ext cx="1794425" cy="17944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E076457-C1C5-BD4C-B583-AF83E48F94E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9000"/>
            <a:lum bright="70000" contrast="-70000"/>
          </a:blip>
          <a:stretch>
            <a:fillRect/>
          </a:stretch>
        </p:blipFill>
        <p:spPr>
          <a:xfrm>
            <a:off x="8893908" y="2058952"/>
            <a:ext cx="1873738" cy="1873738"/>
          </a:xfrm>
          <a:prstGeom prst="rect">
            <a:avLst/>
          </a:prstGeom>
        </p:spPr>
      </p:pic>
      <p:sp>
        <p:nvSpPr>
          <p:cNvPr id="14" name="文本框 6">
            <a:extLst>
              <a:ext uri="{FF2B5EF4-FFF2-40B4-BE49-F238E27FC236}">
                <a16:creationId xmlns:a16="http://schemas.microsoft.com/office/drawing/2014/main" id="{05C656F5-0191-7649-8C48-9FDFA0B350A6}"/>
              </a:ext>
            </a:extLst>
          </p:cNvPr>
          <p:cNvSpPr txBox="1"/>
          <p:nvPr/>
        </p:nvSpPr>
        <p:spPr>
          <a:xfrm>
            <a:off x="8096785" y="4330460"/>
            <a:ext cx="3467984" cy="13393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alpha val="12000"/>
                  </a:schemeClr>
                </a:solidFill>
                <a:cs typeface="+mn-ea"/>
                <a:sym typeface="+mn-lt"/>
              </a:rPr>
              <a:t>集群分析</a:t>
            </a:r>
            <a:endParaRPr lang="en-US" altLang="zh-TW" sz="2400" dirty="0">
              <a:solidFill>
                <a:schemeClr val="tx1">
                  <a:alpha val="12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chemeClr val="tx1">
                    <a:alpha val="12000"/>
                  </a:schemeClr>
                </a:solidFill>
                <a:cs typeface="+mn-ea"/>
              </a:rPr>
              <a:t>利用非監督式學習的方式進行分類，</a:t>
            </a:r>
            <a:endParaRPr lang="en-US" altLang="zh-TW" sz="1600" dirty="0">
              <a:solidFill>
                <a:schemeClr val="tx1">
                  <a:alpha val="12000"/>
                </a:schemeClr>
              </a:solidFill>
              <a:cs typeface="+mn-ea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chemeClr val="tx1">
                    <a:alpha val="12000"/>
                  </a:schemeClr>
                </a:solidFill>
                <a:cs typeface="+mn-ea"/>
              </a:rPr>
              <a:t>分類結果仍需修正</a:t>
            </a:r>
          </a:p>
        </p:txBody>
      </p:sp>
      <p:sp>
        <p:nvSpPr>
          <p:cNvPr id="15" name="文本框 6">
            <a:extLst>
              <a:ext uri="{FF2B5EF4-FFF2-40B4-BE49-F238E27FC236}">
                <a16:creationId xmlns:a16="http://schemas.microsoft.com/office/drawing/2014/main" id="{61329723-830E-C343-AB48-09ECED12D26E}"/>
              </a:ext>
            </a:extLst>
          </p:cNvPr>
          <p:cNvSpPr txBox="1"/>
          <p:nvPr/>
        </p:nvSpPr>
        <p:spPr>
          <a:xfrm>
            <a:off x="493795" y="4330460"/>
            <a:ext cx="3467984" cy="13410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邏輯斯迴歸</a:t>
            </a:r>
            <a:endParaRPr lang="en-US" altLang="zh-TW" sz="24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cs typeface="+mn-ea"/>
              </a:rPr>
              <a:t>由於邏輯斯迴歸的結果不佳，</a:t>
            </a:r>
            <a:endParaRPr lang="en-US" altLang="zh-TW" sz="1600" dirty="0">
              <a:solidFill>
                <a:schemeClr val="bg1">
                  <a:lumMod val="50000"/>
                </a:schemeClr>
              </a:solidFill>
              <a:cs typeface="+mn-ea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cs typeface="+mn-ea"/>
              </a:rPr>
              <a:t>運用幾項不同的方式進行調整</a:t>
            </a:r>
          </a:p>
        </p:txBody>
      </p:sp>
    </p:spTree>
    <p:extLst>
      <p:ext uri="{BB962C8B-B14F-4D97-AF65-F5344CB8AC3E}">
        <p14:creationId xmlns:p14="http://schemas.microsoft.com/office/powerpoint/2010/main" val="135362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1506144" cy="1079924"/>
            <a:chOff x="10688733" y="0"/>
            <a:chExt cx="1506144" cy="107992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503069" y="190706"/>
            <a:ext cx="5407215" cy="5804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本次進度說明 </a:t>
            </a:r>
            <a:r>
              <a:rPr lang="en-US" altLang="zh-TW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–</a:t>
            </a: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邏輯斯迴歸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6">
            <a:extLst>
              <a:ext uri="{FF2B5EF4-FFF2-40B4-BE49-F238E27FC236}">
                <a16:creationId xmlns:a16="http://schemas.microsoft.com/office/drawing/2014/main" id="{D13D341A-B26C-0A43-89EC-49CF7A70AC89}"/>
              </a:ext>
            </a:extLst>
          </p:cNvPr>
          <p:cNvSpPr txBox="1"/>
          <p:nvPr/>
        </p:nvSpPr>
        <p:spPr>
          <a:xfrm>
            <a:off x="946764" y="1630780"/>
            <a:ext cx="9318172" cy="10124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面臨的問題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cs typeface="+mn-ea"/>
              </a:rPr>
              <a:t>從混淆矩陣看來，預測結果皆集中在特定類別，應是樣本數量偏頗導致</a:t>
            </a:r>
          </a:p>
        </p:txBody>
      </p:sp>
      <p:sp>
        <p:nvSpPr>
          <p:cNvPr id="9" name="文本框 6">
            <a:extLst>
              <a:ext uri="{FF2B5EF4-FFF2-40B4-BE49-F238E27FC236}">
                <a16:creationId xmlns:a16="http://schemas.microsoft.com/office/drawing/2014/main" id="{2469BD0D-3338-B64B-BA3D-D80FACDF37DB}"/>
              </a:ext>
            </a:extLst>
          </p:cNvPr>
          <p:cNvSpPr txBox="1"/>
          <p:nvPr/>
        </p:nvSpPr>
        <p:spPr>
          <a:xfrm>
            <a:off x="932141" y="2976487"/>
            <a:ext cx="9318172" cy="14279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嘗試的解決方法（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一）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cs typeface="+mn-ea"/>
              </a:rPr>
              <a:t>執行樣本之上採樣，將數量較少的類別的樣本隨機重複樣本，使每一類樣本數量皆為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cs typeface="+mn-ea"/>
              </a:rPr>
              <a:t>1:1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</a:rPr>
              <a:t>也執行樣本下採樣，將數量較多的類別隨機刪除樣本，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cs typeface="+mn-ea"/>
              </a:rPr>
              <a:t>使每一類樣本數量皆為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cs typeface="+mn-ea"/>
              </a:rPr>
              <a:t>1:1</a:t>
            </a:r>
            <a:endParaRPr lang="zh-TW" altLang="en-US" dirty="0">
              <a:solidFill>
                <a:schemeClr val="bg1">
                  <a:lumMod val="50000"/>
                </a:schemeClr>
              </a:solidFill>
              <a:cs typeface="+mn-ea"/>
            </a:endParaRPr>
          </a:p>
        </p:txBody>
      </p:sp>
      <p:sp>
        <p:nvSpPr>
          <p:cNvPr id="13" name="文本框 6">
            <a:extLst>
              <a:ext uri="{FF2B5EF4-FFF2-40B4-BE49-F238E27FC236}">
                <a16:creationId xmlns:a16="http://schemas.microsoft.com/office/drawing/2014/main" id="{B3A31C28-03FC-7540-A51E-E5F57AB2A821}"/>
              </a:ext>
            </a:extLst>
          </p:cNvPr>
          <p:cNvSpPr txBox="1"/>
          <p:nvPr/>
        </p:nvSpPr>
        <p:spPr>
          <a:xfrm>
            <a:off x="946764" y="4539800"/>
            <a:ext cx="9318172" cy="10124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測試結果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cs typeface="+mn-ea"/>
              </a:rPr>
              <a:t>雖使預測結果較平均分佈，但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</a:rPr>
              <a:t>上下採樣結果類似，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cs typeface="+mn-ea"/>
              </a:rPr>
              <a:t>準確率僅</a:t>
            </a:r>
            <a:r>
              <a:rPr lang="en-US" altLang="zh-TW" dirty="0">
                <a:solidFill>
                  <a:srgbClr val="C00000"/>
                </a:solidFill>
                <a:cs typeface="+mn-ea"/>
              </a:rPr>
              <a:t>0.06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</a:rPr>
              <a:t>左右</a:t>
            </a:r>
            <a:endParaRPr lang="zh-TW" altLang="en-US" dirty="0">
              <a:solidFill>
                <a:schemeClr val="bg1">
                  <a:lumMod val="50000"/>
                </a:schemeClr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218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1506144" cy="1079924"/>
            <a:chOff x="10688733" y="0"/>
            <a:chExt cx="1506144" cy="107992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503069" y="190706"/>
            <a:ext cx="5407215" cy="5804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本次進度說明 </a:t>
            </a:r>
            <a:r>
              <a:rPr lang="en-US" altLang="zh-TW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–</a:t>
            </a: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邏輯斯迴歸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6">
            <a:extLst>
              <a:ext uri="{FF2B5EF4-FFF2-40B4-BE49-F238E27FC236}">
                <a16:creationId xmlns:a16="http://schemas.microsoft.com/office/drawing/2014/main" id="{2469BD0D-3338-B64B-BA3D-D80FACDF37DB}"/>
              </a:ext>
            </a:extLst>
          </p:cNvPr>
          <p:cNvSpPr txBox="1"/>
          <p:nvPr/>
        </p:nvSpPr>
        <p:spPr>
          <a:xfrm>
            <a:off x="946764" y="1217189"/>
            <a:ext cx="9318172" cy="10124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嘗試的解決方法（二）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cs typeface="+mn-ea"/>
              </a:rPr>
              <a:t>執行切割機率值之調整，我們將預測結果之各類機率值取出，嘗試調整不同切割值</a:t>
            </a:r>
          </a:p>
        </p:txBody>
      </p:sp>
      <p:sp>
        <p:nvSpPr>
          <p:cNvPr id="13" name="文本框 6">
            <a:extLst>
              <a:ext uri="{FF2B5EF4-FFF2-40B4-BE49-F238E27FC236}">
                <a16:creationId xmlns:a16="http://schemas.microsoft.com/office/drawing/2014/main" id="{B3A31C28-03FC-7540-A51E-E5F57AB2A821}"/>
              </a:ext>
            </a:extLst>
          </p:cNvPr>
          <p:cNvSpPr txBox="1"/>
          <p:nvPr/>
        </p:nvSpPr>
        <p:spPr>
          <a:xfrm>
            <a:off x="946764" y="2538449"/>
            <a:ext cx="9318172" cy="4584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558A8A"/>
                </a:solidFill>
                <a:cs typeface="+mn-ea"/>
                <a:sym typeface="+mn-lt"/>
              </a:rPr>
              <a:t>以分三類為例：</a:t>
            </a:r>
            <a:endParaRPr lang="en-US" altLang="zh-TW" dirty="0">
              <a:solidFill>
                <a:srgbClr val="558A8A"/>
              </a:solidFill>
              <a:cs typeface="+mn-ea"/>
              <a:sym typeface="+mn-lt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A2A6327-94FD-7C4F-A1A2-C05F69938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137579"/>
              </p:ext>
            </p:extLst>
          </p:nvPr>
        </p:nvGraphicFramePr>
        <p:xfrm>
          <a:off x="854498" y="3706903"/>
          <a:ext cx="3752672" cy="2372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9508">
                  <a:extLst>
                    <a:ext uri="{9D8B030D-6E8A-4147-A177-3AD203B41FA5}">
                      <a16:colId xmlns:a16="http://schemas.microsoft.com/office/drawing/2014/main" val="1579855047"/>
                    </a:ext>
                  </a:extLst>
                </a:gridCol>
                <a:gridCol w="966828">
                  <a:extLst>
                    <a:ext uri="{9D8B030D-6E8A-4147-A177-3AD203B41FA5}">
                      <a16:colId xmlns:a16="http://schemas.microsoft.com/office/drawing/2014/main" val="4086840306"/>
                    </a:ext>
                  </a:extLst>
                </a:gridCol>
                <a:gridCol w="938168">
                  <a:extLst>
                    <a:ext uri="{9D8B030D-6E8A-4147-A177-3AD203B41FA5}">
                      <a16:colId xmlns:a16="http://schemas.microsoft.com/office/drawing/2014/main" val="90459670"/>
                    </a:ext>
                  </a:extLst>
                </a:gridCol>
                <a:gridCol w="938168">
                  <a:extLst>
                    <a:ext uri="{9D8B030D-6E8A-4147-A177-3AD203B41FA5}">
                      <a16:colId xmlns:a16="http://schemas.microsoft.com/office/drawing/2014/main" val="2724536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為第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類</a:t>
                      </a:r>
                      <a:endParaRPr lang="en-US" altLang="zh-TW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的可能性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為第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類</a:t>
                      </a:r>
                      <a:endParaRPr lang="en-US" altLang="zh-TW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的可能性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為第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類</a:t>
                      </a:r>
                      <a:endParaRPr lang="en-US" altLang="zh-TW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的可能性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6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觀察值一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0.82</a:t>
                      </a:r>
                      <a:endParaRPr lang="zh-TW" altLang="en-US" sz="1800" b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0.05</a:t>
                      </a:r>
                      <a:endParaRPr lang="zh-TW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0.13</a:t>
                      </a:r>
                      <a:endParaRPr lang="zh-TW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120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觀察值二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0.35</a:t>
                      </a:r>
                      <a:endParaRPr lang="zh-TW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0.56</a:t>
                      </a:r>
                      <a:endParaRPr lang="zh-TW" altLang="en-US" sz="1800" b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0.09</a:t>
                      </a:r>
                      <a:endParaRPr lang="zh-TW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26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觀察值三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0.27</a:t>
                      </a:r>
                      <a:endParaRPr lang="zh-TW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0.20</a:t>
                      </a:r>
                      <a:endParaRPr lang="zh-TW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0.53</a:t>
                      </a:r>
                      <a:endParaRPr lang="zh-TW" altLang="en-US" sz="1800" b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2036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觀察值四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0.45</a:t>
                      </a:r>
                      <a:endParaRPr lang="zh-TW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0.08</a:t>
                      </a:r>
                      <a:endParaRPr lang="zh-TW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0.47</a:t>
                      </a:r>
                      <a:endParaRPr lang="zh-TW" altLang="en-US" sz="1800" b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252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觀察值五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0.19</a:t>
                      </a:r>
                      <a:endParaRPr lang="zh-TW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0.71</a:t>
                      </a:r>
                      <a:endParaRPr lang="zh-TW" altLang="en-US" sz="1800" b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0.10</a:t>
                      </a:r>
                      <a:endParaRPr lang="zh-TW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64085"/>
                  </a:ext>
                </a:extLst>
              </a:tr>
            </a:tbl>
          </a:graphicData>
        </a:graphic>
      </p:graphicFrame>
      <p:sp>
        <p:nvSpPr>
          <p:cNvPr id="14" name="文本框 6">
            <a:extLst>
              <a:ext uri="{FF2B5EF4-FFF2-40B4-BE49-F238E27FC236}">
                <a16:creationId xmlns:a16="http://schemas.microsoft.com/office/drawing/2014/main" id="{BD95D961-0B86-454D-B5B6-F54A381B38D7}"/>
              </a:ext>
            </a:extLst>
          </p:cNvPr>
          <p:cNvSpPr txBox="1"/>
          <p:nvPr/>
        </p:nvSpPr>
        <p:spPr>
          <a:xfrm>
            <a:off x="4903621" y="3122451"/>
            <a:ext cx="2757728" cy="4589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558A8A"/>
                </a:solidFill>
                <a:latin typeface="+mn-ea"/>
                <a:cs typeface="+mn-ea"/>
                <a:sym typeface="+mn-lt"/>
              </a:rPr>
              <a:t>設定第一類切割值為</a:t>
            </a:r>
            <a:r>
              <a:rPr lang="en-US" altLang="zh-TW" dirty="0">
                <a:solidFill>
                  <a:srgbClr val="558A8A"/>
                </a:solidFill>
                <a:latin typeface="+mn-ea"/>
                <a:cs typeface="+mn-ea"/>
                <a:sym typeface="+mn-lt"/>
              </a:rPr>
              <a:t>0.4</a:t>
            </a:r>
            <a:r>
              <a:rPr lang="zh-TW" altLang="en-US" dirty="0">
                <a:solidFill>
                  <a:srgbClr val="558A8A"/>
                </a:solidFill>
                <a:latin typeface="+mn-ea"/>
                <a:cs typeface="+mn-ea"/>
                <a:sym typeface="+mn-lt"/>
              </a:rPr>
              <a:t>：</a:t>
            </a:r>
            <a:endParaRPr lang="en-US" altLang="zh-TW" dirty="0">
              <a:solidFill>
                <a:srgbClr val="558A8A"/>
              </a:solidFill>
              <a:latin typeface="+mn-ea"/>
              <a:cs typeface="+mn-ea"/>
              <a:sym typeface="+mn-lt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07F25EFC-CC2E-EF41-AB77-A1C553FEC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982826"/>
              </p:ext>
            </p:extLst>
          </p:nvPr>
        </p:nvGraphicFramePr>
        <p:xfrm>
          <a:off x="4818185" y="3706903"/>
          <a:ext cx="2843164" cy="2372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6828">
                  <a:extLst>
                    <a:ext uri="{9D8B030D-6E8A-4147-A177-3AD203B41FA5}">
                      <a16:colId xmlns:a16="http://schemas.microsoft.com/office/drawing/2014/main" val="4086840306"/>
                    </a:ext>
                  </a:extLst>
                </a:gridCol>
                <a:gridCol w="938168">
                  <a:extLst>
                    <a:ext uri="{9D8B030D-6E8A-4147-A177-3AD203B41FA5}">
                      <a16:colId xmlns:a16="http://schemas.microsoft.com/office/drawing/2014/main" val="90459670"/>
                    </a:ext>
                  </a:extLst>
                </a:gridCol>
                <a:gridCol w="938168">
                  <a:extLst>
                    <a:ext uri="{9D8B030D-6E8A-4147-A177-3AD203B41FA5}">
                      <a16:colId xmlns:a16="http://schemas.microsoft.com/office/drawing/2014/main" val="2724536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為第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類</a:t>
                      </a:r>
                      <a:endParaRPr lang="en-US" altLang="zh-TW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的可能性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為第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類</a:t>
                      </a:r>
                      <a:endParaRPr lang="en-US" altLang="zh-TW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的可能性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為第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類</a:t>
                      </a:r>
                      <a:endParaRPr lang="en-US" altLang="zh-TW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的可能性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6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0.82</a:t>
                      </a:r>
                      <a:endParaRPr lang="zh-TW" altLang="en-US" sz="1800" b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0.05</a:t>
                      </a:r>
                      <a:endParaRPr lang="zh-TW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0.13</a:t>
                      </a:r>
                      <a:endParaRPr lang="zh-TW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120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0.35</a:t>
                      </a:r>
                      <a:endParaRPr lang="zh-TW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0.56</a:t>
                      </a:r>
                      <a:endParaRPr lang="zh-TW" altLang="en-US" sz="1800" b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0.09</a:t>
                      </a:r>
                      <a:endParaRPr lang="zh-TW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26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0.27</a:t>
                      </a:r>
                      <a:endParaRPr lang="zh-TW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0.20</a:t>
                      </a:r>
                      <a:endParaRPr lang="zh-TW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0.53</a:t>
                      </a:r>
                      <a:endParaRPr lang="zh-TW" altLang="en-US" sz="1800" b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2036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0.45</a:t>
                      </a:r>
                      <a:endParaRPr lang="zh-TW" altLang="en-US" sz="1800" b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0.08</a:t>
                      </a:r>
                      <a:endParaRPr lang="zh-TW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0.47</a:t>
                      </a:r>
                      <a:endParaRPr lang="zh-TW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252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0.19</a:t>
                      </a:r>
                      <a:endParaRPr lang="zh-TW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0.71</a:t>
                      </a:r>
                      <a:endParaRPr lang="zh-TW" altLang="en-US" sz="1800" b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0.10</a:t>
                      </a:r>
                      <a:endParaRPr lang="zh-TW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64085"/>
                  </a:ext>
                </a:extLst>
              </a:tr>
            </a:tbl>
          </a:graphicData>
        </a:graphic>
      </p:graphicFrame>
      <p:sp>
        <p:nvSpPr>
          <p:cNvPr id="16" name="文本框 6">
            <a:extLst>
              <a:ext uri="{FF2B5EF4-FFF2-40B4-BE49-F238E27FC236}">
                <a16:creationId xmlns:a16="http://schemas.microsoft.com/office/drawing/2014/main" id="{D27AD798-0E6E-534B-806A-4641BD16CFE1}"/>
              </a:ext>
            </a:extLst>
          </p:cNvPr>
          <p:cNvSpPr txBox="1"/>
          <p:nvPr/>
        </p:nvSpPr>
        <p:spPr>
          <a:xfrm>
            <a:off x="1934878" y="3122451"/>
            <a:ext cx="2757728" cy="4589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solidFill>
                  <a:srgbClr val="558A8A"/>
                </a:solidFill>
                <a:latin typeface="+mn-ea"/>
                <a:cs typeface="+mn-ea"/>
                <a:sym typeface="+mn-lt"/>
              </a:rPr>
              <a:t>原始分類狀況：</a:t>
            </a:r>
            <a:endParaRPr lang="en-US" altLang="zh-TW" dirty="0">
              <a:solidFill>
                <a:srgbClr val="558A8A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7" name="文本框 6">
            <a:extLst>
              <a:ext uri="{FF2B5EF4-FFF2-40B4-BE49-F238E27FC236}">
                <a16:creationId xmlns:a16="http://schemas.microsoft.com/office/drawing/2014/main" id="{10FA5325-01B2-9F41-A2BF-80A0F4107E04}"/>
              </a:ext>
            </a:extLst>
          </p:cNvPr>
          <p:cNvSpPr txBox="1"/>
          <p:nvPr/>
        </p:nvSpPr>
        <p:spPr>
          <a:xfrm>
            <a:off x="7957801" y="3122451"/>
            <a:ext cx="2757728" cy="4589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558A8A"/>
                </a:solidFill>
                <a:latin typeface="+mn-ea"/>
                <a:cs typeface="+mn-ea"/>
                <a:sym typeface="+mn-lt"/>
              </a:rPr>
              <a:t>設定第</a:t>
            </a:r>
            <a:r>
              <a:rPr lang="zh-CN" altLang="en-US" dirty="0">
                <a:solidFill>
                  <a:srgbClr val="558A8A"/>
                </a:solidFill>
                <a:latin typeface="+mn-ea"/>
                <a:cs typeface="+mn-ea"/>
                <a:sym typeface="+mn-lt"/>
              </a:rPr>
              <a:t>一</a:t>
            </a:r>
            <a:r>
              <a:rPr lang="zh-TW" altLang="en-US" dirty="0">
                <a:solidFill>
                  <a:srgbClr val="558A8A"/>
                </a:solidFill>
                <a:latin typeface="+mn-ea"/>
                <a:cs typeface="+mn-ea"/>
                <a:sym typeface="+mn-lt"/>
              </a:rPr>
              <a:t>類切割值為</a:t>
            </a:r>
            <a:r>
              <a:rPr lang="en-US" altLang="zh-TW" dirty="0">
                <a:solidFill>
                  <a:srgbClr val="558A8A"/>
                </a:solidFill>
                <a:latin typeface="+mn-ea"/>
                <a:cs typeface="+mn-ea"/>
                <a:sym typeface="+mn-lt"/>
              </a:rPr>
              <a:t>0.3</a:t>
            </a:r>
            <a:r>
              <a:rPr lang="zh-TW" altLang="en-US" dirty="0">
                <a:solidFill>
                  <a:srgbClr val="558A8A"/>
                </a:solidFill>
                <a:latin typeface="+mn-ea"/>
                <a:cs typeface="+mn-ea"/>
                <a:sym typeface="+mn-lt"/>
              </a:rPr>
              <a:t>：</a:t>
            </a:r>
            <a:endParaRPr lang="en-US" altLang="zh-TW" dirty="0">
              <a:solidFill>
                <a:srgbClr val="558A8A"/>
              </a:solidFill>
              <a:latin typeface="+mn-ea"/>
              <a:cs typeface="+mn-ea"/>
              <a:sym typeface="+mn-lt"/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D0409538-2665-DC47-9848-714FCE820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897071"/>
              </p:ext>
            </p:extLst>
          </p:nvPr>
        </p:nvGraphicFramePr>
        <p:xfrm>
          <a:off x="7872365" y="3706903"/>
          <a:ext cx="2843164" cy="2372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6828">
                  <a:extLst>
                    <a:ext uri="{9D8B030D-6E8A-4147-A177-3AD203B41FA5}">
                      <a16:colId xmlns:a16="http://schemas.microsoft.com/office/drawing/2014/main" val="4086840306"/>
                    </a:ext>
                  </a:extLst>
                </a:gridCol>
                <a:gridCol w="938168">
                  <a:extLst>
                    <a:ext uri="{9D8B030D-6E8A-4147-A177-3AD203B41FA5}">
                      <a16:colId xmlns:a16="http://schemas.microsoft.com/office/drawing/2014/main" val="90459670"/>
                    </a:ext>
                  </a:extLst>
                </a:gridCol>
                <a:gridCol w="938168">
                  <a:extLst>
                    <a:ext uri="{9D8B030D-6E8A-4147-A177-3AD203B41FA5}">
                      <a16:colId xmlns:a16="http://schemas.microsoft.com/office/drawing/2014/main" val="2724536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為第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類</a:t>
                      </a:r>
                      <a:endParaRPr lang="en-US" altLang="zh-TW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的可能性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為第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類</a:t>
                      </a:r>
                      <a:endParaRPr lang="en-US" altLang="zh-TW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的可能性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為第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類</a:t>
                      </a:r>
                      <a:endParaRPr lang="en-US" altLang="zh-TW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的可能性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6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0.82</a:t>
                      </a:r>
                      <a:endParaRPr lang="zh-TW" altLang="en-US" sz="1800" b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0.05</a:t>
                      </a:r>
                      <a:endParaRPr lang="zh-TW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0.13</a:t>
                      </a:r>
                      <a:endParaRPr lang="zh-TW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120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0.35</a:t>
                      </a:r>
                      <a:endParaRPr lang="zh-TW" altLang="en-US" sz="1800" b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0.56</a:t>
                      </a:r>
                      <a:endParaRPr lang="zh-TW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0.09</a:t>
                      </a:r>
                      <a:endParaRPr lang="zh-TW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26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0.27</a:t>
                      </a:r>
                      <a:endParaRPr lang="zh-TW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0.20</a:t>
                      </a:r>
                      <a:endParaRPr lang="zh-TW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0.53</a:t>
                      </a:r>
                      <a:endParaRPr lang="zh-TW" altLang="en-US" sz="1800" b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2036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0.45</a:t>
                      </a:r>
                      <a:endParaRPr lang="zh-TW" altLang="en-US" sz="1800" b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0.08</a:t>
                      </a:r>
                      <a:endParaRPr lang="zh-TW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0.47</a:t>
                      </a:r>
                      <a:endParaRPr lang="zh-TW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252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0.19</a:t>
                      </a:r>
                      <a:endParaRPr lang="zh-TW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0.71</a:t>
                      </a:r>
                      <a:endParaRPr lang="zh-TW" altLang="en-US" sz="1800" b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0.10</a:t>
                      </a:r>
                      <a:endParaRPr lang="zh-TW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64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30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1506144" cy="1079924"/>
            <a:chOff x="10688733" y="0"/>
            <a:chExt cx="1506144" cy="107992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503069" y="190706"/>
            <a:ext cx="5407215" cy="5804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本次進度說明 </a:t>
            </a:r>
            <a:r>
              <a:rPr lang="en-US" altLang="zh-TW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–</a:t>
            </a: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邏輯斯迴歸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6">
            <a:extLst>
              <a:ext uri="{FF2B5EF4-FFF2-40B4-BE49-F238E27FC236}">
                <a16:creationId xmlns:a16="http://schemas.microsoft.com/office/drawing/2014/main" id="{2469BD0D-3338-B64B-BA3D-D80FACDF37DB}"/>
              </a:ext>
            </a:extLst>
          </p:cNvPr>
          <p:cNvSpPr txBox="1"/>
          <p:nvPr/>
        </p:nvSpPr>
        <p:spPr>
          <a:xfrm>
            <a:off x="946764" y="1017779"/>
            <a:ext cx="9318172" cy="10124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嘗試結果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cs typeface="+mn-ea"/>
              </a:rPr>
              <a:t>效果不佳，即使調整切割值也無法有效的將類別區分</a:t>
            </a:r>
          </a:p>
        </p:txBody>
      </p:sp>
      <p:sp>
        <p:nvSpPr>
          <p:cNvPr id="16" name="文本框 6">
            <a:extLst>
              <a:ext uri="{FF2B5EF4-FFF2-40B4-BE49-F238E27FC236}">
                <a16:creationId xmlns:a16="http://schemas.microsoft.com/office/drawing/2014/main" id="{D27AD798-0E6E-534B-806A-4641BD16CFE1}"/>
              </a:ext>
            </a:extLst>
          </p:cNvPr>
          <p:cNvSpPr txBox="1"/>
          <p:nvPr/>
        </p:nvSpPr>
        <p:spPr>
          <a:xfrm>
            <a:off x="932141" y="3295962"/>
            <a:ext cx="8431698" cy="15261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558A8A"/>
                </a:solidFill>
                <a:latin typeface="+mn-ea"/>
                <a:cs typeface="+mn-ea"/>
                <a:sym typeface="+mn-lt"/>
              </a:rPr>
              <a:t>設定第一類（</a:t>
            </a:r>
            <a:r>
              <a:rPr lang="en-US" altLang="zh-TW" sz="1600" dirty="0">
                <a:solidFill>
                  <a:srgbClr val="558A8A"/>
                </a:solidFill>
                <a:latin typeface="+mn-ea"/>
                <a:cs typeface="+mn-ea"/>
                <a:sym typeface="+mn-lt"/>
              </a:rPr>
              <a:t>0-5</a:t>
            </a:r>
            <a:r>
              <a:rPr lang="zh-CN" altLang="en-US" sz="1600" dirty="0">
                <a:solidFill>
                  <a:srgbClr val="558A8A"/>
                </a:solidFill>
                <a:latin typeface="+mn-ea"/>
                <a:cs typeface="+mn-ea"/>
                <a:sym typeface="+mn-lt"/>
              </a:rPr>
              <a:t>萬）</a:t>
            </a:r>
            <a:r>
              <a:rPr lang="zh-TW" altLang="en-US" sz="1600" dirty="0">
                <a:solidFill>
                  <a:srgbClr val="558A8A"/>
                </a:solidFill>
                <a:latin typeface="+mn-ea"/>
                <a:cs typeface="+mn-ea"/>
                <a:sym typeface="+mn-lt"/>
              </a:rPr>
              <a:t>切割值為</a:t>
            </a:r>
            <a:r>
              <a:rPr lang="en-US" altLang="zh-TW" sz="1600" dirty="0">
                <a:solidFill>
                  <a:srgbClr val="558A8A"/>
                </a:solidFill>
                <a:latin typeface="+mn-ea"/>
                <a:cs typeface="+mn-ea"/>
                <a:sym typeface="+mn-lt"/>
              </a:rPr>
              <a:t>0.35</a:t>
            </a:r>
            <a:r>
              <a:rPr lang="zh-CN" altLang="en-US" sz="1600" dirty="0">
                <a:solidFill>
                  <a:srgbClr val="558A8A"/>
                </a:solidFill>
                <a:latin typeface="+mn-ea"/>
                <a:cs typeface="+mn-ea"/>
                <a:sym typeface="+mn-lt"/>
              </a:rPr>
              <a:t>時</a:t>
            </a:r>
            <a:r>
              <a:rPr lang="zh-TW" altLang="en-US" sz="1600" dirty="0">
                <a:solidFill>
                  <a:srgbClr val="558A8A"/>
                </a:solidFill>
                <a:latin typeface="+mn-ea"/>
                <a:cs typeface="+mn-ea"/>
                <a:sym typeface="+mn-lt"/>
              </a:rPr>
              <a:t>：</a:t>
            </a:r>
            <a:endParaRPr lang="en-US" altLang="zh-TW" sz="1600" dirty="0">
              <a:solidFill>
                <a:srgbClr val="558A8A"/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95%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的預測結果落在第一類（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0-5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萬），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4%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的預測結果落在第三類（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10-15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萬）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第一類（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0-5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萬）的準確率達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94.04%</a:t>
            </a:r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，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第三類（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10-15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萬）為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4.68%</a:t>
            </a:r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，其餘皆為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C00000"/>
                </a:solidFill>
                <a:latin typeface="+mn-ea"/>
                <a:cs typeface="+mn-ea"/>
                <a:sym typeface="+mn-lt"/>
              </a:rPr>
              <a:t>整體準確率為</a:t>
            </a:r>
            <a:r>
              <a:rPr lang="en-US" altLang="zh-TW" sz="1600" dirty="0">
                <a:solidFill>
                  <a:srgbClr val="C00000"/>
                </a:solidFill>
                <a:latin typeface="+mn-ea"/>
                <a:cs typeface="+mn-ea"/>
                <a:sym typeface="+mn-lt"/>
              </a:rPr>
              <a:t>0.586</a:t>
            </a:r>
            <a:endParaRPr lang="en-US" altLang="zh-CN" sz="1600" dirty="0">
              <a:solidFill>
                <a:srgbClr val="C00000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0" name="文本框 6">
            <a:extLst>
              <a:ext uri="{FF2B5EF4-FFF2-40B4-BE49-F238E27FC236}">
                <a16:creationId xmlns:a16="http://schemas.microsoft.com/office/drawing/2014/main" id="{46A7F118-AEAD-D64A-908D-633418DE8A80}"/>
              </a:ext>
            </a:extLst>
          </p:cNvPr>
          <p:cNvSpPr txBox="1"/>
          <p:nvPr/>
        </p:nvSpPr>
        <p:spPr>
          <a:xfrm>
            <a:off x="946764" y="4850203"/>
            <a:ext cx="8431698" cy="15261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558A8A"/>
                </a:solidFill>
                <a:latin typeface="+mn-ea"/>
                <a:cs typeface="+mn-ea"/>
                <a:sym typeface="+mn-lt"/>
              </a:rPr>
              <a:t>設定第一類（</a:t>
            </a:r>
            <a:r>
              <a:rPr lang="en-US" altLang="zh-TW" sz="1600" dirty="0">
                <a:solidFill>
                  <a:srgbClr val="558A8A"/>
                </a:solidFill>
                <a:latin typeface="+mn-ea"/>
                <a:cs typeface="+mn-ea"/>
                <a:sym typeface="+mn-lt"/>
              </a:rPr>
              <a:t>0-5</a:t>
            </a:r>
            <a:r>
              <a:rPr lang="zh-CN" altLang="en-US" sz="1600" dirty="0">
                <a:solidFill>
                  <a:srgbClr val="558A8A"/>
                </a:solidFill>
                <a:latin typeface="+mn-ea"/>
                <a:cs typeface="+mn-ea"/>
                <a:sym typeface="+mn-lt"/>
              </a:rPr>
              <a:t>萬）</a:t>
            </a:r>
            <a:r>
              <a:rPr lang="zh-TW" altLang="en-US" sz="1600" dirty="0">
                <a:solidFill>
                  <a:srgbClr val="558A8A"/>
                </a:solidFill>
                <a:latin typeface="+mn-ea"/>
                <a:cs typeface="+mn-ea"/>
                <a:sym typeface="+mn-lt"/>
              </a:rPr>
              <a:t>切割值為</a:t>
            </a:r>
            <a:r>
              <a:rPr lang="en-US" altLang="zh-TW" sz="1600" dirty="0">
                <a:solidFill>
                  <a:srgbClr val="558A8A"/>
                </a:solidFill>
                <a:latin typeface="+mn-ea"/>
                <a:cs typeface="+mn-ea"/>
                <a:sym typeface="+mn-lt"/>
              </a:rPr>
              <a:t>0.4</a:t>
            </a:r>
            <a:r>
              <a:rPr lang="zh-CN" altLang="en-US" sz="1600" dirty="0">
                <a:solidFill>
                  <a:srgbClr val="558A8A"/>
                </a:solidFill>
                <a:latin typeface="+mn-ea"/>
                <a:cs typeface="+mn-ea"/>
                <a:sym typeface="+mn-lt"/>
              </a:rPr>
              <a:t>時</a:t>
            </a:r>
            <a:r>
              <a:rPr lang="zh-TW" altLang="en-US" sz="1600" dirty="0">
                <a:solidFill>
                  <a:srgbClr val="558A8A"/>
                </a:solidFill>
                <a:latin typeface="+mn-ea"/>
                <a:cs typeface="+mn-ea"/>
                <a:sym typeface="+mn-lt"/>
              </a:rPr>
              <a:t>：</a:t>
            </a:r>
            <a:endParaRPr lang="en-US" altLang="zh-TW" sz="1600" dirty="0">
              <a:solidFill>
                <a:srgbClr val="558A8A"/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90%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的預測結果落在第一類（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0-5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萬），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9%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的預測結果落在第三類（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10-15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萬）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第一類（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0-5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萬）的準確率達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88.13%</a:t>
            </a:r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，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第三類（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10-15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萬）為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10.24%</a:t>
            </a:r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，其餘皆為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C00000"/>
                </a:solidFill>
                <a:latin typeface="+mn-ea"/>
                <a:cs typeface="+mn-ea"/>
                <a:sym typeface="+mn-lt"/>
              </a:rPr>
              <a:t>整體準確率為</a:t>
            </a:r>
            <a:r>
              <a:rPr lang="en-US" altLang="zh-TW" sz="1600" dirty="0">
                <a:solidFill>
                  <a:srgbClr val="C00000"/>
                </a:solidFill>
                <a:latin typeface="+mn-ea"/>
                <a:cs typeface="+mn-ea"/>
                <a:sym typeface="+mn-lt"/>
              </a:rPr>
              <a:t>0.55</a:t>
            </a:r>
            <a:endParaRPr lang="en-US" altLang="zh-CN" sz="1600" dirty="0">
              <a:solidFill>
                <a:srgbClr val="C00000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1" name="文本框 6">
            <a:extLst>
              <a:ext uri="{FF2B5EF4-FFF2-40B4-BE49-F238E27FC236}">
                <a16:creationId xmlns:a16="http://schemas.microsoft.com/office/drawing/2014/main" id="{BC0FBCFD-7290-1248-8090-6556C564F6AE}"/>
              </a:ext>
            </a:extLst>
          </p:cNvPr>
          <p:cNvSpPr txBox="1"/>
          <p:nvPr/>
        </p:nvSpPr>
        <p:spPr>
          <a:xfrm>
            <a:off x="946764" y="2155041"/>
            <a:ext cx="8431698" cy="11567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58A8A"/>
                </a:solidFill>
                <a:latin typeface="+mn-ea"/>
                <a:cs typeface="+mn-ea"/>
                <a:sym typeface="+mn-lt"/>
              </a:rPr>
              <a:t>未設定時</a:t>
            </a:r>
            <a:r>
              <a:rPr lang="zh-TW" altLang="en-US" sz="1600" dirty="0">
                <a:solidFill>
                  <a:srgbClr val="558A8A"/>
                </a:solidFill>
                <a:latin typeface="+mn-ea"/>
                <a:cs typeface="+mn-ea"/>
                <a:sym typeface="+mn-lt"/>
              </a:rPr>
              <a:t>：</a:t>
            </a:r>
            <a:endParaRPr lang="en-US" altLang="zh-TW" sz="1600" dirty="0">
              <a:solidFill>
                <a:srgbClr val="558A8A"/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100%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的預測結果落在第一類（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0-5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萬）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第一類（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0-5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萬）的準確率達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100%</a:t>
            </a:r>
            <a:r>
              <a:rPr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，</a:t>
            </a:r>
            <a:r>
              <a:rPr lang="zh-CN" altLang="en-US" sz="1600" dirty="0">
                <a:solidFill>
                  <a:srgbClr val="C00000"/>
                </a:solidFill>
                <a:latin typeface="+mn-ea"/>
                <a:cs typeface="+mn-ea"/>
                <a:sym typeface="+mn-lt"/>
              </a:rPr>
              <a:t>整體準確率為</a:t>
            </a:r>
            <a:r>
              <a:rPr lang="en-US" altLang="zh-TW" sz="1600" dirty="0">
                <a:solidFill>
                  <a:srgbClr val="C00000"/>
                </a:solidFill>
                <a:latin typeface="+mn-ea"/>
                <a:cs typeface="+mn-ea"/>
                <a:sym typeface="+mn-lt"/>
              </a:rPr>
              <a:t>0.62</a:t>
            </a:r>
            <a:endParaRPr lang="en-US" altLang="zh-CN" sz="1600" dirty="0">
              <a:solidFill>
                <a:srgbClr val="C00000"/>
              </a:solidFill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003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1506144" cy="1079924"/>
            <a:chOff x="10688733" y="0"/>
            <a:chExt cx="1506144" cy="107992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424078" y="989660"/>
            <a:ext cx="11343845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</p:cxnSp>
      <p:sp>
        <p:nvSpPr>
          <p:cNvPr id="7" name="文本框 6"/>
          <p:cNvSpPr txBox="1"/>
          <p:nvPr/>
        </p:nvSpPr>
        <p:spPr>
          <a:xfrm>
            <a:off x="1503069" y="190706"/>
            <a:ext cx="5407215" cy="5804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本次進度說明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6">
            <a:extLst>
              <a:ext uri="{FF2B5EF4-FFF2-40B4-BE49-F238E27FC236}">
                <a16:creationId xmlns:a16="http://schemas.microsoft.com/office/drawing/2014/main" id="{09DE9F1C-B55F-0E4B-A818-DA0153772F97}"/>
              </a:ext>
            </a:extLst>
          </p:cNvPr>
          <p:cNvSpPr txBox="1"/>
          <p:nvPr/>
        </p:nvSpPr>
        <p:spPr>
          <a:xfrm>
            <a:off x="4295290" y="4330460"/>
            <a:ext cx="3467984" cy="13410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解釋分析</a:t>
            </a:r>
            <a:endParaRPr lang="en-US" altLang="zh-TW" sz="24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cs typeface="+mn-ea"/>
              </a:rPr>
              <a:t>由於邏輯斯迴歸的結果不佳，</a:t>
            </a:r>
            <a:endParaRPr lang="en-US" altLang="zh-TW" sz="1600" dirty="0">
              <a:solidFill>
                <a:schemeClr val="bg1">
                  <a:lumMod val="50000"/>
                </a:schemeClr>
              </a:solidFill>
              <a:cs typeface="+mn-ea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cs typeface="+mn-ea"/>
              </a:rPr>
              <a:t>將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</a:rPr>
              <a:t>資產的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cs typeface="+mn-ea"/>
              </a:rPr>
              <a:t>20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</a:rPr>
              <a:t>類別重新進行解釋分析</a:t>
            </a:r>
            <a:endParaRPr lang="zh-TW" altLang="en-US" sz="1600" dirty="0">
              <a:solidFill>
                <a:schemeClr val="bg1">
                  <a:lumMod val="50000"/>
                </a:schemeClr>
              </a:solidFill>
              <a:cs typeface="+mn-ea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2EF76F0-77D5-8A42-A859-B198520D2EF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alphaModFix amt="39000"/>
          </a:blip>
          <a:stretch>
            <a:fillRect/>
          </a:stretch>
        </p:blipFill>
        <p:spPr>
          <a:xfrm>
            <a:off x="1414194" y="2058952"/>
            <a:ext cx="1627187" cy="162718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1F62DEA-BA1B-7F40-A06F-4E61A394B46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alphaModFix amt="39000"/>
          </a:blip>
          <a:stretch>
            <a:fillRect/>
          </a:stretch>
        </p:blipFill>
        <p:spPr>
          <a:xfrm>
            <a:off x="5070432" y="1967145"/>
            <a:ext cx="1794425" cy="17944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E076457-C1C5-BD4C-B583-AF83E48F94E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9000"/>
            <a:lum bright="70000" contrast="-70000"/>
          </a:blip>
          <a:stretch>
            <a:fillRect/>
          </a:stretch>
        </p:blipFill>
        <p:spPr>
          <a:xfrm>
            <a:off x="8893908" y="2058952"/>
            <a:ext cx="1873738" cy="1873738"/>
          </a:xfrm>
          <a:prstGeom prst="rect">
            <a:avLst/>
          </a:prstGeom>
        </p:spPr>
      </p:pic>
      <p:sp>
        <p:nvSpPr>
          <p:cNvPr id="14" name="文本框 6">
            <a:extLst>
              <a:ext uri="{FF2B5EF4-FFF2-40B4-BE49-F238E27FC236}">
                <a16:creationId xmlns:a16="http://schemas.microsoft.com/office/drawing/2014/main" id="{05C656F5-0191-7649-8C48-9FDFA0B350A6}"/>
              </a:ext>
            </a:extLst>
          </p:cNvPr>
          <p:cNvSpPr txBox="1"/>
          <p:nvPr/>
        </p:nvSpPr>
        <p:spPr>
          <a:xfrm>
            <a:off x="8096785" y="4330460"/>
            <a:ext cx="3467984" cy="13393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  <a:alpha val="19000"/>
                  </a:schemeClr>
                </a:solidFill>
                <a:cs typeface="+mn-ea"/>
                <a:sym typeface="+mn-lt"/>
              </a:rPr>
              <a:t>集群分析</a:t>
            </a:r>
            <a:endParaRPr lang="en-US" altLang="zh-TW" sz="2400" dirty="0">
              <a:solidFill>
                <a:schemeClr val="tx1">
                  <a:lumMod val="50000"/>
                  <a:lumOff val="50000"/>
                  <a:alpha val="19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chemeClr val="tx1">
                    <a:lumMod val="50000"/>
                    <a:lumOff val="50000"/>
                    <a:alpha val="19000"/>
                  </a:schemeClr>
                </a:solidFill>
                <a:cs typeface="+mn-ea"/>
              </a:rPr>
              <a:t>利用非監督式學習的方式進行分類，</a:t>
            </a:r>
            <a:endParaRPr lang="en-US" altLang="zh-TW" sz="1600" dirty="0">
              <a:solidFill>
                <a:schemeClr val="tx1">
                  <a:lumMod val="50000"/>
                  <a:lumOff val="50000"/>
                  <a:alpha val="19000"/>
                </a:schemeClr>
              </a:solidFill>
              <a:cs typeface="+mn-ea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chemeClr val="tx1">
                    <a:lumMod val="50000"/>
                    <a:lumOff val="50000"/>
                    <a:alpha val="19000"/>
                  </a:schemeClr>
                </a:solidFill>
                <a:cs typeface="+mn-ea"/>
              </a:rPr>
              <a:t>分類結果仍需修正</a:t>
            </a:r>
          </a:p>
        </p:txBody>
      </p:sp>
      <p:sp>
        <p:nvSpPr>
          <p:cNvPr id="15" name="文本框 6">
            <a:extLst>
              <a:ext uri="{FF2B5EF4-FFF2-40B4-BE49-F238E27FC236}">
                <a16:creationId xmlns:a16="http://schemas.microsoft.com/office/drawing/2014/main" id="{61329723-830E-C343-AB48-09ECED12D26E}"/>
              </a:ext>
            </a:extLst>
          </p:cNvPr>
          <p:cNvSpPr txBox="1"/>
          <p:nvPr/>
        </p:nvSpPr>
        <p:spPr>
          <a:xfrm>
            <a:off x="493795" y="4330460"/>
            <a:ext cx="3467984" cy="13410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alpha val="11000"/>
                  </a:schemeClr>
                </a:solidFill>
                <a:cs typeface="+mn-ea"/>
                <a:sym typeface="+mn-lt"/>
              </a:rPr>
              <a:t>邏輯斯迴歸</a:t>
            </a:r>
            <a:endParaRPr lang="en-US" altLang="zh-TW" sz="2400" dirty="0">
              <a:solidFill>
                <a:schemeClr val="tx1">
                  <a:alpha val="11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chemeClr val="tx1">
                    <a:alpha val="11000"/>
                  </a:schemeClr>
                </a:solidFill>
                <a:cs typeface="+mn-ea"/>
              </a:rPr>
              <a:t>由於邏輯斯迴歸的結果不佳，</a:t>
            </a:r>
            <a:endParaRPr lang="en-US" altLang="zh-TW" sz="1600" dirty="0">
              <a:solidFill>
                <a:schemeClr val="tx1">
                  <a:alpha val="11000"/>
                </a:schemeClr>
              </a:solidFill>
              <a:cs typeface="+mn-ea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chemeClr val="tx1">
                    <a:alpha val="11000"/>
                  </a:schemeClr>
                </a:solidFill>
                <a:cs typeface="+mn-ea"/>
              </a:rPr>
              <a:t>運用幾項不同的方式進行調整</a:t>
            </a:r>
          </a:p>
        </p:txBody>
      </p:sp>
    </p:spTree>
    <p:extLst>
      <p:ext uri="{BB962C8B-B14F-4D97-AF65-F5344CB8AC3E}">
        <p14:creationId xmlns:p14="http://schemas.microsoft.com/office/powerpoint/2010/main" val="239084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1506144" cy="1079924"/>
            <a:chOff x="10688733" y="0"/>
            <a:chExt cx="1506144" cy="107992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503069" y="190706"/>
            <a:ext cx="5407215" cy="5804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本次進度說明 </a:t>
            </a:r>
            <a:r>
              <a:rPr lang="en-US" altLang="zh-TW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–</a:t>
            </a: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解釋分析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23" name="圖表 22">
            <a:extLst>
              <a:ext uri="{FF2B5EF4-FFF2-40B4-BE49-F238E27FC236}">
                <a16:creationId xmlns:a16="http://schemas.microsoft.com/office/drawing/2014/main" id="{F4839A8A-084E-0B4E-9A7F-933B0684C3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3181444"/>
              </p:ext>
            </p:extLst>
          </p:nvPr>
        </p:nvGraphicFramePr>
        <p:xfrm>
          <a:off x="769154" y="1421300"/>
          <a:ext cx="10537685" cy="477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6143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1506144" cy="1079924"/>
            <a:chOff x="10688733" y="0"/>
            <a:chExt cx="1506144" cy="107992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503069" y="190706"/>
            <a:ext cx="5407215" cy="5804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本次進度說明 </a:t>
            </a:r>
            <a:r>
              <a:rPr lang="en-US" altLang="zh-TW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–</a:t>
            </a: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解釋分析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20" name="圖表 19">
            <a:extLst>
              <a:ext uri="{FF2B5EF4-FFF2-40B4-BE49-F238E27FC236}">
                <a16:creationId xmlns:a16="http://schemas.microsoft.com/office/drawing/2014/main" id="{00000000-0008-0000-06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143450"/>
              </p:ext>
            </p:extLst>
          </p:nvPr>
        </p:nvGraphicFramePr>
        <p:xfrm>
          <a:off x="484834" y="1422028"/>
          <a:ext cx="10948416" cy="4722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8770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1506144" cy="1079924"/>
            <a:chOff x="10688733" y="0"/>
            <a:chExt cx="1506144" cy="107992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503069" y="190706"/>
            <a:ext cx="5407215" cy="5804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本次進度說明 </a:t>
            </a:r>
            <a:r>
              <a:rPr lang="en-US" altLang="zh-TW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–</a:t>
            </a: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解釋分析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00000000-0008-0000-07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5887947"/>
              </p:ext>
            </p:extLst>
          </p:nvPr>
        </p:nvGraphicFramePr>
        <p:xfrm>
          <a:off x="704290" y="1477895"/>
          <a:ext cx="10719614" cy="4557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3556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1506144" cy="1079924"/>
            <a:chOff x="10688733" y="0"/>
            <a:chExt cx="1506144" cy="107992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503069" y="190706"/>
            <a:ext cx="5407215" cy="5804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本次進度說明 </a:t>
            </a:r>
            <a:r>
              <a:rPr lang="en-US" altLang="zh-TW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–</a:t>
            </a: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解釋分析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9" name="圖表 8">
            <a:extLst>
              <a:ext uri="{FF2B5EF4-FFF2-40B4-BE49-F238E27FC236}">
                <a16:creationId xmlns:a16="http://schemas.microsoft.com/office/drawing/2014/main" id="{00000000-0008-0000-05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0704439"/>
              </p:ext>
            </p:extLst>
          </p:nvPr>
        </p:nvGraphicFramePr>
        <p:xfrm>
          <a:off x="473381" y="1270631"/>
          <a:ext cx="11199878" cy="5019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7699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/>
        </p:nvSpPr>
        <p:spPr>
          <a:xfrm rot="10800000">
            <a:off x="9721696" y="0"/>
            <a:ext cx="2115043" cy="1823314"/>
          </a:xfrm>
          <a:custGeom>
            <a:avLst/>
            <a:gdLst>
              <a:gd name="connsiteX0" fmla="*/ 2441304 w 2441304"/>
              <a:gd name="connsiteY0" fmla="*/ 2104573 h 2104573"/>
              <a:gd name="connsiteX1" fmla="*/ 0 w 2441304"/>
              <a:gd name="connsiteY1" fmla="*/ 2104573 h 2104573"/>
              <a:gd name="connsiteX2" fmla="*/ 1220652 w 2441304"/>
              <a:gd name="connsiteY2" fmla="*/ 0 h 210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1304" h="2104573">
                <a:moveTo>
                  <a:pt x="2441304" y="2104573"/>
                </a:moveTo>
                <a:lnTo>
                  <a:pt x="0" y="2104573"/>
                </a:lnTo>
                <a:lnTo>
                  <a:pt x="1220652" y="0"/>
                </a:lnTo>
                <a:close/>
              </a:path>
            </a:pathLst>
          </a:custGeom>
          <a:solidFill>
            <a:srgbClr val="516D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任意多边形 26"/>
          <p:cNvSpPr/>
          <p:nvPr/>
        </p:nvSpPr>
        <p:spPr>
          <a:xfrm rot="10800000">
            <a:off x="10450593" y="61686"/>
            <a:ext cx="1744285" cy="1875966"/>
          </a:xfrm>
          <a:custGeom>
            <a:avLst/>
            <a:gdLst>
              <a:gd name="connsiteX0" fmla="*/ 2013353 w 2013353"/>
              <a:gd name="connsiteY0" fmla="*/ 2165347 h 2165347"/>
              <a:gd name="connsiteX1" fmla="*/ 0 w 2013353"/>
              <a:gd name="connsiteY1" fmla="*/ 2165347 h 2165347"/>
              <a:gd name="connsiteX2" fmla="*/ 0 w 2013353"/>
              <a:gd name="connsiteY2" fmla="*/ 1305951 h 2165347"/>
              <a:gd name="connsiteX3" fmla="*/ 757452 w 2013353"/>
              <a:gd name="connsiteY3" fmla="*/ 0 h 2165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353" h="2165347">
                <a:moveTo>
                  <a:pt x="2013353" y="2165347"/>
                </a:moveTo>
                <a:lnTo>
                  <a:pt x="0" y="2165347"/>
                </a:lnTo>
                <a:lnTo>
                  <a:pt x="0" y="1305951"/>
                </a:lnTo>
                <a:lnTo>
                  <a:pt x="757452" y="0"/>
                </a:lnTo>
                <a:close/>
              </a:path>
            </a:pathLst>
          </a:cu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等腰三角形 27"/>
          <p:cNvSpPr/>
          <p:nvPr/>
        </p:nvSpPr>
        <p:spPr>
          <a:xfrm rot="10800000">
            <a:off x="10779218" y="235921"/>
            <a:ext cx="1227337" cy="1058049"/>
          </a:xfrm>
          <a:prstGeom prst="triangle">
            <a:avLst/>
          </a:prstGeom>
          <a:solidFill>
            <a:srgbClr val="EED6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等腰三角形 28"/>
          <p:cNvSpPr/>
          <p:nvPr/>
        </p:nvSpPr>
        <p:spPr>
          <a:xfrm rot="10800000">
            <a:off x="10273951" y="1328919"/>
            <a:ext cx="573499" cy="494395"/>
          </a:xfrm>
          <a:prstGeom prst="triangle">
            <a:avLst/>
          </a:prstGeom>
          <a:solidFill>
            <a:srgbClr val="EED6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等腰三角形 29"/>
          <p:cNvSpPr/>
          <p:nvPr/>
        </p:nvSpPr>
        <p:spPr>
          <a:xfrm rot="10800000">
            <a:off x="11709944" y="1692585"/>
            <a:ext cx="199695" cy="172151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等腰三角形 30"/>
          <p:cNvSpPr/>
          <p:nvPr/>
        </p:nvSpPr>
        <p:spPr>
          <a:xfrm rot="10800000">
            <a:off x="11096824" y="2237674"/>
            <a:ext cx="199695" cy="172151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等腰三角形 31"/>
          <p:cNvSpPr/>
          <p:nvPr/>
        </p:nvSpPr>
        <p:spPr>
          <a:xfrm rot="10800000">
            <a:off x="11057778" y="1794408"/>
            <a:ext cx="199695" cy="172151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等腰三角形 32"/>
          <p:cNvSpPr/>
          <p:nvPr/>
        </p:nvSpPr>
        <p:spPr>
          <a:xfrm rot="10800000">
            <a:off x="11296518" y="1909024"/>
            <a:ext cx="347721" cy="299759"/>
          </a:xfrm>
          <a:prstGeom prst="triangle">
            <a:avLst/>
          </a:prstGeom>
          <a:solidFill>
            <a:srgbClr val="516D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等腰三角形 33"/>
          <p:cNvSpPr/>
          <p:nvPr/>
        </p:nvSpPr>
        <p:spPr>
          <a:xfrm rot="10800000">
            <a:off x="9959732" y="913594"/>
            <a:ext cx="199695" cy="172151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6" name="PA_库_组合 1"/>
          <p:cNvGrpSpPr/>
          <p:nvPr/>
        </p:nvGrpSpPr>
        <p:grpSpPr>
          <a:xfrm>
            <a:off x="1315557" y="735793"/>
            <a:ext cx="4470687" cy="1029745"/>
            <a:chOff x="4646351" y="1122630"/>
            <a:chExt cx="4470687" cy="1029745"/>
          </a:xfrm>
        </p:grpSpPr>
        <p:sp>
          <p:nvSpPr>
            <p:cNvPr id="73" name="Rectangle 3"/>
            <p:cNvSpPr/>
            <p:nvPr/>
          </p:nvSpPr>
          <p:spPr>
            <a:xfrm>
              <a:off x="4646351" y="1122630"/>
              <a:ext cx="4470687" cy="921733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報告架構</a:t>
              </a:r>
              <a:endParaRPr lang="en-US" altLang="zh-CN" sz="32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4" name="Rectangle 5"/>
            <p:cNvSpPr/>
            <p:nvPr/>
          </p:nvSpPr>
          <p:spPr bwMode="auto">
            <a:xfrm>
              <a:off x="4646352" y="2044363"/>
              <a:ext cx="972108" cy="108012"/>
            </a:xfrm>
            <a:prstGeom prst="rect">
              <a:avLst/>
            </a:prstGeom>
            <a:solidFill>
              <a:schemeClr val="tx2"/>
            </a:solidFill>
            <a:ln w="19050">
              <a:noFill/>
              <a:rou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9642A6B4-AEA7-0748-82A5-52EF9635F5E3}"/>
              </a:ext>
            </a:extLst>
          </p:cNvPr>
          <p:cNvGrpSpPr/>
          <p:nvPr/>
        </p:nvGrpSpPr>
        <p:grpSpPr>
          <a:xfrm>
            <a:off x="1325046" y="2466098"/>
            <a:ext cx="6955354" cy="3579102"/>
            <a:chOff x="1325046" y="2466098"/>
            <a:chExt cx="6955354" cy="3579102"/>
          </a:xfrm>
        </p:grpSpPr>
        <p:sp>
          <p:nvSpPr>
            <p:cNvPr id="55" name="PA_库_矩形 4"/>
            <p:cNvSpPr/>
            <p:nvPr/>
          </p:nvSpPr>
          <p:spPr bwMode="auto">
            <a:xfrm>
              <a:off x="1325046" y="2466098"/>
              <a:ext cx="6955354" cy="3579102"/>
            </a:xfrm>
            <a:prstGeom prst="rect">
              <a:avLst/>
            </a:prstGeom>
            <a:noFill/>
            <a:ln w="76200">
              <a:solidFill>
                <a:schemeClr val="tx2"/>
              </a:solidFill>
              <a:miter lim="800000"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71" name="Rectangle 51"/>
            <p:cNvSpPr/>
            <p:nvPr/>
          </p:nvSpPr>
          <p:spPr>
            <a:xfrm>
              <a:off x="2403751" y="2967696"/>
              <a:ext cx="3780420" cy="338554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TW" altLang="en-US" sz="2400" dirty="0">
                  <a:solidFill>
                    <a:schemeClr val="accent1">
                      <a:lumMod val="75000"/>
                    </a:schemeClr>
                  </a:solidFill>
                </a:rPr>
                <a:t>計畫執行流程</a:t>
              </a:r>
              <a:endParaRPr lang="zh-CN" alt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8" name="Rectangle 52"/>
            <p:cNvSpPr/>
            <p:nvPr/>
          </p:nvSpPr>
          <p:spPr>
            <a:xfrm>
              <a:off x="2403751" y="3687411"/>
              <a:ext cx="3780420" cy="338554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TW" altLang="en-US" sz="2400" dirty="0">
                  <a:solidFill>
                    <a:schemeClr val="accent1">
                      <a:lumMod val="75000"/>
                    </a:schemeClr>
                  </a:solidFill>
                </a:rPr>
                <a:t>前期進度回顧</a:t>
              </a:r>
              <a:endParaRPr lang="zh-CN" alt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5" name="Rectangle 53"/>
            <p:cNvSpPr/>
            <p:nvPr/>
          </p:nvSpPr>
          <p:spPr>
            <a:xfrm>
              <a:off x="2403751" y="4378098"/>
              <a:ext cx="3780420" cy="338554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TW" altLang="en-US" sz="2400" dirty="0">
                  <a:solidFill>
                    <a:schemeClr val="accent1">
                      <a:lumMod val="75000"/>
                    </a:schemeClr>
                  </a:solidFill>
                </a:rPr>
                <a:t>本期進度報告</a:t>
              </a:r>
              <a:endParaRPr lang="zh-CN" alt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2" name="Rectangle 54"/>
            <p:cNvSpPr/>
            <p:nvPr/>
          </p:nvSpPr>
          <p:spPr>
            <a:xfrm>
              <a:off x="2403750" y="5039757"/>
              <a:ext cx="4012233" cy="369332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400" dirty="0">
                  <a:solidFill>
                    <a:schemeClr val="accent1">
                      <a:lumMod val="75000"/>
                    </a:schemeClr>
                  </a:solidFill>
                </a:rPr>
                <a:t>問題與討論</a:t>
              </a:r>
            </a:p>
          </p:txBody>
        </p:sp>
        <p:sp>
          <p:nvSpPr>
            <p:cNvPr id="39" name="Rectangle 51">
              <a:extLst>
                <a:ext uri="{FF2B5EF4-FFF2-40B4-BE49-F238E27FC236}">
                  <a16:creationId xmlns:a16="http://schemas.microsoft.com/office/drawing/2014/main" id="{14BCEE15-89C3-E54A-928A-48978025496C}"/>
                </a:ext>
              </a:extLst>
            </p:cNvPr>
            <p:cNvSpPr/>
            <p:nvPr/>
          </p:nvSpPr>
          <p:spPr>
            <a:xfrm>
              <a:off x="1727261" y="2968038"/>
              <a:ext cx="562189" cy="338554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TW" sz="2400" dirty="0">
                  <a:solidFill>
                    <a:schemeClr val="accent1">
                      <a:lumMod val="75000"/>
                    </a:schemeClr>
                  </a:solidFill>
                  <a:latin typeface="+mj-ea"/>
                  <a:ea typeface="+mj-ea"/>
                </a:rPr>
                <a:t>01</a:t>
              </a:r>
              <a:endParaRPr lang="zh-CN" altLang="en-US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0" name="Rectangle 51">
              <a:extLst>
                <a:ext uri="{FF2B5EF4-FFF2-40B4-BE49-F238E27FC236}">
                  <a16:creationId xmlns:a16="http://schemas.microsoft.com/office/drawing/2014/main" id="{5EBA435A-2A6C-3A4F-934F-54B74C52E9EF}"/>
                </a:ext>
              </a:extLst>
            </p:cNvPr>
            <p:cNvSpPr/>
            <p:nvPr/>
          </p:nvSpPr>
          <p:spPr>
            <a:xfrm>
              <a:off x="1727261" y="3687411"/>
              <a:ext cx="562189" cy="338554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TW" sz="2400" dirty="0">
                  <a:solidFill>
                    <a:schemeClr val="accent1">
                      <a:lumMod val="75000"/>
                    </a:schemeClr>
                  </a:solidFill>
                  <a:latin typeface="+mj-ea"/>
                  <a:ea typeface="+mj-ea"/>
                </a:rPr>
                <a:t>02</a:t>
              </a:r>
              <a:endParaRPr lang="zh-CN" altLang="en-US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1" name="Rectangle 51">
              <a:extLst>
                <a:ext uri="{FF2B5EF4-FFF2-40B4-BE49-F238E27FC236}">
                  <a16:creationId xmlns:a16="http://schemas.microsoft.com/office/drawing/2014/main" id="{E4F33A42-D752-E741-8413-380EE6DB171E}"/>
                </a:ext>
              </a:extLst>
            </p:cNvPr>
            <p:cNvSpPr/>
            <p:nvPr/>
          </p:nvSpPr>
          <p:spPr>
            <a:xfrm>
              <a:off x="1728927" y="4377756"/>
              <a:ext cx="562189" cy="338554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TW" sz="2400" dirty="0">
                  <a:solidFill>
                    <a:schemeClr val="accent1">
                      <a:lumMod val="75000"/>
                    </a:schemeClr>
                  </a:solidFill>
                  <a:latin typeface="+mj-ea"/>
                  <a:ea typeface="+mj-ea"/>
                </a:rPr>
                <a:t>03</a:t>
              </a:r>
              <a:endParaRPr lang="zh-CN" altLang="en-US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2" name="Rectangle 51">
              <a:extLst>
                <a:ext uri="{FF2B5EF4-FFF2-40B4-BE49-F238E27FC236}">
                  <a16:creationId xmlns:a16="http://schemas.microsoft.com/office/drawing/2014/main" id="{8E94646E-4FB6-4E46-B204-C3D8F16BC655}"/>
                </a:ext>
              </a:extLst>
            </p:cNvPr>
            <p:cNvSpPr/>
            <p:nvPr/>
          </p:nvSpPr>
          <p:spPr>
            <a:xfrm>
              <a:off x="1727261" y="5049288"/>
              <a:ext cx="562189" cy="338554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TW" sz="2400" dirty="0">
                  <a:solidFill>
                    <a:schemeClr val="accent1">
                      <a:lumMod val="75000"/>
                    </a:schemeClr>
                  </a:solidFill>
                  <a:latin typeface="+mj-ea"/>
                  <a:ea typeface="+mj-ea"/>
                </a:rPr>
                <a:t>04</a:t>
              </a:r>
              <a:endParaRPr lang="zh-CN" altLang="en-US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119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1506144" cy="1079924"/>
            <a:chOff x="10688733" y="0"/>
            <a:chExt cx="1506144" cy="107992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503069" y="190706"/>
            <a:ext cx="5407215" cy="5804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本次進度說明 </a:t>
            </a:r>
            <a:r>
              <a:rPr lang="en-US" altLang="zh-TW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–</a:t>
            </a: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解釋分析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00000000-0008-0000-05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8147959"/>
              </p:ext>
            </p:extLst>
          </p:nvPr>
        </p:nvGraphicFramePr>
        <p:xfrm>
          <a:off x="188322" y="1141611"/>
          <a:ext cx="11807825" cy="5315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4419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1506144" cy="1079924"/>
            <a:chOff x="10688733" y="0"/>
            <a:chExt cx="1506144" cy="107992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503069" y="190706"/>
            <a:ext cx="5407215" cy="5804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本次進度說明 </a:t>
            </a:r>
            <a:r>
              <a:rPr lang="en-US" altLang="zh-TW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–</a:t>
            </a: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解釋分析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9" name="圖表 8">
            <a:extLst>
              <a:ext uri="{FF2B5EF4-FFF2-40B4-BE49-F238E27FC236}">
                <a16:creationId xmlns:a16="http://schemas.microsoft.com/office/drawing/2014/main" id="{00000000-0008-0000-07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2644062"/>
              </p:ext>
            </p:extLst>
          </p:nvPr>
        </p:nvGraphicFramePr>
        <p:xfrm>
          <a:off x="0" y="1051348"/>
          <a:ext cx="11996148" cy="5698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0907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1506144" cy="1079924"/>
            <a:chOff x="10688733" y="0"/>
            <a:chExt cx="1506144" cy="107992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503069" y="190706"/>
            <a:ext cx="5407215" cy="5804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本次進度說明 </a:t>
            </a:r>
            <a:r>
              <a:rPr lang="en-US" altLang="zh-TW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–</a:t>
            </a: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解釋分析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00000000-0008-0000-08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2245501"/>
              </p:ext>
            </p:extLst>
          </p:nvPr>
        </p:nvGraphicFramePr>
        <p:xfrm>
          <a:off x="188322" y="810210"/>
          <a:ext cx="11660778" cy="5724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0220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1506144" cy="1079924"/>
            <a:chOff x="10688733" y="0"/>
            <a:chExt cx="1506144" cy="107992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503069" y="190706"/>
            <a:ext cx="5407215" cy="5804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本次進度說明 </a:t>
            </a:r>
            <a:r>
              <a:rPr lang="en-US" altLang="zh-TW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–</a:t>
            </a: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解釋分析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9" name="圖表 8">
            <a:extLst>
              <a:ext uri="{FF2B5EF4-FFF2-40B4-BE49-F238E27FC236}">
                <a16:creationId xmlns:a16="http://schemas.microsoft.com/office/drawing/2014/main" id="{00000000-0008-0000-06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8829364"/>
              </p:ext>
            </p:extLst>
          </p:nvPr>
        </p:nvGraphicFramePr>
        <p:xfrm>
          <a:off x="854498" y="945355"/>
          <a:ext cx="10477500" cy="5545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9342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1506144" cy="1079924"/>
            <a:chOff x="10688733" y="0"/>
            <a:chExt cx="1506144" cy="107992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424078" y="989660"/>
            <a:ext cx="11343845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</p:cxnSp>
      <p:sp>
        <p:nvSpPr>
          <p:cNvPr id="7" name="文本框 6"/>
          <p:cNvSpPr txBox="1"/>
          <p:nvPr/>
        </p:nvSpPr>
        <p:spPr>
          <a:xfrm>
            <a:off x="1503069" y="190706"/>
            <a:ext cx="5407215" cy="5804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本次進度說明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6">
            <a:extLst>
              <a:ext uri="{FF2B5EF4-FFF2-40B4-BE49-F238E27FC236}">
                <a16:creationId xmlns:a16="http://schemas.microsoft.com/office/drawing/2014/main" id="{09DE9F1C-B55F-0E4B-A818-DA0153772F97}"/>
              </a:ext>
            </a:extLst>
          </p:cNvPr>
          <p:cNvSpPr txBox="1"/>
          <p:nvPr/>
        </p:nvSpPr>
        <p:spPr>
          <a:xfrm>
            <a:off x="4295290" y="4330460"/>
            <a:ext cx="3467984" cy="13410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alpha val="14000"/>
                  </a:schemeClr>
                </a:solidFill>
                <a:cs typeface="+mn-ea"/>
                <a:sym typeface="+mn-lt"/>
              </a:rPr>
              <a:t>解釋分析</a:t>
            </a:r>
            <a:endParaRPr lang="en-US" altLang="zh-TW" sz="2400" dirty="0">
              <a:solidFill>
                <a:schemeClr val="tx1">
                  <a:alpha val="14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chemeClr val="tx1">
                    <a:alpha val="14000"/>
                  </a:schemeClr>
                </a:solidFill>
                <a:cs typeface="+mn-ea"/>
              </a:rPr>
              <a:t>由於邏輯斯迴歸的結果不佳，</a:t>
            </a:r>
            <a:endParaRPr lang="en-US" altLang="zh-TW" sz="1600" dirty="0">
              <a:solidFill>
                <a:schemeClr val="tx1">
                  <a:alpha val="14000"/>
                </a:schemeClr>
              </a:solidFill>
              <a:cs typeface="+mn-ea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chemeClr val="tx1">
                    <a:alpha val="14000"/>
                  </a:schemeClr>
                </a:solidFill>
                <a:cs typeface="+mn-ea"/>
              </a:rPr>
              <a:t>將</a:t>
            </a:r>
            <a:r>
              <a:rPr lang="zh-CN" altLang="en-US" sz="1600" dirty="0">
                <a:solidFill>
                  <a:schemeClr val="tx1">
                    <a:alpha val="14000"/>
                  </a:schemeClr>
                </a:solidFill>
                <a:cs typeface="+mn-ea"/>
              </a:rPr>
              <a:t>資產的</a:t>
            </a:r>
            <a:r>
              <a:rPr lang="en-US" altLang="zh-TW" sz="1600" dirty="0">
                <a:solidFill>
                  <a:schemeClr val="tx1">
                    <a:alpha val="14000"/>
                  </a:schemeClr>
                </a:solidFill>
                <a:cs typeface="+mn-ea"/>
              </a:rPr>
              <a:t>20</a:t>
            </a:r>
            <a:r>
              <a:rPr lang="zh-CN" altLang="en-US" sz="1600" dirty="0">
                <a:solidFill>
                  <a:schemeClr val="tx1">
                    <a:alpha val="14000"/>
                  </a:schemeClr>
                </a:solidFill>
                <a:cs typeface="+mn-ea"/>
              </a:rPr>
              <a:t>類別重新進行解釋分析</a:t>
            </a:r>
            <a:endParaRPr lang="zh-TW" altLang="en-US" sz="1600" dirty="0">
              <a:solidFill>
                <a:schemeClr val="tx1">
                  <a:alpha val="14000"/>
                </a:schemeClr>
              </a:solidFill>
              <a:cs typeface="+mn-ea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2EF76F0-77D5-8A42-A859-B198520D2EF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alphaModFix amt="39000"/>
          </a:blip>
          <a:stretch>
            <a:fillRect/>
          </a:stretch>
        </p:blipFill>
        <p:spPr>
          <a:xfrm>
            <a:off x="1414194" y="2058952"/>
            <a:ext cx="1627187" cy="162718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1F62DEA-BA1B-7F40-A06F-4E61A394B46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9000"/>
            <a:lum bright="70000" contrast="-70000"/>
          </a:blip>
          <a:stretch>
            <a:fillRect/>
          </a:stretch>
        </p:blipFill>
        <p:spPr>
          <a:xfrm>
            <a:off x="5070432" y="1967145"/>
            <a:ext cx="1794425" cy="17944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E076457-C1C5-BD4C-B583-AF83E48F94E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9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93908" y="2058952"/>
            <a:ext cx="1873738" cy="1873738"/>
          </a:xfrm>
          <a:prstGeom prst="rect">
            <a:avLst/>
          </a:prstGeom>
        </p:spPr>
      </p:pic>
      <p:sp>
        <p:nvSpPr>
          <p:cNvPr id="14" name="文本框 6">
            <a:extLst>
              <a:ext uri="{FF2B5EF4-FFF2-40B4-BE49-F238E27FC236}">
                <a16:creationId xmlns:a16="http://schemas.microsoft.com/office/drawing/2014/main" id="{05C656F5-0191-7649-8C48-9FDFA0B350A6}"/>
              </a:ext>
            </a:extLst>
          </p:cNvPr>
          <p:cNvSpPr txBox="1"/>
          <p:nvPr/>
        </p:nvSpPr>
        <p:spPr>
          <a:xfrm>
            <a:off x="8096785" y="4330460"/>
            <a:ext cx="3467984" cy="13393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集群分析</a:t>
            </a:r>
            <a:endParaRPr lang="en-US" altLang="zh-TW" sz="24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cs typeface="+mn-ea"/>
              </a:rPr>
              <a:t>利用非監督式學習的方式進行分類，</a:t>
            </a:r>
            <a:endParaRPr lang="en-US" altLang="zh-TW" sz="1600" dirty="0">
              <a:solidFill>
                <a:schemeClr val="bg1">
                  <a:lumMod val="50000"/>
                </a:schemeClr>
              </a:solidFill>
              <a:cs typeface="+mn-ea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cs typeface="+mn-ea"/>
              </a:rPr>
              <a:t>分類結果仍需修正</a:t>
            </a:r>
          </a:p>
        </p:txBody>
      </p:sp>
      <p:sp>
        <p:nvSpPr>
          <p:cNvPr id="15" name="文本框 6">
            <a:extLst>
              <a:ext uri="{FF2B5EF4-FFF2-40B4-BE49-F238E27FC236}">
                <a16:creationId xmlns:a16="http://schemas.microsoft.com/office/drawing/2014/main" id="{61329723-830E-C343-AB48-09ECED12D26E}"/>
              </a:ext>
            </a:extLst>
          </p:cNvPr>
          <p:cNvSpPr txBox="1"/>
          <p:nvPr/>
        </p:nvSpPr>
        <p:spPr>
          <a:xfrm>
            <a:off x="493795" y="4330460"/>
            <a:ext cx="3467984" cy="13410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alpha val="14000"/>
                  </a:schemeClr>
                </a:solidFill>
                <a:cs typeface="+mn-ea"/>
                <a:sym typeface="+mn-lt"/>
              </a:rPr>
              <a:t>邏輯斯迴歸</a:t>
            </a:r>
            <a:endParaRPr lang="en-US" altLang="zh-TW" sz="2400" dirty="0">
              <a:solidFill>
                <a:schemeClr val="tx1">
                  <a:alpha val="14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chemeClr val="tx1">
                    <a:alpha val="14000"/>
                  </a:schemeClr>
                </a:solidFill>
                <a:cs typeface="+mn-ea"/>
              </a:rPr>
              <a:t>由於邏輯斯迴歸的結果不佳，</a:t>
            </a:r>
            <a:endParaRPr lang="en-US" altLang="zh-TW" sz="1600" dirty="0">
              <a:solidFill>
                <a:schemeClr val="tx1">
                  <a:alpha val="14000"/>
                </a:schemeClr>
              </a:solidFill>
              <a:cs typeface="+mn-ea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solidFill>
                  <a:schemeClr val="tx1">
                    <a:alpha val="14000"/>
                  </a:schemeClr>
                </a:solidFill>
                <a:cs typeface="+mn-ea"/>
              </a:rPr>
              <a:t>運用幾項不同的方式進行調整</a:t>
            </a:r>
          </a:p>
        </p:txBody>
      </p:sp>
    </p:spTree>
    <p:extLst>
      <p:ext uri="{BB962C8B-B14F-4D97-AF65-F5344CB8AC3E}">
        <p14:creationId xmlns:p14="http://schemas.microsoft.com/office/powerpoint/2010/main" val="316336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1506144" cy="1079924"/>
            <a:chOff x="10688733" y="0"/>
            <a:chExt cx="1506144" cy="107992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503069" y="190706"/>
            <a:ext cx="5407215" cy="5804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本次進度說明 </a:t>
            </a:r>
            <a:r>
              <a:rPr lang="en-US" altLang="zh-TW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–</a:t>
            </a: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集群分析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9117773"/>
              </p:ext>
            </p:extLst>
          </p:nvPr>
        </p:nvGraphicFramePr>
        <p:xfrm>
          <a:off x="188322" y="2571368"/>
          <a:ext cx="3349035" cy="3439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圖表 12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6222259"/>
              </p:ext>
            </p:extLst>
          </p:nvPr>
        </p:nvGraphicFramePr>
        <p:xfrm>
          <a:off x="3680286" y="2571369"/>
          <a:ext cx="3518046" cy="3439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圖表 13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2756562"/>
              </p:ext>
            </p:extLst>
          </p:nvPr>
        </p:nvGraphicFramePr>
        <p:xfrm>
          <a:off x="7438797" y="2571369"/>
          <a:ext cx="4228947" cy="3439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文本框 6">
            <a:extLst>
              <a:ext uri="{FF2B5EF4-FFF2-40B4-BE49-F238E27FC236}">
                <a16:creationId xmlns:a16="http://schemas.microsoft.com/office/drawing/2014/main" id="{985EA1C8-4608-8342-8FCF-B79D34147D4F}"/>
              </a:ext>
            </a:extLst>
          </p:cNvPr>
          <p:cNvSpPr txBox="1"/>
          <p:nvPr/>
        </p:nvSpPr>
        <p:spPr>
          <a:xfrm>
            <a:off x="946764" y="1167050"/>
            <a:ext cx="9318172" cy="10124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分群結果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cs typeface="+mn-ea"/>
              </a:rPr>
              <a:t>利用年齡、月收入、平均資產進行集群分析，分為四群的結果</a:t>
            </a:r>
          </a:p>
        </p:txBody>
      </p:sp>
    </p:spTree>
    <p:extLst>
      <p:ext uri="{BB962C8B-B14F-4D97-AF65-F5344CB8AC3E}">
        <p14:creationId xmlns:p14="http://schemas.microsoft.com/office/powerpoint/2010/main" val="350089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1506144" cy="1079924"/>
            <a:chOff x="10688733" y="0"/>
            <a:chExt cx="1506144" cy="107992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503069" y="190706"/>
            <a:ext cx="5407215" cy="5804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本次進度說明 </a:t>
            </a:r>
            <a:r>
              <a:rPr lang="en-US" altLang="zh-TW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–</a:t>
            </a: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集群分析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15" name="圖表 14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4399624"/>
              </p:ext>
            </p:extLst>
          </p:nvPr>
        </p:nvGraphicFramePr>
        <p:xfrm>
          <a:off x="188322" y="2711804"/>
          <a:ext cx="3640838" cy="3420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圖表 15">
            <a:extLst>
              <a:ext uri="{FF2B5EF4-FFF2-40B4-BE49-F238E27FC236}">
                <a16:creationId xmlns:a16="http://schemas.microsoft.com/office/drawing/2014/main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082989"/>
              </p:ext>
            </p:extLst>
          </p:nvPr>
        </p:nvGraphicFramePr>
        <p:xfrm>
          <a:off x="3829161" y="2711804"/>
          <a:ext cx="3572256" cy="3420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圖表 16">
            <a:extLst>
              <a:ext uri="{FF2B5EF4-FFF2-40B4-BE49-F238E27FC236}">
                <a16:creationId xmlns:a16="http://schemas.microsoft.com/office/drawing/2014/main" id="{00000000-0008-0000-01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6775179"/>
              </p:ext>
            </p:extLst>
          </p:nvPr>
        </p:nvGraphicFramePr>
        <p:xfrm>
          <a:off x="7401417" y="2711804"/>
          <a:ext cx="4425696" cy="3420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8" name="文本框 6">
            <a:extLst>
              <a:ext uri="{FF2B5EF4-FFF2-40B4-BE49-F238E27FC236}">
                <a16:creationId xmlns:a16="http://schemas.microsoft.com/office/drawing/2014/main" id="{3A9B7D8D-9BA4-E148-AE34-EF3B80BE612D}"/>
              </a:ext>
            </a:extLst>
          </p:cNvPr>
          <p:cNvSpPr txBox="1"/>
          <p:nvPr/>
        </p:nvSpPr>
        <p:spPr>
          <a:xfrm>
            <a:off x="946764" y="1167050"/>
            <a:ext cx="9318172" cy="10124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分群結果</a:t>
            </a:r>
            <a:endParaRPr lang="en-US" altLang="zh-TW" sz="24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cs typeface="+mn-ea"/>
              </a:rPr>
              <a:t>利用年齡、月收入、平均資產進行集群分析，分為五群的結果</a:t>
            </a:r>
          </a:p>
        </p:txBody>
      </p:sp>
    </p:spTree>
    <p:extLst>
      <p:ext uri="{BB962C8B-B14F-4D97-AF65-F5344CB8AC3E}">
        <p14:creationId xmlns:p14="http://schemas.microsoft.com/office/powerpoint/2010/main" val="174832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H_Number_1"/>
          <p:cNvSpPr/>
          <p:nvPr/>
        </p:nvSpPr>
        <p:spPr>
          <a:xfrm>
            <a:off x="2512243" y="2337310"/>
            <a:ext cx="2184856" cy="2183380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5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TW" sz="115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115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MH_Entry_1"/>
          <p:cNvSpPr/>
          <p:nvPr/>
        </p:nvSpPr>
        <p:spPr>
          <a:xfrm>
            <a:off x="4875954" y="2340236"/>
            <a:ext cx="4803803" cy="845899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200" b="1" spc="2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問題與討論</a:t>
            </a:r>
            <a:endParaRPr lang="zh-CN" altLang="en-US" sz="3200" b="1" spc="2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868697" y="3404567"/>
            <a:ext cx="4776507" cy="97296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SzPct val="80000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將執行中遇到的問題提出討論</a:t>
            </a:r>
            <a:endParaRPr lang="en-US" altLang="zh-TW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990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1506144" cy="1079924"/>
            <a:chOff x="10688733" y="0"/>
            <a:chExt cx="1506144" cy="107992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424078" y="989660"/>
            <a:ext cx="11343845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</p:cxnSp>
      <p:sp>
        <p:nvSpPr>
          <p:cNvPr id="7" name="文本框 6"/>
          <p:cNvSpPr txBox="1"/>
          <p:nvPr/>
        </p:nvSpPr>
        <p:spPr>
          <a:xfrm>
            <a:off x="1503069" y="190706"/>
            <a:ext cx="5407215" cy="5804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問題與討論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6">
            <a:extLst>
              <a:ext uri="{FF2B5EF4-FFF2-40B4-BE49-F238E27FC236}">
                <a16:creationId xmlns:a16="http://schemas.microsoft.com/office/drawing/2014/main" id="{5FA840D4-AEA5-1146-ACB9-6E94AC44EFF4}"/>
              </a:ext>
            </a:extLst>
          </p:cNvPr>
          <p:cNvSpPr txBox="1"/>
          <p:nvPr/>
        </p:nvSpPr>
        <p:spPr>
          <a:xfrm>
            <a:off x="2119085" y="1491346"/>
            <a:ext cx="9318172" cy="14279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是否改作集群</a:t>
            </a:r>
            <a:r>
              <a:rPr lang="zh-TW" altLang="en-US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分析</a:t>
            </a:r>
            <a:endParaRPr lang="en-US" altLang="zh-TW" sz="24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cs typeface="+mn-ea"/>
              </a:rPr>
              <a:t>討論用非監督式學習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cs typeface="+mn-ea"/>
              </a:rPr>
              <a:t>(cluster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cs typeface="+mn-ea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cs typeface="+mn-ea"/>
              </a:rPr>
              <a:t>analysis)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cs typeface="+mn-ea"/>
              </a:rPr>
              <a:t>的方式去將客戶進行貼標，</a:t>
            </a:r>
            <a:endParaRPr lang="en-US" altLang="zh-TW" dirty="0">
              <a:solidFill>
                <a:schemeClr val="bg1">
                  <a:lumMod val="50000"/>
                </a:schemeClr>
              </a:solidFill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cs typeface="+mn-ea"/>
              </a:rPr>
              <a:t>我們能利用新戶的特徵（性別、扶養人數、教育程度、婚姻狀態等等）進行分析對其貼標</a:t>
            </a:r>
          </a:p>
        </p:txBody>
      </p:sp>
      <p:sp>
        <p:nvSpPr>
          <p:cNvPr id="14" name="文本框 6">
            <a:extLst>
              <a:ext uri="{FF2B5EF4-FFF2-40B4-BE49-F238E27FC236}">
                <a16:creationId xmlns:a16="http://schemas.microsoft.com/office/drawing/2014/main" id="{6E0BAB7A-5FAF-BF44-9CEF-CCE031071E9B}"/>
              </a:ext>
            </a:extLst>
          </p:cNvPr>
          <p:cNvSpPr txBox="1"/>
          <p:nvPr/>
        </p:nvSpPr>
        <p:spPr>
          <a:xfrm>
            <a:off x="1005464" y="1760782"/>
            <a:ext cx="995210" cy="8254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36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01</a:t>
            </a:r>
            <a:endParaRPr lang="en-US" altLang="zh-CN" sz="36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6" name="文本框 6">
            <a:extLst>
              <a:ext uri="{FF2B5EF4-FFF2-40B4-BE49-F238E27FC236}">
                <a16:creationId xmlns:a16="http://schemas.microsoft.com/office/drawing/2014/main" id="{27C485CB-E74F-B349-9B8C-6691ABAC1E28}"/>
              </a:ext>
            </a:extLst>
          </p:cNvPr>
          <p:cNvSpPr txBox="1"/>
          <p:nvPr/>
        </p:nvSpPr>
        <p:spPr>
          <a:xfrm>
            <a:off x="2119085" y="3085209"/>
            <a:ext cx="8636001" cy="10124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期末報告的呈現</a:t>
            </a:r>
            <a:endParaRPr lang="en-US" altLang="zh-TW" sz="24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cs typeface="+mn-ea"/>
              </a:rPr>
              <a:t>討論期末報告的呈現方式，以及希望呈現的內容</a:t>
            </a:r>
          </a:p>
        </p:txBody>
      </p:sp>
      <p:sp>
        <p:nvSpPr>
          <p:cNvPr id="17" name="文本框 6">
            <a:extLst>
              <a:ext uri="{FF2B5EF4-FFF2-40B4-BE49-F238E27FC236}">
                <a16:creationId xmlns:a16="http://schemas.microsoft.com/office/drawing/2014/main" id="{6BC28770-3B03-5B41-BA32-37E97E59CA15}"/>
              </a:ext>
            </a:extLst>
          </p:cNvPr>
          <p:cNvSpPr txBox="1"/>
          <p:nvPr/>
        </p:nvSpPr>
        <p:spPr>
          <a:xfrm>
            <a:off x="1005464" y="3146896"/>
            <a:ext cx="995210" cy="8254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36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02</a:t>
            </a:r>
            <a:endParaRPr lang="en-US" altLang="zh-CN" sz="36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130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等腰三角形 72"/>
          <p:cNvSpPr/>
          <p:nvPr/>
        </p:nvSpPr>
        <p:spPr>
          <a:xfrm rot="9044306">
            <a:off x="11241086" y="4091705"/>
            <a:ext cx="170002" cy="146553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4" name="等腰三角形 73"/>
          <p:cNvSpPr/>
          <p:nvPr/>
        </p:nvSpPr>
        <p:spPr>
          <a:xfrm rot="4836188">
            <a:off x="11395188" y="2857377"/>
            <a:ext cx="236683" cy="204036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5" name="等腰三角形 74"/>
          <p:cNvSpPr/>
          <p:nvPr/>
        </p:nvSpPr>
        <p:spPr>
          <a:xfrm rot="4836188">
            <a:off x="11235406" y="3555778"/>
            <a:ext cx="236683" cy="204036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 flipV="1">
            <a:off x="106812" y="2394855"/>
            <a:ext cx="5364692" cy="4077234"/>
            <a:chOff x="2576524" y="1970314"/>
            <a:chExt cx="6001366" cy="4561114"/>
          </a:xfrm>
        </p:grpSpPr>
        <p:sp>
          <p:nvSpPr>
            <p:cNvPr id="65" name="等腰三角形 64"/>
            <p:cNvSpPr/>
            <p:nvPr/>
          </p:nvSpPr>
          <p:spPr>
            <a:xfrm rot="10800000">
              <a:off x="3570462" y="1970314"/>
              <a:ext cx="5007428" cy="4316748"/>
            </a:xfrm>
            <a:prstGeom prst="triangle">
              <a:avLst/>
            </a:prstGeom>
            <a:noFill/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等腰三角形 65"/>
            <p:cNvSpPr/>
            <p:nvPr/>
          </p:nvSpPr>
          <p:spPr>
            <a:xfrm rot="10800000">
              <a:off x="2576524" y="2838169"/>
              <a:ext cx="427880" cy="368862"/>
            </a:xfrm>
            <a:prstGeom prst="triangle">
              <a:avLst/>
            </a:prstGeom>
            <a:solidFill>
              <a:srgbClr val="0CB692"/>
            </a:solidFill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等腰三角形 66"/>
            <p:cNvSpPr/>
            <p:nvPr/>
          </p:nvSpPr>
          <p:spPr>
            <a:xfrm rot="10800000">
              <a:off x="2777400" y="3667859"/>
              <a:ext cx="2759746" cy="2379091"/>
            </a:xfrm>
            <a:prstGeom prst="triangle">
              <a:avLst/>
            </a:prstGeom>
            <a:noFill/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等腰三角形 67"/>
            <p:cNvSpPr/>
            <p:nvPr/>
          </p:nvSpPr>
          <p:spPr>
            <a:xfrm rot="10800000">
              <a:off x="4942060" y="6131971"/>
              <a:ext cx="413658" cy="399457"/>
            </a:xfrm>
            <a:prstGeom prst="triangle">
              <a:avLst/>
            </a:prstGeom>
            <a:solidFill>
              <a:srgbClr val="0CB692"/>
            </a:solidFill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10800000">
              <a:off x="6241382" y="4266573"/>
              <a:ext cx="427880" cy="368862"/>
            </a:xfrm>
            <a:prstGeom prst="triangle">
              <a:avLst/>
            </a:prstGeom>
            <a:solidFill>
              <a:srgbClr val="0CB692"/>
            </a:solidFill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等腰三角形 69"/>
            <p:cNvSpPr/>
            <p:nvPr/>
          </p:nvSpPr>
          <p:spPr>
            <a:xfrm rot="10800000">
              <a:off x="3425867" y="4188494"/>
              <a:ext cx="1462810" cy="1337820"/>
            </a:xfrm>
            <a:prstGeom prst="triangle">
              <a:avLst/>
            </a:prstGeom>
            <a:solidFill>
              <a:srgbClr val="516D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9" name="KSO_FT"/>
          <p:cNvSpPr>
            <a:spLocks noGrp="1"/>
          </p:cNvSpPr>
          <p:nvPr/>
        </p:nvSpPr>
        <p:spPr>
          <a:xfrm>
            <a:off x="4038547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0" name="KSO_FN"/>
          <p:cNvSpPr>
            <a:spLocks noGrp="1"/>
          </p:cNvSpPr>
          <p:nvPr/>
        </p:nvSpPr>
        <p:spPr>
          <a:xfrm>
            <a:off x="861054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BB862-31F9-4E79-AD8F-15F270DE74C8}" type="slidenum">
              <a:rPr lang="zh-CN" altLang="en-US" smtClean="0">
                <a:cs typeface="+mn-ea"/>
                <a:sym typeface="+mn-lt"/>
              </a:rPr>
              <a:pPr/>
              <a:t>29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83" name="任意多边形 82"/>
          <p:cNvSpPr/>
          <p:nvPr/>
        </p:nvSpPr>
        <p:spPr>
          <a:xfrm rot="10800000">
            <a:off x="9796758" y="-1"/>
            <a:ext cx="1981912" cy="1708545"/>
          </a:xfrm>
          <a:custGeom>
            <a:avLst/>
            <a:gdLst>
              <a:gd name="connsiteX0" fmla="*/ 2441304 w 2441304"/>
              <a:gd name="connsiteY0" fmla="*/ 2104573 h 2104573"/>
              <a:gd name="connsiteX1" fmla="*/ 0 w 2441304"/>
              <a:gd name="connsiteY1" fmla="*/ 2104573 h 2104573"/>
              <a:gd name="connsiteX2" fmla="*/ 1220652 w 2441304"/>
              <a:gd name="connsiteY2" fmla="*/ 0 h 210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1304" h="2104573">
                <a:moveTo>
                  <a:pt x="2441304" y="2104573"/>
                </a:moveTo>
                <a:lnTo>
                  <a:pt x="0" y="2104573"/>
                </a:lnTo>
                <a:lnTo>
                  <a:pt x="1220652" y="0"/>
                </a:lnTo>
                <a:close/>
              </a:path>
            </a:pathLst>
          </a:custGeom>
          <a:solidFill>
            <a:srgbClr val="516D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4" name="任意多边形 83"/>
          <p:cNvSpPr/>
          <p:nvPr/>
        </p:nvSpPr>
        <p:spPr>
          <a:xfrm rot="10800000">
            <a:off x="10557563" y="71201"/>
            <a:ext cx="1634490" cy="1757883"/>
          </a:xfrm>
          <a:custGeom>
            <a:avLst/>
            <a:gdLst>
              <a:gd name="connsiteX0" fmla="*/ 2013353 w 2013353"/>
              <a:gd name="connsiteY0" fmla="*/ 2165347 h 2165347"/>
              <a:gd name="connsiteX1" fmla="*/ 0 w 2013353"/>
              <a:gd name="connsiteY1" fmla="*/ 2165347 h 2165347"/>
              <a:gd name="connsiteX2" fmla="*/ 0 w 2013353"/>
              <a:gd name="connsiteY2" fmla="*/ 1305951 h 2165347"/>
              <a:gd name="connsiteX3" fmla="*/ 757452 w 2013353"/>
              <a:gd name="connsiteY3" fmla="*/ 0 h 2165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353" h="2165347">
                <a:moveTo>
                  <a:pt x="2013353" y="2165347"/>
                </a:moveTo>
                <a:lnTo>
                  <a:pt x="0" y="2165347"/>
                </a:lnTo>
                <a:lnTo>
                  <a:pt x="0" y="1305951"/>
                </a:lnTo>
                <a:lnTo>
                  <a:pt x="757452" y="0"/>
                </a:lnTo>
                <a:close/>
              </a:path>
            </a:pathLst>
          </a:cu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5" name="等腰三角形 84"/>
          <p:cNvSpPr/>
          <p:nvPr/>
        </p:nvSpPr>
        <p:spPr>
          <a:xfrm rot="10800000">
            <a:off x="10824598" y="272314"/>
            <a:ext cx="1150082" cy="991450"/>
          </a:xfrm>
          <a:prstGeom prst="triangle">
            <a:avLst/>
          </a:prstGeom>
          <a:solidFill>
            <a:srgbClr val="EED6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6" name="等腰三角形 85"/>
          <p:cNvSpPr/>
          <p:nvPr/>
        </p:nvSpPr>
        <p:spPr>
          <a:xfrm rot="10800000">
            <a:off x="10099375" y="1533913"/>
            <a:ext cx="537399" cy="463275"/>
          </a:xfrm>
          <a:prstGeom prst="triangle">
            <a:avLst/>
          </a:prstGeom>
          <a:solidFill>
            <a:srgbClr val="EED6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7" name="等腰三角形 86"/>
          <p:cNvSpPr/>
          <p:nvPr/>
        </p:nvSpPr>
        <p:spPr>
          <a:xfrm rot="10800000">
            <a:off x="11675689" y="1953679"/>
            <a:ext cx="187125" cy="161315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8" name="等腰三角形 87"/>
          <p:cNvSpPr/>
          <p:nvPr/>
        </p:nvSpPr>
        <p:spPr>
          <a:xfrm rot="10800000">
            <a:off x="10924617" y="2582852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9" name="等腰三角形 88"/>
          <p:cNvSpPr/>
          <p:nvPr/>
        </p:nvSpPr>
        <p:spPr>
          <a:xfrm rot="10800000">
            <a:off x="10922921" y="2071208"/>
            <a:ext cx="187125" cy="161315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0" name="等腰三角形 89"/>
          <p:cNvSpPr/>
          <p:nvPr/>
        </p:nvSpPr>
        <p:spPr>
          <a:xfrm rot="10800000">
            <a:off x="11230640" y="2203504"/>
            <a:ext cx="325834" cy="280891"/>
          </a:xfrm>
          <a:prstGeom prst="triangle">
            <a:avLst/>
          </a:prstGeom>
          <a:solidFill>
            <a:srgbClr val="516D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1" name="等腰三角形 90"/>
          <p:cNvSpPr/>
          <p:nvPr/>
        </p:nvSpPr>
        <p:spPr>
          <a:xfrm rot="10800000">
            <a:off x="9655494" y="1054522"/>
            <a:ext cx="187125" cy="161315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TextBox 26"/>
          <p:cNvSpPr txBox="1"/>
          <p:nvPr/>
        </p:nvSpPr>
        <p:spPr>
          <a:xfrm>
            <a:off x="3779445" y="2895776"/>
            <a:ext cx="7600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謝謝大家聆聽</a:t>
            </a:r>
            <a:endParaRPr lang="zh-CN" altLang="en-US" sz="7200" b="1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等腰三角形 69"/>
          <p:cNvSpPr/>
          <p:nvPr/>
        </p:nvSpPr>
        <p:spPr>
          <a:xfrm rot="10800000" flipV="1">
            <a:off x="618554" y="2966574"/>
            <a:ext cx="3663668" cy="3350625"/>
          </a:xfrm>
          <a:prstGeom prst="triangle">
            <a:avLst/>
          </a:prstGeom>
          <a:solidFill>
            <a:srgbClr val="516D82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96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H_Number_1"/>
          <p:cNvSpPr/>
          <p:nvPr/>
        </p:nvSpPr>
        <p:spPr>
          <a:xfrm>
            <a:off x="2512243" y="2337310"/>
            <a:ext cx="2184856" cy="2183380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5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115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MH_Entry_1"/>
          <p:cNvSpPr/>
          <p:nvPr/>
        </p:nvSpPr>
        <p:spPr>
          <a:xfrm>
            <a:off x="4875954" y="2340236"/>
            <a:ext cx="4803803" cy="845899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200" b="1" spc="2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計畫執行流程</a:t>
            </a:r>
            <a:endParaRPr lang="zh-CN" altLang="en-US" sz="3200" b="1" spc="2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868697" y="3404567"/>
            <a:ext cx="4776507" cy="97296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SzPct val="80000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計畫的基本執行架構與目前進度</a:t>
            </a:r>
            <a:endParaRPr lang="en-US" altLang="zh-TW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297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1506144" cy="1079924"/>
            <a:chOff x="10688733" y="0"/>
            <a:chExt cx="1506144" cy="107992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188322" y="989661"/>
            <a:ext cx="11343845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</p:cxnSp>
      <p:sp>
        <p:nvSpPr>
          <p:cNvPr id="7" name="文本框 6"/>
          <p:cNvSpPr txBox="1"/>
          <p:nvPr/>
        </p:nvSpPr>
        <p:spPr>
          <a:xfrm>
            <a:off x="1503069" y="190706"/>
            <a:ext cx="5407215" cy="5804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計畫執行流程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6CC3378-626C-0042-A83B-93630EE434C7}"/>
              </a:ext>
            </a:extLst>
          </p:cNvPr>
          <p:cNvGrpSpPr/>
          <p:nvPr/>
        </p:nvGrpSpPr>
        <p:grpSpPr>
          <a:xfrm>
            <a:off x="1107990" y="1422211"/>
            <a:ext cx="1286753" cy="4077678"/>
            <a:chOff x="4009291" y="1168994"/>
            <a:chExt cx="3329355" cy="54185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015FB55-D0BB-EA4B-8176-BC2033F1FD58}"/>
                </a:ext>
              </a:extLst>
            </p:cNvPr>
            <p:cNvSpPr/>
            <p:nvPr/>
          </p:nvSpPr>
          <p:spPr>
            <a:xfrm>
              <a:off x="4009291" y="1168994"/>
              <a:ext cx="3329355" cy="541859"/>
            </a:xfrm>
            <a:prstGeom prst="rect">
              <a:avLst/>
            </a:prstGeom>
            <a:solidFill>
              <a:schemeClr val="accent2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3" name="文本框 6">
              <a:extLst>
                <a:ext uri="{FF2B5EF4-FFF2-40B4-BE49-F238E27FC236}">
                  <a16:creationId xmlns:a16="http://schemas.microsoft.com/office/drawing/2014/main" id="{7A239749-CCEC-044E-BE41-C55CF824C22E}"/>
                </a:ext>
              </a:extLst>
            </p:cNvPr>
            <p:cNvSpPr txBox="1"/>
            <p:nvPr/>
          </p:nvSpPr>
          <p:spPr>
            <a:xfrm>
              <a:off x="4009291" y="1379521"/>
              <a:ext cx="3285136" cy="127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暸解變數</a:t>
              </a:r>
              <a:endParaRPr lang="en-US" altLang="zh-CN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及內容</a:t>
              </a:r>
              <a:endParaRPr lang="en-US" altLang="zh-CN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6">
              <a:extLst>
                <a:ext uri="{FF2B5EF4-FFF2-40B4-BE49-F238E27FC236}">
                  <a16:creationId xmlns:a16="http://schemas.microsoft.com/office/drawing/2014/main" id="{A4EFB7AB-246D-FB4A-AC39-8E3898D111FA}"/>
                </a:ext>
              </a:extLst>
            </p:cNvPr>
            <p:cNvSpPr txBox="1"/>
            <p:nvPr/>
          </p:nvSpPr>
          <p:spPr>
            <a:xfrm>
              <a:off x="4838431" y="1282862"/>
              <a:ext cx="1808293" cy="880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sz="2800" b="1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  <a:cs typeface="+mn-ea"/>
                  <a:sym typeface="+mn-lt"/>
                </a:rPr>
                <a:t>01</a:t>
              </a:r>
              <a:endParaRPr lang="en-US" altLang="zh-CN" sz="28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102" name="群組 101">
            <a:extLst>
              <a:ext uri="{FF2B5EF4-FFF2-40B4-BE49-F238E27FC236}">
                <a16:creationId xmlns:a16="http://schemas.microsoft.com/office/drawing/2014/main" id="{D87B70D4-78F1-D346-97B6-7D6300D97715}"/>
              </a:ext>
            </a:extLst>
          </p:cNvPr>
          <p:cNvGrpSpPr/>
          <p:nvPr/>
        </p:nvGrpSpPr>
        <p:grpSpPr>
          <a:xfrm>
            <a:off x="2840789" y="1422211"/>
            <a:ext cx="1364476" cy="4077678"/>
            <a:chOff x="3051890" y="1514039"/>
            <a:chExt cx="1364476" cy="4077678"/>
          </a:xfrm>
        </p:grpSpPr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B8FA747C-5B56-6842-A438-72B1A1C74A81}"/>
                </a:ext>
              </a:extLst>
            </p:cNvPr>
            <p:cNvGrpSpPr/>
            <p:nvPr/>
          </p:nvGrpSpPr>
          <p:grpSpPr>
            <a:xfrm>
              <a:off x="3090392" y="1514039"/>
              <a:ext cx="1289483" cy="4077678"/>
              <a:chOff x="4009291" y="1168994"/>
              <a:chExt cx="3336418" cy="541859"/>
            </a:xfrm>
          </p:grpSpPr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6CE621CA-13E0-C747-B572-A91E18A6C276}"/>
                  </a:ext>
                </a:extLst>
              </p:cNvPr>
              <p:cNvSpPr/>
              <p:nvPr/>
            </p:nvSpPr>
            <p:spPr>
              <a:xfrm>
                <a:off x="4009291" y="1168994"/>
                <a:ext cx="3329355" cy="541859"/>
              </a:xfrm>
              <a:prstGeom prst="rect">
                <a:avLst/>
              </a:prstGeom>
              <a:solidFill>
                <a:schemeClr val="accent2">
                  <a:lumMod val="75000"/>
                  <a:alpha val="1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66" name="文本框 6">
                <a:extLst>
                  <a:ext uri="{FF2B5EF4-FFF2-40B4-BE49-F238E27FC236}">
                    <a16:creationId xmlns:a16="http://schemas.microsoft.com/office/drawing/2014/main" id="{C0F53E54-4C49-2744-9094-5AC3F0F2792F}"/>
                  </a:ext>
                </a:extLst>
              </p:cNvPr>
              <p:cNvSpPr txBox="1"/>
              <p:nvPr/>
            </p:nvSpPr>
            <p:spPr>
              <a:xfrm>
                <a:off x="4060573" y="1380282"/>
                <a:ext cx="3285136" cy="127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初步</a:t>
                </a:r>
                <a:endParaRPr lang="en-US" altLang="zh-CN" sz="20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篩選變數</a:t>
                </a:r>
                <a:endParaRPr lang="en-US" altLang="zh-CN" sz="20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8DE2903B-7D0A-BC4E-A387-F9681DEAECEA}"/>
                </a:ext>
              </a:extLst>
            </p:cNvPr>
            <p:cNvSpPr/>
            <p:nvPr/>
          </p:nvSpPr>
          <p:spPr>
            <a:xfrm>
              <a:off x="3051890" y="4064764"/>
              <a:ext cx="1364476" cy="3363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(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刪除不必要欄位</a:t>
              </a:r>
              <a:r>
                <a:rPr lang="en-US" altLang="zh-TW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)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103DFE91-E68F-8444-A35F-B1D62C10EAA0}"/>
              </a:ext>
            </a:extLst>
          </p:cNvPr>
          <p:cNvGrpSpPr/>
          <p:nvPr/>
        </p:nvGrpSpPr>
        <p:grpSpPr>
          <a:xfrm>
            <a:off x="4630562" y="1398397"/>
            <a:ext cx="1287359" cy="1922445"/>
            <a:chOff x="4009291" y="1168994"/>
            <a:chExt cx="3330923" cy="541859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2D10A2AE-6810-8746-9994-41A42F5874AB}"/>
                </a:ext>
              </a:extLst>
            </p:cNvPr>
            <p:cNvSpPr/>
            <p:nvPr/>
          </p:nvSpPr>
          <p:spPr>
            <a:xfrm>
              <a:off x="4009291" y="1168994"/>
              <a:ext cx="3329355" cy="541859"/>
            </a:xfrm>
            <a:prstGeom prst="rect">
              <a:avLst/>
            </a:prstGeom>
            <a:solidFill>
              <a:schemeClr val="accent2">
                <a:lumMod val="75000"/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72" name="文本框 6">
              <a:extLst>
                <a:ext uri="{FF2B5EF4-FFF2-40B4-BE49-F238E27FC236}">
                  <a16:creationId xmlns:a16="http://schemas.microsoft.com/office/drawing/2014/main" id="{1CE59EF8-B4EF-1747-8E99-326F98B85E2C}"/>
                </a:ext>
              </a:extLst>
            </p:cNvPr>
            <p:cNvSpPr txBox="1"/>
            <p:nvPr/>
          </p:nvSpPr>
          <p:spPr>
            <a:xfrm>
              <a:off x="4055078" y="1385162"/>
              <a:ext cx="3285136" cy="2707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逐步</a:t>
              </a:r>
              <a:endParaRPr lang="en-US" altLang="zh-CN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整併欄位</a:t>
              </a:r>
              <a:endParaRPr lang="en-US" altLang="zh-CN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B70F4A39-D939-5749-AE4C-ECC7E1E48BE1}"/>
              </a:ext>
            </a:extLst>
          </p:cNvPr>
          <p:cNvGrpSpPr/>
          <p:nvPr/>
        </p:nvGrpSpPr>
        <p:grpSpPr>
          <a:xfrm>
            <a:off x="4639409" y="3463040"/>
            <a:ext cx="1287359" cy="2013035"/>
            <a:chOff x="4009291" y="1168994"/>
            <a:chExt cx="3330923" cy="541859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EBFC875D-3681-9944-BEA1-6AF7691A168B}"/>
                </a:ext>
              </a:extLst>
            </p:cNvPr>
            <p:cNvSpPr/>
            <p:nvPr/>
          </p:nvSpPr>
          <p:spPr>
            <a:xfrm>
              <a:off x="4009291" y="1168994"/>
              <a:ext cx="3329355" cy="541859"/>
            </a:xfrm>
            <a:prstGeom prst="rect">
              <a:avLst/>
            </a:prstGeom>
            <a:solidFill>
              <a:schemeClr val="accent2">
                <a:lumMod val="75000"/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84" name="文本框 6">
              <a:extLst>
                <a:ext uri="{FF2B5EF4-FFF2-40B4-BE49-F238E27FC236}">
                  <a16:creationId xmlns:a16="http://schemas.microsoft.com/office/drawing/2014/main" id="{3CC53B98-2C41-9546-A17F-ACEBCF3706C9}"/>
                </a:ext>
              </a:extLst>
            </p:cNvPr>
            <p:cNvSpPr txBox="1"/>
            <p:nvPr/>
          </p:nvSpPr>
          <p:spPr>
            <a:xfrm>
              <a:off x="4055078" y="1391255"/>
              <a:ext cx="3285136" cy="2586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全部</a:t>
              </a:r>
              <a:endParaRPr lang="en-US" altLang="zh-CN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整併欄位</a:t>
              </a:r>
              <a:endParaRPr lang="en-US" altLang="zh-CN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3827800B-6C3C-5D45-AAFD-789C7F895D2E}"/>
              </a:ext>
            </a:extLst>
          </p:cNvPr>
          <p:cNvGrpSpPr/>
          <p:nvPr/>
        </p:nvGrpSpPr>
        <p:grpSpPr>
          <a:xfrm>
            <a:off x="6365328" y="1422211"/>
            <a:ext cx="1287359" cy="1922445"/>
            <a:chOff x="4009291" y="1168994"/>
            <a:chExt cx="3330923" cy="541859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4CCAFB18-61BD-3949-80E8-63AA337ECDAA}"/>
                </a:ext>
              </a:extLst>
            </p:cNvPr>
            <p:cNvSpPr/>
            <p:nvPr/>
          </p:nvSpPr>
          <p:spPr>
            <a:xfrm>
              <a:off x="4009291" y="1168994"/>
              <a:ext cx="3329355" cy="541859"/>
            </a:xfrm>
            <a:prstGeom prst="rect">
              <a:avLst/>
            </a:prstGeom>
            <a:solidFill>
              <a:schemeClr val="accent1">
                <a:lumMod val="75000"/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8" name="文本框 6">
              <a:extLst>
                <a:ext uri="{FF2B5EF4-FFF2-40B4-BE49-F238E27FC236}">
                  <a16:creationId xmlns:a16="http://schemas.microsoft.com/office/drawing/2014/main" id="{A5C905D3-9434-CF48-B820-CF3805CFB321}"/>
                </a:ext>
              </a:extLst>
            </p:cNvPr>
            <p:cNvSpPr txBox="1"/>
            <p:nvPr/>
          </p:nvSpPr>
          <p:spPr>
            <a:xfrm>
              <a:off x="4055078" y="1385161"/>
              <a:ext cx="3285136" cy="2707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開發</a:t>
              </a:r>
              <a:endParaRPr lang="en-US" altLang="zh-CN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衍生變數</a:t>
              </a:r>
              <a:endParaRPr lang="en-US" altLang="zh-CN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45BD39B9-C0C0-DA48-A973-490BAC0FC45C}"/>
              </a:ext>
            </a:extLst>
          </p:cNvPr>
          <p:cNvGrpSpPr/>
          <p:nvPr/>
        </p:nvGrpSpPr>
        <p:grpSpPr>
          <a:xfrm>
            <a:off x="6374175" y="3486854"/>
            <a:ext cx="1287359" cy="2013035"/>
            <a:chOff x="4009291" y="1168994"/>
            <a:chExt cx="3330923" cy="541859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55C4BD73-0001-C240-B809-A9E6DE0B4D96}"/>
                </a:ext>
              </a:extLst>
            </p:cNvPr>
            <p:cNvSpPr/>
            <p:nvPr/>
          </p:nvSpPr>
          <p:spPr>
            <a:xfrm>
              <a:off x="4009291" y="1168994"/>
              <a:ext cx="3329355" cy="541859"/>
            </a:xfrm>
            <a:prstGeom prst="rect">
              <a:avLst/>
            </a:prstGeom>
            <a:solidFill>
              <a:schemeClr val="accent1">
                <a:lumMod val="75000"/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2" name="文本框 6">
              <a:extLst>
                <a:ext uri="{FF2B5EF4-FFF2-40B4-BE49-F238E27FC236}">
                  <a16:creationId xmlns:a16="http://schemas.microsoft.com/office/drawing/2014/main" id="{DA8BC296-7213-7244-89E3-25146324E043}"/>
                </a:ext>
              </a:extLst>
            </p:cNvPr>
            <p:cNvSpPr txBox="1"/>
            <p:nvPr/>
          </p:nvSpPr>
          <p:spPr>
            <a:xfrm>
              <a:off x="4055078" y="1453389"/>
              <a:ext cx="3285136" cy="134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資料分析</a:t>
              </a:r>
              <a:endParaRPr lang="en-US" altLang="zh-CN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4" name="群組 93">
            <a:extLst>
              <a:ext uri="{FF2B5EF4-FFF2-40B4-BE49-F238E27FC236}">
                <a16:creationId xmlns:a16="http://schemas.microsoft.com/office/drawing/2014/main" id="{19F7439C-74FB-F446-A8B5-33FF0F235BC4}"/>
              </a:ext>
            </a:extLst>
          </p:cNvPr>
          <p:cNvGrpSpPr/>
          <p:nvPr/>
        </p:nvGrpSpPr>
        <p:grpSpPr>
          <a:xfrm>
            <a:off x="8112727" y="1422211"/>
            <a:ext cx="1286753" cy="4077678"/>
            <a:chOff x="4009291" y="1168994"/>
            <a:chExt cx="3329355" cy="541859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DB816B98-1575-8A4D-A226-8640D07BAC1C}"/>
                </a:ext>
              </a:extLst>
            </p:cNvPr>
            <p:cNvSpPr/>
            <p:nvPr/>
          </p:nvSpPr>
          <p:spPr>
            <a:xfrm>
              <a:off x="4009291" y="1168994"/>
              <a:ext cx="3329355" cy="541859"/>
            </a:xfrm>
            <a:prstGeom prst="rect">
              <a:avLst/>
            </a:prstGeom>
            <a:solidFill>
              <a:schemeClr val="accent1">
                <a:lumMod val="75000"/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6" name="文本框 6">
              <a:extLst>
                <a:ext uri="{FF2B5EF4-FFF2-40B4-BE49-F238E27FC236}">
                  <a16:creationId xmlns:a16="http://schemas.microsoft.com/office/drawing/2014/main" id="{5C1D0D07-675C-7942-AEA9-A8BC701C2927}"/>
                </a:ext>
              </a:extLst>
            </p:cNvPr>
            <p:cNvSpPr txBox="1"/>
            <p:nvPr/>
          </p:nvSpPr>
          <p:spPr>
            <a:xfrm>
              <a:off x="4009291" y="1379521"/>
              <a:ext cx="3285136" cy="127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篩選</a:t>
              </a:r>
              <a:endParaRPr lang="en-US" altLang="zh-CN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重要變數</a:t>
              </a:r>
              <a:endParaRPr lang="en-US" altLang="zh-CN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群組 97">
            <a:extLst>
              <a:ext uri="{FF2B5EF4-FFF2-40B4-BE49-F238E27FC236}">
                <a16:creationId xmlns:a16="http://schemas.microsoft.com/office/drawing/2014/main" id="{52D91824-C875-9245-BA85-6D0D123F1EF5}"/>
              </a:ext>
            </a:extLst>
          </p:cNvPr>
          <p:cNvGrpSpPr/>
          <p:nvPr/>
        </p:nvGrpSpPr>
        <p:grpSpPr>
          <a:xfrm>
            <a:off x="9779075" y="1411596"/>
            <a:ext cx="1286753" cy="4077678"/>
            <a:chOff x="4009291" y="1168994"/>
            <a:chExt cx="3329355" cy="541859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2783124-DE00-744E-BD92-66978870F1CA}"/>
                </a:ext>
              </a:extLst>
            </p:cNvPr>
            <p:cNvSpPr/>
            <p:nvPr/>
          </p:nvSpPr>
          <p:spPr>
            <a:xfrm>
              <a:off x="4009291" y="1168994"/>
              <a:ext cx="3329355" cy="541859"/>
            </a:xfrm>
            <a:prstGeom prst="rect">
              <a:avLst/>
            </a:prstGeom>
            <a:solidFill>
              <a:schemeClr val="accent1">
                <a:lumMod val="75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0" name="文本框 6">
              <a:extLst>
                <a:ext uri="{FF2B5EF4-FFF2-40B4-BE49-F238E27FC236}">
                  <a16:creationId xmlns:a16="http://schemas.microsoft.com/office/drawing/2014/main" id="{AE7E34A6-4051-614C-933C-D1008D2DDE44}"/>
                </a:ext>
              </a:extLst>
            </p:cNvPr>
            <p:cNvSpPr txBox="1"/>
            <p:nvPr/>
          </p:nvSpPr>
          <p:spPr>
            <a:xfrm>
              <a:off x="4009291" y="1410195"/>
              <a:ext cx="3285136" cy="663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數據建模</a:t>
              </a:r>
              <a:endParaRPr lang="en-US" altLang="zh-CN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03" name="向右箭號 102">
            <a:extLst>
              <a:ext uri="{FF2B5EF4-FFF2-40B4-BE49-F238E27FC236}">
                <a16:creationId xmlns:a16="http://schemas.microsoft.com/office/drawing/2014/main" id="{06790B91-B7B6-7144-B4D0-04B95A7B6074}"/>
              </a:ext>
            </a:extLst>
          </p:cNvPr>
          <p:cNvSpPr/>
          <p:nvPr/>
        </p:nvSpPr>
        <p:spPr>
          <a:xfrm>
            <a:off x="2583151" y="3210918"/>
            <a:ext cx="382373" cy="391382"/>
          </a:xfrm>
          <a:prstGeom prst="rightArrow">
            <a:avLst/>
          </a:prstGeom>
          <a:solidFill>
            <a:schemeClr val="accent5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5" name="向右箭號 104">
            <a:extLst>
              <a:ext uri="{FF2B5EF4-FFF2-40B4-BE49-F238E27FC236}">
                <a16:creationId xmlns:a16="http://schemas.microsoft.com/office/drawing/2014/main" id="{C98C7F01-9418-C043-961E-AAA0BFF002B8}"/>
              </a:ext>
            </a:extLst>
          </p:cNvPr>
          <p:cNvSpPr/>
          <p:nvPr/>
        </p:nvSpPr>
        <p:spPr>
          <a:xfrm>
            <a:off x="4339804" y="2329159"/>
            <a:ext cx="382373" cy="391382"/>
          </a:xfrm>
          <a:prstGeom prst="rightArrow">
            <a:avLst/>
          </a:prstGeom>
          <a:solidFill>
            <a:schemeClr val="accent5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6" name="向右箭號 105">
            <a:extLst>
              <a:ext uri="{FF2B5EF4-FFF2-40B4-BE49-F238E27FC236}">
                <a16:creationId xmlns:a16="http://schemas.microsoft.com/office/drawing/2014/main" id="{19032061-3A69-CA4A-8F29-EECE60087909}"/>
              </a:ext>
            </a:extLst>
          </p:cNvPr>
          <p:cNvSpPr/>
          <p:nvPr/>
        </p:nvSpPr>
        <p:spPr>
          <a:xfrm>
            <a:off x="4340774" y="4310608"/>
            <a:ext cx="382373" cy="391382"/>
          </a:xfrm>
          <a:prstGeom prst="rightArrow">
            <a:avLst/>
          </a:prstGeom>
          <a:solidFill>
            <a:schemeClr val="accent5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7" name="向右箭號 106">
            <a:extLst>
              <a:ext uri="{FF2B5EF4-FFF2-40B4-BE49-F238E27FC236}">
                <a16:creationId xmlns:a16="http://schemas.microsoft.com/office/drawing/2014/main" id="{06139F72-840D-B746-A9D2-1395A98C46EC}"/>
              </a:ext>
            </a:extLst>
          </p:cNvPr>
          <p:cNvSpPr/>
          <p:nvPr/>
        </p:nvSpPr>
        <p:spPr>
          <a:xfrm>
            <a:off x="6147509" y="4347706"/>
            <a:ext cx="382373" cy="391382"/>
          </a:xfrm>
          <a:prstGeom prst="rightArrow">
            <a:avLst/>
          </a:prstGeom>
          <a:solidFill>
            <a:schemeClr val="accent5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8" name="向右箭號 107">
            <a:extLst>
              <a:ext uri="{FF2B5EF4-FFF2-40B4-BE49-F238E27FC236}">
                <a16:creationId xmlns:a16="http://schemas.microsoft.com/office/drawing/2014/main" id="{5B5759B5-B218-5043-9A57-ABC6B0AE8804}"/>
              </a:ext>
            </a:extLst>
          </p:cNvPr>
          <p:cNvSpPr/>
          <p:nvPr/>
        </p:nvSpPr>
        <p:spPr>
          <a:xfrm>
            <a:off x="7849336" y="4359409"/>
            <a:ext cx="382373" cy="391382"/>
          </a:xfrm>
          <a:prstGeom prst="rightArrow">
            <a:avLst/>
          </a:prstGeom>
          <a:solidFill>
            <a:schemeClr val="accent5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9" name="向右箭號 108">
            <a:extLst>
              <a:ext uri="{FF2B5EF4-FFF2-40B4-BE49-F238E27FC236}">
                <a16:creationId xmlns:a16="http://schemas.microsoft.com/office/drawing/2014/main" id="{A2F8FDA7-D9D8-2D4E-B2C3-78C51B1A254F}"/>
              </a:ext>
            </a:extLst>
          </p:cNvPr>
          <p:cNvSpPr/>
          <p:nvPr/>
        </p:nvSpPr>
        <p:spPr>
          <a:xfrm rot="10800000">
            <a:off x="7533099" y="2359619"/>
            <a:ext cx="382373" cy="391382"/>
          </a:xfrm>
          <a:prstGeom prst="rightArrow">
            <a:avLst/>
          </a:prstGeom>
          <a:solidFill>
            <a:schemeClr val="accent5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0" name="向右箭號 109">
            <a:extLst>
              <a:ext uri="{FF2B5EF4-FFF2-40B4-BE49-F238E27FC236}">
                <a16:creationId xmlns:a16="http://schemas.microsoft.com/office/drawing/2014/main" id="{62B12E77-07C5-A040-88E7-CB7C06478CB4}"/>
              </a:ext>
            </a:extLst>
          </p:cNvPr>
          <p:cNvSpPr/>
          <p:nvPr/>
        </p:nvSpPr>
        <p:spPr>
          <a:xfrm rot="5400000">
            <a:off x="6817517" y="3242964"/>
            <a:ext cx="382373" cy="391382"/>
          </a:xfrm>
          <a:prstGeom prst="rightArrow">
            <a:avLst/>
          </a:prstGeom>
          <a:solidFill>
            <a:schemeClr val="accent5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1" name="向右箭號 110">
            <a:extLst>
              <a:ext uri="{FF2B5EF4-FFF2-40B4-BE49-F238E27FC236}">
                <a16:creationId xmlns:a16="http://schemas.microsoft.com/office/drawing/2014/main" id="{17F86811-66B4-1F40-A986-3F08BE2EC63A}"/>
              </a:ext>
            </a:extLst>
          </p:cNvPr>
          <p:cNvSpPr/>
          <p:nvPr/>
        </p:nvSpPr>
        <p:spPr>
          <a:xfrm>
            <a:off x="9486686" y="3321485"/>
            <a:ext cx="382373" cy="391382"/>
          </a:xfrm>
          <a:prstGeom prst="rightArrow">
            <a:avLst/>
          </a:prstGeom>
          <a:solidFill>
            <a:schemeClr val="accent5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2" name="向右箭號 111">
            <a:extLst>
              <a:ext uri="{FF2B5EF4-FFF2-40B4-BE49-F238E27FC236}">
                <a16:creationId xmlns:a16="http://schemas.microsoft.com/office/drawing/2014/main" id="{2A5C3477-8736-3746-AFF9-02066C0F101F}"/>
              </a:ext>
            </a:extLst>
          </p:cNvPr>
          <p:cNvSpPr/>
          <p:nvPr/>
        </p:nvSpPr>
        <p:spPr>
          <a:xfrm>
            <a:off x="1125079" y="6079385"/>
            <a:ext cx="7679766" cy="391382"/>
          </a:xfrm>
          <a:prstGeom prst="rightArrow">
            <a:avLst/>
          </a:prstGeom>
          <a:solidFill>
            <a:schemeClr val="accent5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3" name="向右箭號 112">
            <a:extLst>
              <a:ext uri="{FF2B5EF4-FFF2-40B4-BE49-F238E27FC236}">
                <a16:creationId xmlns:a16="http://schemas.microsoft.com/office/drawing/2014/main" id="{1011B8D6-917C-2343-9D2E-E66CE6DE22E7}"/>
              </a:ext>
            </a:extLst>
          </p:cNvPr>
          <p:cNvSpPr/>
          <p:nvPr/>
        </p:nvSpPr>
        <p:spPr>
          <a:xfrm>
            <a:off x="9005238" y="6079385"/>
            <a:ext cx="2060590" cy="391382"/>
          </a:xfrm>
          <a:prstGeom prst="rightArrow">
            <a:avLst/>
          </a:prstGeom>
          <a:solidFill>
            <a:schemeClr val="accent5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4" name="文本框 6">
            <a:extLst>
              <a:ext uri="{FF2B5EF4-FFF2-40B4-BE49-F238E27FC236}">
                <a16:creationId xmlns:a16="http://schemas.microsoft.com/office/drawing/2014/main" id="{CC7705FB-3D3E-8E42-A49B-1588880EAF6C}"/>
              </a:ext>
            </a:extLst>
          </p:cNvPr>
          <p:cNvSpPr txBox="1"/>
          <p:nvPr/>
        </p:nvSpPr>
        <p:spPr>
          <a:xfrm>
            <a:off x="4548079" y="5641270"/>
            <a:ext cx="2456995" cy="4990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月</a:t>
            </a:r>
            <a:r>
              <a:rPr lang="zh-TW" altLang="en-US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TW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-</a:t>
            </a:r>
            <a:r>
              <a:rPr lang="zh-TW" altLang="en-US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TW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4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月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5" name="文本框 6">
            <a:extLst>
              <a:ext uri="{FF2B5EF4-FFF2-40B4-BE49-F238E27FC236}">
                <a16:creationId xmlns:a16="http://schemas.microsoft.com/office/drawing/2014/main" id="{3FC4A8FC-676D-2441-A7B8-B773112B533D}"/>
              </a:ext>
            </a:extLst>
          </p:cNvPr>
          <p:cNvSpPr txBox="1"/>
          <p:nvPr/>
        </p:nvSpPr>
        <p:spPr>
          <a:xfrm>
            <a:off x="9415768" y="5646835"/>
            <a:ext cx="1214223" cy="4990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5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月</a:t>
            </a:r>
            <a:r>
              <a:rPr lang="zh-TW" altLang="en-US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TW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-</a:t>
            </a:r>
            <a:r>
              <a:rPr lang="zh-TW" altLang="en-US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TW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7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月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6" name="文本框 6">
            <a:extLst>
              <a:ext uri="{FF2B5EF4-FFF2-40B4-BE49-F238E27FC236}">
                <a16:creationId xmlns:a16="http://schemas.microsoft.com/office/drawing/2014/main" id="{7CCE321C-D957-464F-ADFC-205E57D04FB5}"/>
              </a:ext>
            </a:extLst>
          </p:cNvPr>
          <p:cNvSpPr txBox="1"/>
          <p:nvPr/>
        </p:nvSpPr>
        <p:spPr>
          <a:xfrm>
            <a:off x="3163212" y="2264581"/>
            <a:ext cx="698882" cy="6624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8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02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17" name="文本框 6">
            <a:extLst>
              <a:ext uri="{FF2B5EF4-FFF2-40B4-BE49-F238E27FC236}">
                <a16:creationId xmlns:a16="http://schemas.microsoft.com/office/drawing/2014/main" id="{77B7CF49-A8D1-1541-8634-9AA3AFB1390D}"/>
              </a:ext>
            </a:extLst>
          </p:cNvPr>
          <p:cNvSpPr txBox="1"/>
          <p:nvPr/>
        </p:nvSpPr>
        <p:spPr>
          <a:xfrm>
            <a:off x="4924497" y="1560599"/>
            <a:ext cx="698882" cy="6624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8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03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18" name="文本框 6">
            <a:extLst>
              <a:ext uri="{FF2B5EF4-FFF2-40B4-BE49-F238E27FC236}">
                <a16:creationId xmlns:a16="http://schemas.microsoft.com/office/drawing/2014/main" id="{92B93E11-344D-2D4D-967B-1C7D8603D85D}"/>
              </a:ext>
            </a:extLst>
          </p:cNvPr>
          <p:cNvSpPr txBox="1"/>
          <p:nvPr/>
        </p:nvSpPr>
        <p:spPr>
          <a:xfrm>
            <a:off x="4944504" y="3657836"/>
            <a:ext cx="698882" cy="6624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8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03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19" name="文本框 6">
            <a:extLst>
              <a:ext uri="{FF2B5EF4-FFF2-40B4-BE49-F238E27FC236}">
                <a16:creationId xmlns:a16="http://schemas.microsoft.com/office/drawing/2014/main" id="{28A96E43-746C-FF45-9959-373FC2CF97E8}"/>
              </a:ext>
            </a:extLst>
          </p:cNvPr>
          <p:cNvSpPr txBox="1"/>
          <p:nvPr/>
        </p:nvSpPr>
        <p:spPr>
          <a:xfrm>
            <a:off x="6665580" y="1499190"/>
            <a:ext cx="698882" cy="6624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8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04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20" name="文本框 6">
            <a:extLst>
              <a:ext uri="{FF2B5EF4-FFF2-40B4-BE49-F238E27FC236}">
                <a16:creationId xmlns:a16="http://schemas.microsoft.com/office/drawing/2014/main" id="{13EB965C-7E5B-4642-912E-4C35DF0C9CCA}"/>
              </a:ext>
            </a:extLst>
          </p:cNvPr>
          <p:cNvSpPr txBox="1"/>
          <p:nvPr/>
        </p:nvSpPr>
        <p:spPr>
          <a:xfrm>
            <a:off x="6656208" y="3653806"/>
            <a:ext cx="698882" cy="6624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8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04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21" name="文本框 6">
            <a:extLst>
              <a:ext uri="{FF2B5EF4-FFF2-40B4-BE49-F238E27FC236}">
                <a16:creationId xmlns:a16="http://schemas.microsoft.com/office/drawing/2014/main" id="{F95A95E0-656C-8A40-8C94-3DD8E539851D}"/>
              </a:ext>
            </a:extLst>
          </p:cNvPr>
          <p:cNvSpPr txBox="1"/>
          <p:nvPr/>
        </p:nvSpPr>
        <p:spPr>
          <a:xfrm>
            <a:off x="8406662" y="2242706"/>
            <a:ext cx="698882" cy="6624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8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05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22" name="文本框 6">
            <a:extLst>
              <a:ext uri="{FF2B5EF4-FFF2-40B4-BE49-F238E27FC236}">
                <a16:creationId xmlns:a16="http://schemas.microsoft.com/office/drawing/2014/main" id="{6EDD370D-CA97-4641-B172-28116DADEBB5}"/>
              </a:ext>
            </a:extLst>
          </p:cNvPr>
          <p:cNvSpPr txBox="1"/>
          <p:nvPr/>
        </p:nvSpPr>
        <p:spPr>
          <a:xfrm>
            <a:off x="10073010" y="2239341"/>
            <a:ext cx="698882" cy="6624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8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06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068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1506144" cy="1079924"/>
            <a:chOff x="10688733" y="0"/>
            <a:chExt cx="1506144" cy="107992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188322" y="989661"/>
            <a:ext cx="11343845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</p:cxnSp>
      <p:sp>
        <p:nvSpPr>
          <p:cNvPr id="7" name="文本框 6"/>
          <p:cNvSpPr txBox="1"/>
          <p:nvPr/>
        </p:nvSpPr>
        <p:spPr>
          <a:xfrm>
            <a:off x="1503069" y="190706"/>
            <a:ext cx="5407215" cy="5804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計畫執行流程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6CC3378-626C-0042-A83B-93630EE434C7}"/>
              </a:ext>
            </a:extLst>
          </p:cNvPr>
          <p:cNvGrpSpPr/>
          <p:nvPr/>
        </p:nvGrpSpPr>
        <p:grpSpPr>
          <a:xfrm>
            <a:off x="1107990" y="1422211"/>
            <a:ext cx="1286753" cy="4077678"/>
            <a:chOff x="4009291" y="1168994"/>
            <a:chExt cx="3329355" cy="54185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015FB55-D0BB-EA4B-8176-BC2033F1FD58}"/>
                </a:ext>
              </a:extLst>
            </p:cNvPr>
            <p:cNvSpPr/>
            <p:nvPr/>
          </p:nvSpPr>
          <p:spPr>
            <a:xfrm>
              <a:off x="4009291" y="1168994"/>
              <a:ext cx="3329355" cy="541859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3" name="文本框 6">
              <a:extLst>
                <a:ext uri="{FF2B5EF4-FFF2-40B4-BE49-F238E27FC236}">
                  <a16:creationId xmlns:a16="http://schemas.microsoft.com/office/drawing/2014/main" id="{7A239749-CCEC-044E-BE41-C55CF824C22E}"/>
                </a:ext>
              </a:extLst>
            </p:cNvPr>
            <p:cNvSpPr txBox="1"/>
            <p:nvPr/>
          </p:nvSpPr>
          <p:spPr>
            <a:xfrm>
              <a:off x="4009291" y="1379521"/>
              <a:ext cx="3285136" cy="127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暸解變數</a:t>
              </a:r>
              <a:endPara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及內容</a:t>
              </a:r>
              <a:endPara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6">
              <a:extLst>
                <a:ext uri="{FF2B5EF4-FFF2-40B4-BE49-F238E27FC236}">
                  <a16:creationId xmlns:a16="http://schemas.microsoft.com/office/drawing/2014/main" id="{A4EFB7AB-246D-FB4A-AC39-8E3898D111FA}"/>
                </a:ext>
              </a:extLst>
            </p:cNvPr>
            <p:cNvSpPr txBox="1"/>
            <p:nvPr/>
          </p:nvSpPr>
          <p:spPr>
            <a:xfrm>
              <a:off x="4838431" y="1282862"/>
              <a:ext cx="1808293" cy="880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ea"/>
                  <a:sym typeface="+mn-lt"/>
                </a:rPr>
                <a:t>01</a:t>
              </a:r>
              <a:endPara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102" name="群組 101">
            <a:extLst>
              <a:ext uri="{FF2B5EF4-FFF2-40B4-BE49-F238E27FC236}">
                <a16:creationId xmlns:a16="http://schemas.microsoft.com/office/drawing/2014/main" id="{D87B70D4-78F1-D346-97B6-7D6300D97715}"/>
              </a:ext>
            </a:extLst>
          </p:cNvPr>
          <p:cNvGrpSpPr/>
          <p:nvPr/>
        </p:nvGrpSpPr>
        <p:grpSpPr>
          <a:xfrm>
            <a:off x="2840789" y="1422211"/>
            <a:ext cx="1364476" cy="4077678"/>
            <a:chOff x="3051890" y="1514039"/>
            <a:chExt cx="1364476" cy="4077678"/>
          </a:xfrm>
        </p:grpSpPr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B8FA747C-5B56-6842-A438-72B1A1C74A81}"/>
                </a:ext>
              </a:extLst>
            </p:cNvPr>
            <p:cNvGrpSpPr/>
            <p:nvPr/>
          </p:nvGrpSpPr>
          <p:grpSpPr>
            <a:xfrm>
              <a:off x="3090392" y="1514039"/>
              <a:ext cx="1289483" cy="4077678"/>
              <a:chOff x="4009291" y="1168994"/>
              <a:chExt cx="3336418" cy="541859"/>
            </a:xfrm>
          </p:grpSpPr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6CE621CA-13E0-C747-B572-A91E18A6C276}"/>
                  </a:ext>
                </a:extLst>
              </p:cNvPr>
              <p:cNvSpPr/>
              <p:nvPr/>
            </p:nvSpPr>
            <p:spPr>
              <a:xfrm>
                <a:off x="4009291" y="1168994"/>
                <a:ext cx="3329355" cy="541859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66" name="文本框 6">
                <a:extLst>
                  <a:ext uri="{FF2B5EF4-FFF2-40B4-BE49-F238E27FC236}">
                    <a16:creationId xmlns:a16="http://schemas.microsoft.com/office/drawing/2014/main" id="{C0F53E54-4C49-2744-9094-5AC3F0F2792F}"/>
                  </a:ext>
                </a:extLst>
              </p:cNvPr>
              <p:cNvSpPr txBox="1"/>
              <p:nvPr/>
            </p:nvSpPr>
            <p:spPr>
              <a:xfrm>
                <a:off x="4060573" y="1380282"/>
                <a:ext cx="3285136" cy="127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初步</a:t>
                </a:r>
                <a:endPara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篩選變數</a:t>
                </a:r>
                <a:endPara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8DE2903B-7D0A-BC4E-A387-F9681DEAECEA}"/>
                </a:ext>
              </a:extLst>
            </p:cNvPr>
            <p:cNvSpPr/>
            <p:nvPr/>
          </p:nvSpPr>
          <p:spPr>
            <a:xfrm>
              <a:off x="3051890" y="4064764"/>
              <a:ext cx="1364476" cy="3363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(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刪除不必要欄位</a:t>
              </a:r>
              <a:r>
                <a:rPr lang="en-US" altLang="zh-TW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)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103DFE91-E68F-8444-A35F-B1D62C10EAA0}"/>
              </a:ext>
            </a:extLst>
          </p:cNvPr>
          <p:cNvGrpSpPr/>
          <p:nvPr/>
        </p:nvGrpSpPr>
        <p:grpSpPr>
          <a:xfrm>
            <a:off x="4630562" y="1398397"/>
            <a:ext cx="1287359" cy="1922445"/>
            <a:chOff x="4009291" y="1168994"/>
            <a:chExt cx="3330923" cy="541859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2D10A2AE-6810-8746-9994-41A42F5874AB}"/>
                </a:ext>
              </a:extLst>
            </p:cNvPr>
            <p:cNvSpPr/>
            <p:nvPr/>
          </p:nvSpPr>
          <p:spPr>
            <a:xfrm>
              <a:off x="4009291" y="1168994"/>
              <a:ext cx="3329355" cy="541859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72" name="文本框 6">
              <a:extLst>
                <a:ext uri="{FF2B5EF4-FFF2-40B4-BE49-F238E27FC236}">
                  <a16:creationId xmlns:a16="http://schemas.microsoft.com/office/drawing/2014/main" id="{1CE59EF8-B4EF-1747-8E99-326F98B85E2C}"/>
                </a:ext>
              </a:extLst>
            </p:cNvPr>
            <p:cNvSpPr txBox="1"/>
            <p:nvPr/>
          </p:nvSpPr>
          <p:spPr>
            <a:xfrm>
              <a:off x="4055078" y="1385162"/>
              <a:ext cx="3285136" cy="2707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逐步</a:t>
              </a:r>
              <a:endPara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整併欄位</a:t>
              </a:r>
              <a:endPara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B70F4A39-D939-5749-AE4C-ECC7E1E48BE1}"/>
              </a:ext>
            </a:extLst>
          </p:cNvPr>
          <p:cNvGrpSpPr/>
          <p:nvPr/>
        </p:nvGrpSpPr>
        <p:grpSpPr>
          <a:xfrm>
            <a:off x="4639409" y="3463040"/>
            <a:ext cx="1287359" cy="2013035"/>
            <a:chOff x="4009291" y="1168994"/>
            <a:chExt cx="3330923" cy="541859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EBFC875D-3681-9944-BEA1-6AF7691A168B}"/>
                </a:ext>
              </a:extLst>
            </p:cNvPr>
            <p:cNvSpPr/>
            <p:nvPr/>
          </p:nvSpPr>
          <p:spPr>
            <a:xfrm>
              <a:off x="4009291" y="1168994"/>
              <a:ext cx="3329355" cy="541859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84" name="文本框 6">
              <a:extLst>
                <a:ext uri="{FF2B5EF4-FFF2-40B4-BE49-F238E27FC236}">
                  <a16:creationId xmlns:a16="http://schemas.microsoft.com/office/drawing/2014/main" id="{3CC53B98-2C41-9546-A17F-ACEBCF3706C9}"/>
                </a:ext>
              </a:extLst>
            </p:cNvPr>
            <p:cNvSpPr txBox="1"/>
            <p:nvPr/>
          </p:nvSpPr>
          <p:spPr>
            <a:xfrm>
              <a:off x="4055078" y="1391255"/>
              <a:ext cx="3285136" cy="2586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全部</a:t>
              </a:r>
              <a:endPara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整併欄位</a:t>
              </a:r>
              <a:endPara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3827800B-6C3C-5D45-AAFD-789C7F895D2E}"/>
              </a:ext>
            </a:extLst>
          </p:cNvPr>
          <p:cNvGrpSpPr/>
          <p:nvPr/>
        </p:nvGrpSpPr>
        <p:grpSpPr>
          <a:xfrm>
            <a:off x="6365328" y="1422211"/>
            <a:ext cx="1287359" cy="1922445"/>
            <a:chOff x="4009291" y="1168994"/>
            <a:chExt cx="3330923" cy="541859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4CCAFB18-61BD-3949-80E8-63AA337ECDAA}"/>
                </a:ext>
              </a:extLst>
            </p:cNvPr>
            <p:cNvSpPr/>
            <p:nvPr/>
          </p:nvSpPr>
          <p:spPr>
            <a:xfrm>
              <a:off x="4009291" y="1168994"/>
              <a:ext cx="3329355" cy="541859"/>
            </a:xfrm>
            <a:prstGeom prst="rect">
              <a:avLst/>
            </a:prstGeom>
            <a:solidFill>
              <a:schemeClr val="accent1">
                <a:lumMod val="75000"/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8" name="文本框 6">
              <a:extLst>
                <a:ext uri="{FF2B5EF4-FFF2-40B4-BE49-F238E27FC236}">
                  <a16:creationId xmlns:a16="http://schemas.microsoft.com/office/drawing/2014/main" id="{A5C905D3-9434-CF48-B820-CF3805CFB321}"/>
                </a:ext>
              </a:extLst>
            </p:cNvPr>
            <p:cNvSpPr txBox="1"/>
            <p:nvPr/>
          </p:nvSpPr>
          <p:spPr>
            <a:xfrm>
              <a:off x="4055078" y="1385161"/>
              <a:ext cx="3285136" cy="2707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開發</a:t>
              </a:r>
              <a:endParaRPr lang="en-US" altLang="zh-CN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衍生變數</a:t>
              </a:r>
              <a:endParaRPr lang="en-US" altLang="zh-CN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45BD39B9-C0C0-DA48-A973-490BAC0FC45C}"/>
              </a:ext>
            </a:extLst>
          </p:cNvPr>
          <p:cNvGrpSpPr/>
          <p:nvPr/>
        </p:nvGrpSpPr>
        <p:grpSpPr>
          <a:xfrm>
            <a:off x="6374175" y="3486854"/>
            <a:ext cx="1287359" cy="2013035"/>
            <a:chOff x="4009291" y="1168994"/>
            <a:chExt cx="3330923" cy="541859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55C4BD73-0001-C240-B809-A9E6DE0B4D96}"/>
                </a:ext>
              </a:extLst>
            </p:cNvPr>
            <p:cNvSpPr/>
            <p:nvPr/>
          </p:nvSpPr>
          <p:spPr>
            <a:xfrm>
              <a:off x="4009291" y="1168994"/>
              <a:ext cx="3329355" cy="541859"/>
            </a:xfrm>
            <a:prstGeom prst="rect">
              <a:avLst/>
            </a:prstGeom>
            <a:solidFill>
              <a:schemeClr val="accent1">
                <a:lumMod val="75000"/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2" name="文本框 6">
              <a:extLst>
                <a:ext uri="{FF2B5EF4-FFF2-40B4-BE49-F238E27FC236}">
                  <a16:creationId xmlns:a16="http://schemas.microsoft.com/office/drawing/2014/main" id="{DA8BC296-7213-7244-89E3-25146324E043}"/>
                </a:ext>
              </a:extLst>
            </p:cNvPr>
            <p:cNvSpPr txBox="1"/>
            <p:nvPr/>
          </p:nvSpPr>
          <p:spPr>
            <a:xfrm>
              <a:off x="4055078" y="1453389"/>
              <a:ext cx="3285136" cy="134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資料分析</a:t>
              </a:r>
              <a:endParaRPr lang="en-US" altLang="zh-CN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4" name="群組 93">
            <a:extLst>
              <a:ext uri="{FF2B5EF4-FFF2-40B4-BE49-F238E27FC236}">
                <a16:creationId xmlns:a16="http://schemas.microsoft.com/office/drawing/2014/main" id="{19F7439C-74FB-F446-A8B5-33FF0F235BC4}"/>
              </a:ext>
            </a:extLst>
          </p:cNvPr>
          <p:cNvGrpSpPr/>
          <p:nvPr/>
        </p:nvGrpSpPr>
        <p:grpSpPr>
          <a:xfrm>
            <a:off x="8112727" y="1422211"/>
            <a:ext cx="1286753" cy="4077678"/>
            <a:chOff x="4009291" y="1168994"/>
            <a:chExt cx="3329355" cy="541859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DB816B98-1575-8A4D-A226-8640D07BAC1C}"/>
                </a:ext>
              </a:extLst>
            </p:cNvPr>
            <p:cNvSpPr/>
            <p:nvPr/>
          </p:nvSpPr>
          <p:spPr>
            <a:xfrm>
              <a:off x="4009291" y="1168994"/>
              <a:ext cx="3329355" cy="541859"/>
            </a:xfrm>
            <a:prstGeom prst="rect">
              <a:avLst/>
            </a:prstGeom>
            <a:solidFill>
              <a:schemeClr val="accent1">
                <a:lumMod val="75000"/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6" name="文本框 6">
              <a:extLst>
                <a:ext uri="{FF2B5EF4-FFF2-40B4-BE49-F238E27FC236}">
                  <a16:creationId xmlns:a16="http://schemas.microsoft.com/office/drawing/2014/main" id="{5C1D0D07-675C-7942-AEA9-A8BC701C2927}"/>
                </a:ext>
              </a:extLst>
            </p:cNvPr>
            <p:cNvSpPr txBox="1"/>
            <p:nvPr/>
          </p:nvSpPr>
          <p:spPr>
            <a:xfrm>
              <a:off x="4009291" y="1379521"/>
              <a:ext cx="3285136" cy="127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篩選</a:t>
              </a:r>
              <a:endParaRPr lang="en-US" altLang="zh-CN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重要變數</a:t>
              </a:r>
              <a:endParaRPr lang="en-US" altLang="zh-CN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群組 97">
            <a:extLst>
              <a:ext uri="{FF2B5EF4-FFF2-40B4-BE49-F238E27FC236}">
                <a16:creationId xmlns:a16="http://schemas.microsoft.com/office/drawing/2014/main" id="{52D91824-C875-9245-BA85-6D0D123F1EF5}"/>
              </a:ext>
            </a:extLst>
          </p:cNvPr>
          <p:cNvGrpSpPr/>
          <p:nvPr/>
        </p:nvGrpSpPr>
        <p:grpSpPr>
          <a:xfrm>
            <a:off x="9779075" y="1411596"/>
            <a:ext cx="1286753" cy="4077678"/>
            <a:chOff x="4009291" y="1168994"/>
            <a:chExt cx="3329355" cy="541859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2783124-DE00-744E-BD92-66978870F1CA}"/>
                </a:ext>
              </a:extLst>
            </p:cNvPr>
            <p:cNvSpPr/>
            <p:nvPr/>
          </p:nvSpPr>
          <p:spPr>
            <a:xfrm>
              <a:off x="4009291" y="1168994"/>
              <a:ext cx="3329355" cy="541859"/>
            </a:xfrm>
            <a:prstGeom prst="rect">
              <a:avLst/>
            </a:prstGeom>
            <a:solidFill>
              <a:schemeClr val="accent1">
                <a:lumMod val="75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0" name="文本框 6">
              <a:extLst>
                <a:ext uri="{FF2B5EF4-FFF2-40B4-BE49-F238E27FC236}">
                  <a16:creationId xmlns:a16="http://schemas.microsoft.com/office/drawing/2014/main" id="{AE7E34A6-4051-614C-933C-D1008D2DDE44}"/>
                </a:ext>
              </a:extLst>
            </p:cNvPr>
            <p:cNvSpPr txBox="1"/>
            <p:nvPr/>
          </p:nvSpPr>
          <p:spPr>
            <a:xfrm>
              <a:off x="4009291" y="1410195"/>
              <a:ext cx="3285136" cy="663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數據建模</a:t>
              </a:r>
              <a:endParaRPr lang="en-US" altLang="zh-CN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03" name="向右箭號 102">
            <a:extLst>
              <a:ext uri="{FF2B5EF4-FFF2-40B4-BE49-F238E27FC236}">
                <a16:creationId xmlns:a16="http://schemas.microsoft.com/office/drawing/2014/main" id="{06790B91-B7B6-7144-B4D0-04B95A7B6074}"/>
              </a:ext>
            </a:extLst>
          </p:cNvPr>
          <p:cNvSpPr/>
          <p:nvPr/>
        </p:nvSpPr>
        <p:spPr>
          <a:xfrm>
            <a:off x="2583151" y="3210918"/>
            <a:ext cx="382373" cy="391382"/>
          </a:xfrm>
          <a:prstGeom prst="rightArrow">
            <a:avLst/>
          </a:prstGeom>
          <a:solidFill>
            <a:schemeClr val="accent5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5" name="向右箭號 104">
            <a:extLst>
              <a:ext uri="{FF2B5EF4-FFF2-40B4-BE49-F238E27FC236}">
                <a16:creationId xmlns:a16="http://schemas.microsoft.com/office/drawing/2014/main" id="{C98C7F01-9418-C043-961E-AAA0BFF002B8}"/>
              </a:ext>
            </a:extLst>
          </p:cNvPr>
          <p:cNvSpPr/>
          <p:nvPr/>
        </p:nvSpPr>
        <p:spPr>
          <a:xfrm>
            <a:off x="4339804" y="2329159"/>
            <a:ext cx="382373" cy="391382"/>
          </a:xfrm>
          <a:prstGeom prst="rightArrow">
            <a:avLst/>
          </a:prstGeom>
          <a:solidFill>
            <a:schemeClr val="accent5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6" name="向右箭號 105">
            <a:extLst>
              <a:ext uri="{FF2B5EF4-FFF2-40B4-BE49-F238E27FC236}">
                <a16:creationId xmlns:a16="http://schemas.microsoft.com/office/drawing/2014/main" id="{19032061-3A69-CA4A-8F29-EECE60087909}"/>
              </a:ext>
            </a:extLst>
          </p:cNvPr>
          <p:cNvSpPr/>
          <p:nvPr/>
        </p:nvSpPr>
        <p:spPr>
          <a:xfrm>
            <a:off x="4340774" y="4310608"/>
            <a:ext cx="382373" cy="391382"/>
          </a:xfrm>
          <a:prstGeom prst="rightArrow">
            <a:avLst/>
          </a:prstGeom>
          <a:solidFill>
            <a:schemeClr val="accent5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7" name="向右箭號 106">
            <a:extLst>
              <a:ext uri="{FF2B5EF4-FFF2-40B4-BE49-F238E27FC236}">
                <a16:creationId xmlns:a16="http://schemas.microsoft.com/office/drawing/2014/main" id="{06139F72-840D-B746-A9D2-1395A98C46EC}"/>
              </a:ext>
            </a:extLst>
          </p:cNvPr>
          <p:cNvSpPr/>
          <p:nvPr/>
        </p:nvSpPr>
        <p:spPr>
          <a:xfrm>
            <a:off x="6147509" y="4347706"/>
            <a:ext cx="382373" cy="391382"/>
          </a:xfrm>
          <a:prstGeom prst="rightArrow">
            <a:avLst/>
          </a:prstGeom>
          <a:solidFill>
            <a:schemeClr val="accent5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8" name="向右箭號 107">
            <a:extLst>
              <a:ext uri="{FF2B5EF4-FFF2-40B4-BE49-F238E27FC236}">
                <a16:creationId xmlns:a16="http://schemas.microsoft.com/office/drawing/2014/main" id="{5B5759B5-B218-5043-9A57-ABC6B0AE8804}"/>
              </a:ext>
            </a:extLst>
          </p:cNvPr>
          <p:cNvSpPr/>
          <p:nvPr/>
        </p:nvSpPr>
        <p:spPr>
          <a:xfrm>
            <a:off x="7849336" y="4359409"/>
            <a:ext cx="382373" cy="391382"/>
          </a:xfrm>
          <a:prstGeom prst="rightArrow">
            <a:avLst/>
          </a:prstGeom>
          <a:solidFill>
            <a:schemeClr val="accent5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9" name="向右箭號 108">
            <a:extLst>
              <a:ext uri="{FF2B5EF4-FFF2-40B4-BE49-F238E27FC236}">
                <a16:creationId xmlns:a16="http://schemas.microsoft.com/office/drawing/2014/main" id="{A2F8FDA7-D9D8-2D4E-B2C3-78C51B1A254F}"/>
              </a:ext>
            </a:extLst>
          </p:cNvPr>
          <p:cNvSpPr/>
          <p:nvPr/>
        </p:nvSpPr>
        <p:spPr>
          <a:xfrm rot="10800000">
            <a:off x="7533099" y="2359619"/>
            <a:ext cx="382373" cy="391382"/>
          </a:xfrm>
          <a:prstGeom prst="rightArrow">
            <a:avLst/>
          </a:prstGeom>
          <a:solidFill>
            <a:schemeClr val="accent5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0" name="向右箭號 109">
            <a:extLst>
              <a:ext uri="{FF2B5EF4-FFF2-40B4-BE49-F238E27FC236}">
                <a16:creationId xmlns:a16="http://schemas.microsoft.com/office/drawing/2014/main" id="{62B12E77-07C5-A040-88E7-CB7C06478CB4}"/>
              </a:ext>
            </a:extLst>
          </p:cNvPr>
          <p:cNvSpPr/>
          <p:nvPr/>
        </p:nvSpPr>
        <p:spPr>
          <a:xfrm rot="5400000">
            <a:off x="6817517" y="3242964"/>
            <a:ext cx="382373" cy="391382"/>
          </a:xfrm>
          <a:prstGeom prst="rightArrow">
            <a:avLst/>
          </a:prstGeom>
          <a:solidFill>
            <a:schemeClr val="accent5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1" name="向右箭號 110">
            <a:extLst>
              <a:ext uri="{FF2B5EF4-FFF2-40B4-BE49-F238E27FC236}">
                <a16:creationId xmlns:a16="http://schemas.microsoft.com/office/drawing/2014/main" id="{17F86811-66B4-1F40-A986-3F08BE2EC63A}"/>
              </a:ext>
            </a:extLst>
          </p:cNvPr>
          <p:cNvSpPr/>
          <p:nvPr/>
        </p:nvSpPr>
        <p:spPr>
          <a:xfrm>
            <a:off x="9486686" y="3321485"/>
            <a:ext cx="382373" cy="391382"/>
          </a:xfrm>
          <a:prstGeom prst="rightArrow">
            <a:avLst/>
          </a:prstGeom>
          <a:solidFill>
            <a:schemeClr val="accent5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2" name="向右箭號 111">
            <a:extLst>
              <a:ext uri="{FF2B5EF4-FFF2-40B4-BE49-F238E27FC236}">
                <a16:creationId xmlns:a16="http://schemas.microsoft.com/office/drawing/2014/main" id="{2A5C3477-8736-3746-AFF9-02066C0F101F}"/>
              </a:ext>
            </a:extLst>
          </p:cNvPr>
          <p:cNvSpPr/>
          <p:nvPr/>
        </p:nvSpPr>
        <p:spPr>
          <a:xfrm>
            <a:off x="1125079" y="6079385"/>
            <a:ext cx="7679766" cy="391382"/>
          </a:xfrm>
          <a:prstGeom prst="rightArrow">
            <a:avLst/>
          </a:prstGeom>
          <a:solidFill>
            <a:schemeClr val="tx1">
              <a:lumMod val="85000"/>
              <a:lumOff val="1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3" name="向右箭號 112">
            <a:extLst>
              <a:ext uri="{FF2B5EF4-FFF2-40B4-BE49-F238E27FC236}">
                <a16:creationId xmlns:a16="http://schemas.microsoft.com/office/drawing/2014/main" id="{1011B8D6-917C-2343-9D2E-E66CE6DE22E7}"/>
              </a:ext>
            </a:extLst>
          </p:cNvPr>
          <p:cNvSpPr/>
          <p:nvPr/>
        </p:nvSpPr>
        <p:spPr>
          <a:xfrm>
            <a:off x="9005238" y="6079385"/>
            <a:ext cx="2060590" cy="391382"/>
          </a:xfrm>
          <a:prstGeom prst="rightArrow">
            <a:avLst/>
          </a:prstGeom>
          <a:solidFill>
            <a:schemeClr val="accent5">
              <a:lumMod val="7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4" name="文本框 6">
            <a:extLst>
              <a:ext uri="{FF2B5EF4-FFF2-40B4-BE49-F238E27FC236}">
                <a16:creationId xmlns:a16="http://schemas.microsoft.com/office/drawing/2014/main" id="{CC7705FB-3D3E-8E42-A49B-1588880EAF6C}"/>
              </a:ext>
            </a:extLst>
          </p:cNvPr>
          <p:cNvSpPr txBox="1"/>
          <p:nvPr/>
        </p:nvSpPr>
        <p:spPr>
          <a:xfrm>
            <a:off x="4548079" y="5641270"/>
            <a:ext cx="2456995" cy="4990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月</a:t>
            </a:r>
            <a:r>
              <a:rPr lang="zh-TW" altLang="en-US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TW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-</a:t>
            </a:r>
            <a:r>
              <a:rPr lang="zh-TW" altLang="en-US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TW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4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月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5" name="文本框 6">
            <a:extLst>
              <a:ext uri="{FF2B5EF4-FFF2-40B4-BE49-F238E27FC236}">
                <a16:creationId xmlns:a16="http://schemas.microsoft.com/office/drawing/2014/main" id="{3FC4A8FC-676D-2441-A7B8-B773112B533D}"/>
              </a:ext>
            </a:extLst>
          </p:cNvPr>
          <p:cNvSpPr txBox="1"/>
          <p:nvPr/>
        </p:nvSpPr>
        <p:spPr>
          <a:xfrm>
            <a:off x="9415768" y="5646835"/>
            <a:ext cx="1214223" cy="4990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5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月</a:t>
            </a:r>
            <a:r>
              <a:rPr lang="zh-TW" altLang="en-US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TW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-</a:t>
            </a:r>
            <a:r>
              <a:rPr lang="zh-TW" altLang="en-US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TW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7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月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6" name="文本框 6">
            <a:extLst>
              <a:ext uri="{FF2B5EF4-FFF2-40B4-BE49-F238E27FC236}">
                <a16:creationId xmlns:a16="http://schemas.microsoft.com/office/drawing/2014/main" id="{7CCE321C-D957-464F-ADFC-205E57D04FB5}"/>
              </a:ext>
            </a:extLst>
          </p:cNvPr>
          <p:cNvSpPr txBox="1"/>
          <p:nvPr/>
        </p:nvSpPr>
        <p:spPr>
          <a:xfrm>
            <a:off x="3163212" y="2264581"/>
            <a:ext cx="698882" cy="6624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02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17" name="文本框 6">
            <a:extLst>
              <a:ext uri="{FF2B5EF4-FFF2-40B4-BE49-F238E27FC236}">
                <a16:creationId xmlns:a16="http://schemas.microsoft.com/office/drawing/2014/main" id="{77B7CF49-A8D1-1541-8634-9AA3AFB1390D}"/>
              </a:ext>
            </a:extLst>
          </p:cNvPr>
          <p:cNvSpPr txBox="1"/>
          <p:nvPr/>
        </p:nvSpPr>
        <p:spPr>
          <a:xfrm>
            <a:off x="4924497" y="1560599"/>
            <a:ext cx="698882" cy="6624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03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18" name="文本框 6">
            <a:extLst>
              <a:ext uri="{FF2B5EF4-FFF2-40B4-BE49-F238E27FC236}">
                <a16:creationId xmlns:a16="http://schemas.microsoft.com/office/drawing/2014/main" id="{92B93E11-344D-2D4D-967B-1C7D8603D85D}"/>
              </a:ext>
            </a:extLst>
          </p:cNvPr>
          <p:cNvSpPr txBox="1"/>
          <p:nvPr/>
        </p:nvSpPr>
        <p:spPr>
          <a:xfrm>
            <a:off x="4944504" y="3657836"/>
            <a:ext cx="698882" cy="6624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03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19" name="文本框 6">
            <a:extLst>
              <a:ext uri="{FF2B5EF4-FFF2-40B4-BE49-F238E27FC236}">
                <a16:creationId xmlns:a16="http://schemas.microsoft.com/office/drawing/2014/main" id="{28A96E43-746C-FF45-9959-373FC2CF97E8}"/>
              </a:ext>
            </a:extLst>
          </p:cNvPr>
          <p:cNvSpPr txBox="1"/>
          <p:nvPr/>
        </p:nvSpPr>
        <p:spPr>
          <a:xfrm>
            <a:off x="6665580" y="1499190"/>
            <a:ext cx="698882" cy="6624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8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04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20" name="文本框 6">
            <a:extLst>
              <a:ext uri="{FF2B5EF4-FFF2-40B4-BE49-F238E27FC236}">
                <a16:creationId xmlns:a16="http://schemas.microsoft.com/office/drawing/2014/main" id="{13EB965C-7E5B-4642-912E-4C35DF0C9CCA}"/>
              </a:ext>
            </a:extLst>
          </p:cNvPr>
          <p:cNvSpPr txBox="1"/>
          <p:nvPr/>
        </p:nvSpPr>
        <p:spPr>
          <a:xfrm>
            <a:off x="6656208" y="3653806"/>
            <a:ext cx="698882" cy="6624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8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04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21" name="文本框 6">
            <a:extLst>
              <a:ext uri="{FF2B5EF4-FFF2-40B4-BE49-F238E27FC236}">
                <a16:creationId xmlns:a16="http://schemas.microsoft.com/office/drawing/2014/main" id="{F95A95E0-656C-8A40-8C94-3DD8E539851D}"/>
              </a:ext>
            </a:extLst>
          </p:cNvPr>
          <p:cNvSpPr txBox="1"/>
          <p:nvPr/>
        </p:nvSpPr>
        <p:spPr>
          <a:xfrm>
            <a:off x="8406662" y="2242706"/>
            <a:ext cx="698882" cy="6624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8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05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22" name="文本框 6">
            <a:extLst>
              <a:ext uri="{FF2B5EF4-FFF2-40B4-BE49-F238E27FC236}">
                <a16:creationId xmlns:a16="http://schemas.microsoft.com/office/drawing/2014/main" id="{6EDD370D-CA97-4641-B172-28116DADEBB5}"/>
              </a:ext>
            </a:extLst>
          </p:cNvPr>
          <p:cNvSpPr txBox="1"/>
          <p:nvPr/>
        </p:nvSpPr>
        <p:spPr>
          <a:xfrm>
            <a:off x="10073010" y="2239341"/>
            <a:ext cx="698882" cy="6624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8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06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250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H_Number_1"/>
          <p:cNvSpPr/>
          <p:nvPr/>
        </p:nvSpPr>
        <p:spPr>
          <a:xfrm>
            <a:off x="2512243" y="2337310"/>
            <a:ext cx="2184856" cy="2183380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5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TW" sz="115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115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MH_Entry_1"/>
          <p:cNvSpPr/>
          <p:nvPr/>
        </p:nvSpPr>
        <p:spPr>
          <a:xfrm>
            <a:off x="4875954" y="2340236"/>
            <a:ext cx="4803803" cy="845899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3200" b="1" spc="2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前期進度回顧</a:t>
            </a:r>
            <a:endParaRPr lang="zh-CN" altLang="en-US" sz="3200" b="1" spc="2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868697" y="3404567"/>
            <a:ext cx="4776507" cy="97296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SzPct val="80000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計畫進行到目前已完成之項目</a:t>
            </a:r>
            <a:endParaRPr lang="en-US" altLang="zh-TW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607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1506144" cy="1079924"/>
            <a:chOff x="10688733" y="0"/>
            <a:chExt cx="1506144" cy="107992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424078" y="989660"/>
            <a:ext cx="11343845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</p:cxnSp>
      <p:sp>
        <p:nvSpPr>
          <p:cNvPr id="7" name="文本框 6"/>
          <p:cNvSpPr txBox="1"/>
          <p:nvPr/>
        </p:nvSpPr>
        <p:spPr>
          <a:xfrm>
            <a:off x="1503069" y="190706"/>
            <a:ext cx="5407215" cy="5804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前期進度回顧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7273D204-A64E-664E-ABC6-36907906798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 amt="39000"/>
          </a:blip>
          <a:stretch>
            <a:fillRect/>
          </a:stretch>
        </p:blipFill>
        <p:spPr>
          <a:xfrm>
            <a:off x="2267757" y="2393284"/>
            <a:ext cx="1010621" cy="1010621"/>
          </a:xfrm>
          <a:prstGeom prst="rect">
            <a:avLst/>
          </a:prstGeom>
        </p:spPr>
      </p:pic>
      <p:sp>
        <p:nvSpPr>
          <p:cNvPr id="14" name="文本框 6">
            <a:extLst>
              <a:ext uri="{FF2B5EF4-FFF2-40B4-BE49-F238E27FC236}">
                <a16:creationId xmlns:a16="http://schemas.microsoft.com/office/drawing/2014/main" id="{0EE03FCE-B72A-7F4D-974F-B252B78E3C42}"/>
              </a:ext>
            </a:extLst>
          </p:cNvPr>
          <p:cNvSpPr txBox="1"/>
          <p:nvPr/>
        </p:nvSpPr>
        <p:spPr>
          <a:xfrm>
            <a:off x="1415985" y="4248118"/>
            <a:ext cx="4354286" cy="10124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導入薪資及不動產資料</a:t>
            </a:r>
            <a:endParaRPr lang="en-US" altLang="zh-TW" sz="24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cs typeface="+mn-ea"/>
              </a:rPr>
              <a:t>將外部資料導入，並刪除缺失值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508406FA-4AA7-3C4B-8171-72BDB6DA48C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9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89315" y="2393284"/>
            <a:ext cx="1315420" cy="1315420"/>
          </a:xfrm>
          <a:prstGeom prst="rect">
            <a:avLst/>
          </a:prstGeom>
        </p:spPr>
      </p:pic>
      <p:sp>
        <p:nvSpPr>
          <p:cNvPr id="17" name="文本框 6">
            <a:extLst>
              <a:ext uri="{FF2B5EF4-FFF2-40B4-BE49-F238E27FC236}">
                <a16:creationId xmlns:a16="http://schemas.microsoft.com/office/drawing/2014/main" id="{A9335473-01F1-EF4C-8CFC-F4F67A7D744E}"/>
              </a:ext>
            </a:extLst>
          </p:cNvPr>
          <p:cNvSpPr txBox="1"/>
          <p:nvPr/>
        </p:nvSpPr>
        <p:spPr>
          <a:xfrm>
            <a:off x="6695511" y="4248118"/>
            <a:ext cx="3753320" cy="14279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進行數據建模</a:t>
            </a:r>
            <a:endParaRPr lang="en-US" altLang="zh-TW" sz="24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cs typeface="+mn-ea"/>
              </a:rPr>
              <a:t>利用邏輯斯回歸進行數據建模</a:t>
            </a:r>
            <a:endParaRPr lang="en-US" altLang="zh-TW" dirty="0">
              <a:solidFill>
                <a:schemeClr val="bg1">
                  <a:lumMod val="50000"/>
                </a:schemeClr>
              </a:solidFill>
              <a:cs typeface="+mn-ea"/>
            </a:endParaRPr>
          </a:p>
          <a:p>
            <a:pPr algn="ctr">
              <a:lnSpc>
                <a:spcPct val="150000"/>
              </a:lnSpc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cs typeface="+mn-ea"/>
              </a:rPr>
              <a:t>但目前準確率尚不佳，正在調整中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AA32909-DAF7-274A-A1AF-93143595F72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alphaModFix amt="39000"/>
          </a:blip>
          <a:stretch>
            <a:fillRect/>
          </a:stretch>
        </p:blipFill>
        <p:spPr>
          <a:xfrm>
            <a:off x="7302171" y="1708118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8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1506144" cy="1079924"/>
            <a:chOff x="10688733" y="0"/>
            <a:chExt cx="1506144" cy="107992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424078" y="989660"/>
            <a:ext cx="11343845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</p:cxnSp>
      <p:sp>
        <p:nvSpPr>
          <p:cNvPr id="7" name="文本框 6"/>
          <p:cNvSpPr txBox="1"/>
          <p:nvPr/>
        </p:nvSpPr>
        <p:spPr>
          <a:xfrm>
            <a:off x="1503069" y="190706"/>
            <a:ext cx="5407215" cy="5804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前期進度回顧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E16D7CC-A05E-FC40-BEF6-F3F706B42B70}"/>
              </a:ext>
            </a:extLst>
          </p:cNvPr>
          <p:cNvSpPr/>
          <p:nvPr/>
        </p:nvSpPr>
        <p:spPr>
          <a:xfrm>
            <a:off x="8443016" y="1152417"/>
            <a:ext cx="2734872" cy="4544165"/>
          </a:xfrm>
          <a:prstGeom prst="rect">
            <a:avLst/>
          </a:prstGeom>
          <a:solidFill>
            <a:schemeClr val="accent1">
              <a:lumMod val="7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109E486A-4A7A-F54A-95D3-7934B35C75AC}"/>
              </a:ext>
            </a:extLst>
          </p:cNvPr>
          <p:cNvSpPr/>
          <p:nvPr/>
        </p:nvSpPr>
        <p:spPr>
          <a:xfrm>
            <a:off x="1188276" y="1076984"/>
            <a:ext cx="2872256" cy="2860430"/>
          </a:xfrm>
          <a:prstGeom prst="ellipse">
            <a:avLst/>
          </a:prstGeom>
          <a:solidFill>
            <a:schemeClr val="accent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3D7FBAB0-209B-3946-9C05-DC53AD4EA137}"/>
              </a:ext>
            </a:extLst>
          </p:cNvPr>
          <p:cNvSpPr/>
          <p:nvPr/>
        </p:nvSpPr>
        <p:spPr>
          <a:xfrm>
            <a:off x="1188276" y="3033800"/>
            <a:ext cx="2872256" cy="2860430"/>
          </a:xfrm>
          <a:prstGeom prst="ellipse">
            <a:avLst/>
          </a:prstGeom>
          <a:solidFill>
            <a:schemeClr val="accent2">
              <a:lumMod val="75000"/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B7A53986-8706-6245-A77D-ACD9FBE0BD43}"/>
              </a:ext>
            </a:extLst>
          </p:cNvPr>
          <p:cNvGrpSpPr/>
          <p:nvPr/>
        </p:nvGrpSpPr>
        <p:grpSpPr>
          <a:xfrm>
            <a:off x="1872951" y="1152418"/>
            <a:ext cx="2022159" cy="1742696"/>
            <a:chOff x="2382816" y="1580678"/>
            <a:chExt cx="2022159" cy="1742696"/>
          </a:xfrm>
        </p:grpSpPr>
        <p:sp>
          <p:nvSpPr>
            <p:cNvPr id="23" name="文本框 6">
              <a:extLst>
                <a:ext uri="{FF2B5EF4-FFF2-40B4-BE49-F238E27FC236}">
                  <a16:creationId xmlns:a16="http://schemas.microsoft.com/office/drawing/2014/main" id="{36B286BA-1EE6-104A-AC69-B45C2EE068D4}"/>
                </a:ext>
              </a:extLst>
            </p:cNvPr>
            <p:cNvSpPr txBox="1"/>
            <p:nvPr/>
          </p:nvSpPr>
          <p:spPr>
            <a:xfrm>
              <a:off x="2382816" y="2413420"/>
              <a:ext cx="2022159" cy="4584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扶養人數</a:t>
              </a:r>
              <a:endPara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6">
              <a:extLst>
                <a:ext uri="{FF2B5EF4-FFF2-40B4-BE49-F238E27FC236}">
                  <a16:creationId xmlns:a16="http://schemas.microsoft.com/office/drawing/2014/main" id="{060D35B0-0FFA-2B41-BC03-98CA89899999}"/>
                </a:ext>
              </a:extLst>
            </p:cNvPr>
            <p:cNvSpPr txBox="1"/>
            <p:nvPr/>
          </p:nvSpPr>
          <p:spPr>
            <a:xfrm>
              <a:off x="2678507" y="1988685"/>
              <a:ext cx="1430779" cy="4584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教育程度</a:t>
              </a:r>
              <a:endPara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6">
              <a:extLst>
                <a:ext uri="{FF2B5EF4-FFF2-40B4-BE49-F238E27FC236}">
                  <a16:creationId xmlns:a16="http://schemas.microsoft.com/office/drawing/2014/main" id="{75DDC36E-2C80-FA47-BD74-13F7F6077509}"/>
                </a:ext>
              </a:extLst>
            </p:cNvPr>
            <p:cNvSpPr txBox="1"/>
            <p:nvPr/>
          </p:nvSpPr>
          <p:spPr>
            <a:xfrm>
              <a:off x="2469320" y="1580678"/>
              <a:ext cx="1430779" cy="4584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性別</a:t>
              </a:r>
              <a:endPara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6">
              <a:extLst>
                <a:ext uri="{FF2B5EF4-FFF2-40B4-BE49-F238E27FC236}">
                  <a16:creationId xmlns:a16="http://schemas.microsoft.com/office/drawing/2014/main" id="{2822D726-2A1B-5C4B-BDEE-5308247B5A4F}"/>
                </a:ext>
              </a:extLst>
            </p:cNvPr>
            <p:cNvSpPr txBox="1"/>
            <p:nvPr/>
          </p:nvSpPr>
          <p:spPr>
            <a:xfrm>
              <a:off x="2662582" y="2864915"/>
              <a:ext cx="1430779" cy="4584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婚姻狀態</a:t>
              </a:r>
              <a:endPara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手繪多邊形 26">
            <a:extLst>
              <a:ext uri="{FF2B5EF4-FFF2-40B4-BE49-F238E27FC236}">
                <a16:creationId xmlns:a16="http://schemas.microsoft.com/office/drawing/2014/main" id="{39861451-16EF-404E-9DAB-59E1E6C0E03D}"/>
              </a:ext>
            </a:extLst>
          </p:cNvPr>
          <p:cNvSpPr/>
          <p:nvPr/>
        </p:nvSpPr>
        <p:spPr>
          <a:xfrm>
            <a:off x="1188277" y="1274631"/>
            <a:ext cx="710219" cy="2465139"/>
          </a:xfrm>
          <a:custGeom>
            <a:avLst/>
            <a:gdLst>
              <a:gd name="connsiteX0" fmla="*/ 710219 w 710219"/>
              <a:gd name="connsiteY0" fmla="*/ 0 h 2465139"/>
              <a:gd name="connsiteX1" fmla="*/ 710219 w 710219"/>
              <a:gd name="connsiteY1" fmla="*/ 2465139 h 2465139"/>
              <a:gd name="connsiteX2" fmla="*/ 633175 w 710219"/>
              <a:gd name="connsiteY2" fmla="*/ 2418526 h 2465139"/>
              <a:gd name="connsiteX3" fmla="*/ 0 w 710219"/>
              <a:gd name="connsiteY3" fmla="*/ 1232569 h 2465139"/>
              <a:gd name="connsiteX4" fmla="*/ 633175 w 710219"/>
              <a:gd name="connsiteY4" fmla="*/ 46612 h 2465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219" h="2465139">
                <a:moveTo>
                  <a:pt x="710219" y="0"/>
                </a:moveTo>
                <a:lnTo>
                  <a:pt x="710219" y="2465139"/>
                </a:lnTo>
                <a:lnTo>
                  <a:pt x="633175" y="2418526"/>
                </a:lnTo>
                <a:cubicBezTo>
                  <a:pt x="251163" y="2161506"/>
                  <a:pt x="0" y="1726248"/>
                  <a:pt x="0" y="1232569"/>
                </a:cubicBezTo>
                <a:cubicBezTo>
                  <a:pt x="0" y="738890"/>
                  <a:pt x="251163" y="303632"/>
                  <a:pt x="633175" y="46612"/>
                </a:cubicBezTo>
                <a:close/>
              </a:path>
            </a:pathLst>
          </a:custGeom>
          <a:solidFill>
            <a:schemeClr val="accent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手繪多邊形 27">
            <a:extLst>
              <a:ext uri="{FF2B5EF4-FFF2-40B4-BE49-F238E27FC236}">
                <a16:creationId xmlns:a16="http://schemas.microsoft.com/office/drawing/2014/main" id="{6DEBCF41-381F-7A42-9C2F-665642157BFB}"/>
              </a:ext>
            </a:extLst>
          </p:cNvPr>
          <p:cNvSpPr/>
          <p:nvPr/>
        </p:nvSpPr>
        <p:spPr>
          <a:xfrm>
            <a:off x="1203102" y="3231444"/>
            <a:ext cx="710219" cy="2465139"/>
          </a:xfrm>
          <a:custGeom>
            <a:avLst/>
            <a:gdLst>
              <a:gd name="connsiteX0" fmla="*/ 710219 w 710219"/>
              <a:gd name="connsiteY0" fmla="*/ 0 h 2465139"/>
              <a:gd name="connsiteX1" fmla="*/ 710219 w 710219"/>
              <a:gd name="connsiteY1" fmla="*/ 2465139 h 2465139"/>
              <a:gd name="connsiteX2" fmla="*/ 633175 w 710219"/>
              <a:gd name="connsiteY2" fmla="*/ 2418526 h 2465139"/>
              <a:gd name="connsiteX3" fmla="*/ 0 w 710219"/>
              <a:gd name="connsiteY3" fmla="*/ 1232569 h 2465139"/>
              <a:gd name="connsiteX4" fmla="*/ 633175 w 710219"/>
              <a:gd name="connsiteY4" fmla="*/ 46612 h 2465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219" h="2465139">
                <a:moveTo>
                  <a:pt x="710219" y="0"/>
                </a:moveTo>
                <a:lnTo>
                  <a:pt x="710219" y="2465139"/>
                </a:lnTo>
                <a:lnTo>
                  <a:pt x="633175" y="2418526"/>
                </a:lnTo>
                <a:cubicBezTo>
                  <a:pt x="251163" y="2161506"/>
                  <a:pt x="0" y="1726248"/>
                  <a:pt x="0" y="1232569"/>
                </a:cubicBezTo>
                <a:cubicBezTo>
                  <a:pt x="0" y="738890"/>
                  <a:pt x="251163" y="303632"/>
                  <a:pt x="633175" y="46612"/>
                </a:cubicBezTo>
                <a:close/>
              </a:path>
            </a:pathLst>
          </a:custGeom>
          <a:solidFill>
            <a:schemeClr val="accent2">
              <a:lumMod val="75000"/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29" name="文本框 6">
            <a:extLst>
              <a:ext uri="{FF2B5EF4-FFF2-40B4-BE49-F238E27FC236}">
                <a16:creationId xmlns:a16="http://schemas.microsoft.com/office/drawing/2014/main" id="{C7251F43-F817-E84E-8F16-CD1C930F43AC}"/>
              </a:ext>
            </a:extLst>
          </p:cNvPr>
          <p:cNvSpPr txBox="1"/>
          <p:nvPr/>
        </p:nvSpPr>
        <p:spPr>
          <a:xfrm>
            <a:off x="1451711" y="1560425"/>
            <a:ext cx="360281" cy="17049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內部資料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文本框 6">
            <a:extLst>
              <a:ext uri="{FF2B5EF4-FFF2-40B4-BE49-F238E27FC236}">
                <a16:creationId xmlns:a16="http://schemas.microsoft.com/office/drawing/2014/main" id="{242AFCA5-B9E4-B246-9CB9-81AEB75C855A}"/>
              </a:ext>
            </a:extLst>
          </p:cNvPr>
          <p:cNvSpPr txBox="1"/>
          <p:nvPr/>
        </p:nvSpPr>
        <p:spPr>
          <a:xfrm>
            <a:off x="1451711" y="3551173"/>
            <a:ext cx="360281" cy="17049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外部資料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文本框 6">
            <a:extLst>
              <a:ext uri="{FF2B5EF4-FFF2-40B4-BE49-F238E27FC236}">
                <a16:creationId xmlns:a16="http://schemas.microsoft.com/office/drawing/2014/main" id="{06426463-70DC-DB4A-86F4-76565589CCC3}"/>
              </a:ext>
            </a:extLst>
          </p:cNvPr>
          <p:cNvSpPr txBox="1"/>
          <p:nvPr/>
        </p:nvSpPr>
        <p:spPr>
          <a:xfrm>
            <a:off x="2156014" y="3231444"/>
            <a:ext cx="1430779" cy="4584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薪資收入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文本框 6">
            <a:extLst>
              <a:ext uri="{FF2B5EF4-FFF2-40B4-BE49-F238E27FC236}">
                <a16:creationId xmlns:a16="http://schemas.microsoft.com/office/drawing/2014/main" id="{B6879400-5095-1A43-8005-D249CDBD2359}"/>
              </a:ext>
            </a:extLst>
          </p:cNvPr>
          <p:cNvSpPr txBox="1"/>
          <p:nvPr/>
        </p:nvSpPr>
        <p:spPr>
          <a:xfrm>
            <a:off x="2261759" y="4362149"/>
            <a:ext cx="1430779" cy="4584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不動產資訊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向右箭號 32">
            <a:extLst>
              <a:ext uri="{FF2B5EF4-FFF2-40B4-BE49-F238E27FC236}">
                <a16:creationId xmlns:a16="http://schemas.microsoft.com/office/drawing/2014/main" id="{110F2699-5BC8-0841-AD2B-9D610D56ADB0}"/>
              </a:ext>
            </a:extLst>
          </p:cNvPr>
          <p:cNvSpPr/>
          <p:nvPr/>
        </p:nvSpPr>
        <p:spPr>
          <a:xfrm>
            <a:off x="4408309" y="4920310"/>
            <a:ext cx="3488406" cy="324115"/>
          </a:xfrm>
          <a:prstGeom prst="rightArrow">
            <a:avLst/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3B92D458-E406-4F47-8865-405158E56C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 amt="7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77000" contrast="-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90793" y="2638146"/>
            <a:ext cx="2282164" cy="2282164"/>
          </a:xfrm>
          <a:prstGeom prst="rect">
            <a:avLst/>
          </a:prstGeom>
        </p:spPr>
      </p:pic>
      <p:sp>
        <p:nvSpPr>
          <p:cNvPr id="35" name="文本框 6">
            <a:extLst>
              <a:ext uri="{FF2B5EF4-FFF2-40B4-BE49-F238E27FC236}">
                <a16:creationId xmlns:a16="http://schemas.microsoft.com/office/drawing/2014/main" id="{AFAD7E6A-EE0B-3A46-B2A1-7DF427A11BFA}"/>
              </a:ext>
            </a:extLst>
          </p:cNvPr>
          <p:cNvSpPr txBox="1"/>
          <p:nvPr/>
        </p:nvSpPr>
        <p:spPr>
          <a:xfrm>
            <a:off x="9083473" y="1551430"/>
            <a:ext cx="1430779" cy="5804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財富度</a:t>
            </a:r>
            <a:endParaRPr lang="en-US" altLang="zh-TW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文本框 6">
            <a:extLst>
              <a:ext uri="{FF2B5EF4-FFF2-40B4-BE49-F238E27FC236}">
                <a16:creationId xmlns:a16="http://schemas.microsoft.com/office/drawing/2014/main" id="{C6A6E035-0FA4-4B41-BE9A-A938DBFE7944}"/>
              </a:ext>
            </a:extLst>
          </p:cNvPr>
          <p:cNvSpPr txBox="1"/>
          <p:nvPr/>
        </p:nvSpPr>
        <p:spPr>
          <a:xfrm>
            <a:off x="1811992" y="6028757"/>
            <a:ext cx="1624042" cy="5804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FEATURE</a:t>
            </a:r>
          </a:p>
        </p:txBody>
      </p:sp>
      <p:sp>
        <p:nvSpPr>
          <p:cNvPr id="37" name="文本框 6">
            <a:extLst>
              <a:ext uri="{FF2B5EF4-FFF2-40B4-BE49-F238E27FC236}">
                <a16:creationId xmlns:a16="http://schemas.microsoft.com/office/drawing/2014/main" id="{FC31A9DD-6939-8241-9CCC-8ABDD2EBEB20}"/>
              </a:ext>
            </a:extLst>
          </p:cNvPr>
          <p:cNvSpPr txBox="1"/>
          <p:nvPr/>
        </p:nvSpPr>
        <p:spPr>
          <a:xfrm>
            <a:off x="9083473" y="6028757"/>
            <a:ext cx="1624042" cy="5804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LABEL</a:t>
            </a:r>
          </a:p>
        </p:txBody>
      </p:sp>
      <p:sp>
        <p:nvSpPr>
          <p:cNvPr id="38" name="文本框 6">
            <a:extLst>
              <a:ext uri="{FF2B5EF4-FFF2-40B4-BE49-F238E27FC236}">
                <a16:creationId xmlns:a16="http://schemas.microsoft.com/office/drawing/2014/main" id="{96866B1C-97C2-964B-9C83-70250D94AF89}"/>
              </a:ext>
            </a:extLst>
          </p:cNvPr>
          <p:cNvSpPr txBox="1"/>
          <p:nvPr/>
        </p:nvSpPr>
        <p:spPr>
          <a:xfrm>
            <a:off x="4508582" y="4502567"/>
            <a:ext cx="3230448" cy="4177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加入租屋版之不動產資訊</a:t>
            </a:r>
            <a:endParaRPr lang="en-US" altLang="zh-TW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向右箭號 39">
            <a:extLst>
              <a:ext uri="{FF2B5EF4-FFF2-40B4-BE49-F238E27FC236}">
                <a16:creationId xmlns:a16="http://schemas.microsoft.com/office/drawing/2014/main" id="{81306A2E-182B-B14E-9F27-7FB6CE634525}"/>
              </a:ext>
            </a:extLst>
          </p:cNvPr>
          <p:cNvSpPr/>
          <p:nvPr/>
        </p:nvSpPr>
        <p:spPr>
          <a:xfrm>
            <a:off x="4426563" y="1723180"/>
            <a:ext cx="3488406" cy="324115"/>
          </a:xfrm>
          <a:prstGeom prst="rightArrow">
            <a:avLst/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1" name="文本框 6">
            <a:extLst>
              <a:ext uri="{FF2B5EF4-FFF2-40B4-BE49-F238E27FC236}">
                <a16:creationId xmlns:a16="http://schemas.microsoft.com/office/drawing/2014/main" id="{7341CE16-1BAE-9B43-916F-DACDBD446486}"/>
              </a:ext>
            </a:extLst>
          </p:cNvPr>
          <p:cNvSpPr txBox="1"/>
          <p:nvPr/>
        </p:nvSpPr>
        <p:spPr>
          <a:xfrm>
            <a:off x="4458768" y="2788107"/>
            <a:ext cx="3230448" cy="4177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加入主計處對應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CCOC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之薪資資料</a:t>
            </a:r>
            <a:endParaRPr lang="en-US" altLang="zh-TW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向右箭號 41">
            <a:extLst>
              <a:ext uri="{FF2B5EF4-FFF2-40B4-BE49-F238E27FC236}">
                <a16:creationId xmlns:a16="http://schemas.microsoft.com/office/drawing/2014/main" id="{EE946EA0-03D6-A942-934B-FC948B14A8B4}"/>
              </a:ext>
            </a:extLst>
          </p:cNvPr>
          <p:cNvSpPr/>
          <p:nvPr/>
        </p:nvSpPr>
        <p:spPr>
          <a:xfrm>
            <a:off x="4404551" y="3295007"/>
            <a:ext cx="3488406" cy="324115"/>
          </a:xfrm>
          <a:prstGeom prst="rightArrow">
            <a:avLst/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3" name="文本框 6">
            <a:extLst>
              <a:ext uri="{FF2B5EF4-FFF2-40B4-BE49-F238E27FC236}">
                <a16:creationId xmlns:a16="http://schemas.microsoft.com/office/drawing/2014/main" id="{7789E998-844B-FC4D-B016-A566B499BF2F}"/>
              </a:ext>
            </a:extLst>
          </p:cNvPr>
          <p:cNvSpPr txBox="1"/>
          <p:nvPr/>
        </p:nvSpPr>
        <p:spPr>
          <a:xfrm>
            <a:off x="5247665" y="1076984"/>
            <a:ext cx="1904610" cy="5804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邏輯斯迴歸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634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H_Number_1"/>
          <p:cNvSpPr/>
          <p:nvPr/>
        </p:nvSpPr>
        <p:spPr>
          <a:xfrm>
            <a:off x="2512243" y="2337310"/>
            <a:ext cx="2184856" cy="2183380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5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TW" sz="115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11500" b="1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MH_Entry_1"/>
          <p:cNvSpPr/>
          <p:nvPr/>
        </p:nvSpPr>
        <p:spPr>
          <a:xfrm>
            <a:off x="4875954" y="2340236"/>
            <a:ext cx="4803803" cy="845899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spc="2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本次</a:t>
            </a:r>
            <a:r>
              <a:rPr lang="zh-TW" altLang="en-US" sz="3200" b="1" spc="2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進度說明</a:t>
            </a:r>
            <a:endParaRPr lang="zh-CN" altLang="en-US" sz="3200" b="1" spc="2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868697" y="3404567"/>
            <a:ext cx="4776507" cy="97296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SzPct val="80000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說明這兩週所進行之項目</a:t>
            </a:r>
            <a:endParaRPr lang="en-US" altLang="zh-TW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724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AB0B8"/>
      </a:accent1>
      <a:accent2>
        <a:srgbClr val="00C077"/>
      </a:accent2>
      <a:accent3>
        <a:srgbClr val="08DA76"/>
      </a:accent3>
      <a:accent4>
        <a:srgbClr val="11B797"/>
      </a:accent4>
      <a:accent5>
        <a:srgbClr val="1A7C77"/>
      </a:accent5>
      <a:accent6>
        <a:srgbClr val="09996C"/>
      </a:accent6>
      <a:hlink>
        <a:srgbClr val="1AB0B8"/>
      </a:hlink>
      <a:folHlink>
        <a:srgbClr val="BFBFBF"/>
      </a:folHlink>
    </a:clrScheme>
    <a:fontScheme name="juxnimsu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AB0B8"/>
    </a:accent1>
    <a:accent2>
      <a:srgbClr val="00C077"/>
    </a:accent2>
    <a:accent3>
      <a:srgbClr val="08DA76"/>
    </a:accent3>
    <a:accent4>
      <a:srgbClr val="11B797"/>
    </a:accent4>
    <a:accent5>
      <a:srgbClr val="1A7C77"/>
    </a:accent5>
    <a:accent6>
      <a:srgbClr val="09996C"/>
    </a:accent6>
    <a:hlink>
      <a:srgbClr val="1AB0B8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AB0B8"/>
    </a:accent1>
    <a:accent2>
      <a:srgbClr val="00C077"/>
    </a:accent2>
    <a:accent3>
      <a:srgbClr val="08DA76"/>
    </a:accent3>
    <a:accent4>
      <a:srgbClr val="11B797"/>
    </a:accent4>
    <a:accent5>
      <a:srgbClr val="1A7C77"/>
    </a:accent5>
    <a:accent6>
      <a:srgbClr val="09996C"/>
    </a:accent6>
    <a:hlink>
      <a:srgbClr val="1AB0B8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2712</TotalTime>
  <Words>1294</Words>
  <Application>Microsoft Macintosh PowerPoint</Application>
  <PresentationFormat>寬螢幕</PresentationFormat>
  <Paragraphs>305</Paragraphs>
  <Slides>29</Slides>
  <Notes>28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8" baseType="lpstr">
      <vt:lpstr>新細明體</vt:lpstr>
      <vt:lpstr>Arial Unicode MS</vt:lpstr>
      <vt:lpstr>等线</vt:lpstr>
      <vt:lpstr>Microsoft YaHei</vt:lpstr>
      <vt:lpstr>Microsoft YaHei</vt:lpstr>
      <vt:lpstr>Arial</vt:lpstr>
      <vt:lpstr>Impact</vt:lpstr>
      <vt:lpstr>Times New Roman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佑琪 廖</cp:lastModifiedBy>
  <cp:revision>896</cp:revision>
  <cp:lastPrinted>2019-05-14T05:13:36Z</cp:lastPrinted>
  <dcterms:created xsi:type="dcterms:W3CDTF">2017-12-11T08:38:00Z</dcterms:created>
  <dcterms:modified xsi:type="dcterms:W3CDTF">2019-06-04T17:30:52Z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