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57" r:id="rId2"/>
    <p:sldId id="260" r:id="rId3"/>
    <p:sldId id="261" r:id="rId4"/>
    <p:sldId id="256" r:id="rId5"/>
    <p:sldId id="258" r:id="rId6"/>
    <p:sldId id="263" r:id="rId7"/>
    <p:sldId id="265" r:id="rId8"/>
    <p:sldId id="280" r:id="rId9"/>
    <p:sldId id="259" r:id="rId10"/>
    <p:sldId id="266" r:id="rId11"/>
    <p:sldId id="268" r:id="rId12"/>
    <p:sldId id="279" r:id="rId13"/>
    <p:sldId id="267" r:id="rId14"/>
    <p:sldId id="269" r:id="rId15"/>
    <p:sldId id="271" r:id="rId16"/>
    <p:sldId id="273" r:id="rId17"/>
    <p:sldId id="274" r:id="rId18"/>
    <p:sldId id="277" r:id="rId19"/>
    <p:sldId id="282" r:id="rId20"/>
    <p:sldId id="278" r:id="rId21"/>
    <p:sldId id="283" r:id="rId22"/>
    <p:sldId id="284" r:id="rId23"/>
    <p:sldId id="286" r:id="rId24"/>
    <p:sldId id="287" r:id="rId25"/>
    <p:sldId id="288" r:id="rId26"/>
    <p:sldId id="289" r:id="rId27"/>
    <p:sldId id="290" r:id="rId28"/>
    <p:sldId id="291" r:id="rId29"/>
    <p:sldId id="293" r:id="rId30"/>
    <p:sldId id="295" r:id="rId31"/>
    <p:sldId id="294" r:id="rId32"/>
    <p:sldId id="296" r:id="rId33"/>
    <p:sldId id="298" r:id="rId34"/>
    <p:sldId id="299" r:id="rId35"/>
    <p:sldId id="300" r:id="rId36"/>
    <p:sldId id="301" r:id="rId37"/>
    <p:sldId id="304" r:id="rId38"/>
    <p:sldId id="306" r:id="rId39"/>
    <p:sldId id="302" r:id="rId40"/>
    <p:sldId id="307" r:id="rId41"/>
    <p:sldId id="305" r:id="rId42"/>
    <p:sldId id="308" r:id="rId43"/>
    <p:sldId id="309" r:id="rId44"/>
    <p:sldId id="310" r:id="rId45"/>
    <p:sldId id="311" r:id="rId46"/>
    <p:sldId id="312" r:id="rId47"/>
    <p:sldId id="314" r:id="rId48"/>
    <p:sldId id="315" r:id="rId49"/>
    <p:sldId id="319" r:id="rId50"/>
    <p:sldId id="316" r:id="rId51"/>
    <p:sldId id="323" r:id="rId52"/>
    <p:sldId id="325" r:id="rId53"/>
    <p:sldId id="324" r:id="rId54"/>
    <p:sldId id="331" r:id="rId55"/>
    <p:sldId id="332" r:id="rId56"/>
    <p:sldId id="322" r:id="rId57"/>
    <p:sldId id="317" r:id="rId58"/>
    <p:sldId id="326" r:id="rId59"/>
    <p:sldId id="328" r:id="rId60"/>
    <p:sldId id="320" r:id="rId61"/>
    <p:sldId id="329" r:id="rId62"/>
    <p:sldId id="318" r:id="rId63"/>
    <p:sldId id="321" r:id="rId64"/>
    <p:sldId id="330" r:id="rId65"/>
    <p:sldId id="313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54" autoAdjust="0"/>
  </p:normalViewPr>
  <p:slideViewPr>
    <p:cSldViewPr snapToGrid="0" snapToObjects="1">
      <p:cViewPr varScale="1">
        <p:scale>
          <a:sx n="98" d="100"/>
          <a:sy n="98" d="100"/>
        </p:scale>
        <p:origin x="-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40D11-350C-8A41-AFB8-755DE488B620}" type="datetimeFigureOut">
              <a:rPr lang="en-US" smtClean="0"/>
              <a:t>6/21/12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23F00-4ACB-5547-9CD4-FDCE3DCD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3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08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5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66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2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6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66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5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5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5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5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9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8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4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2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4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4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0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aolan/async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keal/request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odejs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070" y="1864796"/>
            <a:ext cx="6131830" cy="244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2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node app – </a:t>
            </a:r>
            <a:r>
              <a:rPr lang="en-US" dirty="0" err="1" smtClean="0"/>
              <a:t>server.js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var</a:t>
            </a:r>
            <a:r>
              <a:rPr lang="en-US" sz="1600" dirty="0" smtClean="0">
                <a:latin typeface="Courier New"/>
                <a:cs typeface="Courier New"/>
              </a:rPr>
              <a:t> http = </a:t>
            </a:r>
            <a:r>
              <a:rPr lang="en-US" sz="1600" b="1" dirty="0" smtClean="0">
                <a:latin typeface="Courier New"/>
                <a:cs typeface="Courier New"/>
              </a:rPr>
              <a:t>require('http');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http.createServer</a:t>
            </a:r>
            <a:r>
              <a:rPr lang="en-US" sz="1600" dirty="0" smtClean="0">
                <a:latin typeface="Courier New"/>
                <a:cs typeface="Courier New"/>
              </a:rPr>
              <a:t>(function(</a:t>
            </a:r>
            <a:r>
              <a:rPr lang="en-US" sz="1600" dirty="0" err="1" smtClean="0">
                <a:latin typeface="Courier New"/>
                <a:cs typeface="Courier New"/>
              </a:rPr>
              <a:t>req,res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res.writeHead</a:t>
            </a:r>
            <a:r>
              <a:rPr lang="en-US" sz="1600" dirty="0" smtClean="0">
                <a:latin typeface="Courier New"/>
                <a:cs typeface="Courier New"/>
              </a:rPr>
              <a:t>(200, {'Content-Type': 'text/plain'});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res.end</a:t>
            </a:r>
            <a:r>
              <a:rPr lang="en-US" sz="1600" dirty="0" smtClean="0">
                <a:latin typeface="Courier New"/>
                <a:cs typeface="Courier New"/>
              </a:rPr>
              <a:t>('Hello </a:t>
            </a:r>
            <a:r>
              <a:rPr lang="en-US" sz="1600" dirty="0" err="1" smtClean="0">
                <a:latin typeface="Courier New"/>
                <a:cs typeface="Courier New"/>
              </a:rPr>
              <a:t>QCon</a:t>
            </a:r>
            <a:r>
              <a:rPr lang="en-US" sz="1600" dirty="0" smtClean="0">
                <a:latin typeface="Courier New"/>
                <a:cs typeface="Courier New"/>
              </a:rPr>
              <a:t>\n');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}).listen(3000);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('Listening on port 3000');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/>
              <a:t>require() – used to load node modules.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node includes a set of core modules in the box (see </a:t>
            </a:r>
            <a:r>
              <a:rPr lang="en-US" sz="1600" dirty="0" err="1" smtClean="0"/>
              <a:t>nodejs</a:t>
            </a:r>
            <a:r>
              <a:rPr lang="en-US" sz="1600" dirty="0" smtClean="0"/>
              <a:t> docs) for common tasks. </a:t>
            </a:r>
          </a:p>
          <a:p>
            <a:pPr lvl="1"/>
            <a:r>
              <a:rPr lang="en-US" sz="1200" dirty="0" smtClean="0"/>
              <a:t>http/https: HTTP(s) server and clients</a:t>
            </a:r>
          </a:p>
          <a:p>
            <a:pPr lvl="1"/>
            <a:r>
              <a:rPr lang="en-US" sz="1200" dirty="0" smtClean="0"/>
              <a:t>net: TCP servers and clients</a:t>
            </a:r>
          </a:p>
          <a:p>
            <a:pPr lvl="1"/>
            <a:r>
              <a:rPr lang="en-US" sz="1200" dirty="0" err="1" smtClean="0"/>
              <a:t>fs</a:t>
            </a:r>
            <a:r>
              <a:rPr lang="en-US" sz="1200" dirty="0" smtClean="0"/>
              <a:t>: File I/O</a:t>
            </a:r>
          </a:p>
          <a:p>
            <a:pPr lvl="1"/>
            <a:r>
              <a:rPr lang="en-US" sz="1200" dirty="0" err="1" smtClean="0"/>
              <a:t>child_process</a:t>
            </a:r>
            <a:r>
              <a:rPr lang="en-US" sz="1200" dirty="0" smtClean="0"/>
              <a:t>: spawn and manage child processes</a:t>
            </a:r>
          </a:p>
          <a:p>
            <a:pPr lvl="1"/>
            <a:r>
              <a:rPr lang="en-US" sz="1200" dirty="0" smtClean="0"/>
              <a:t>cluster: create a cluster of processes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9804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node app – </a:t>
            </a:r>
            <a:r>
              <a:rPr lang="en-US" dirty="0" err="1" smtClean="0"/>
              <a:t>server.js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var</a:t>
            </a:r>
            <a:r>
              <a:rPr lang="en-US" sz="1600" dirty="0" smtClean="0">
                <a:latin typeface="Courier New"/>
                <a:cs typeface="Courier New"/>
              </a:rPr>
              <a:t> http = require('http');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urier New"/>
                <a:cs typeface="Courier New"/>
              </a:rPr>
              <a:t>http.createServer</a:t>
            </a:r>
            <a:r>
              <a:rPr lang="en-US" sz="1600" dirty="0" smtClean="0">
                <a:latin typeface="Courier New"/>
                <a:cs typeface="Courier New"/>
              </a:rPr>
              <a:t>(function(</a:t>
            </a:r>
            <a:r>
              <a:rPr lang="en-US" sz="1600" b="1" dirty="0" err="1" smtClean="0">
                <a:latin typeface="Courier New"/>
                <a:cs typeface="Courier New"/>
              </a:rPr>
              <a:t>req</a:t>
            </a:r>
            <a:r>
              <a:rPr lang="en-US" sz="1600" dirty="0" err="1" smtClean="0">
                <a:latin typeface="Courier New"/>
                <a:cs typeface="Courier New"/>
              </a:rPr>
              <a:t>,</a:t>
            </a:r>
            <a:r>
              <a:rPr lang="en-US" sz="1600" b="1" dirty="0" err="1" smtClean="0">
                <a:latin typeface="Courier New"/>
                <a:cs typeface="Courier New"/>
              </a:rPr>
              <a:t>res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res.writeHead</a:t>
            </a:r>
            <a:r>
              <a:rPr lang="en-US" sz="1600" dirty="0" smtClean="0">
                <a:latin typeface="Courier New"/>
                <a:cs typeface="Courier New"/>
              </a:rPr>
              <a:t>(200, {'Content-Type': 'text/plain'});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res.end</a:t>
            </a:r>
            <a:r>
              <a:rPr lang="en-US" sz="1600" dirty="0" smtClean="0">
                <a:latin typeface="Courier New"/>
                <a:cs typeface="Courier New"/>
              </a:rPr>
              <a:t>('Hello </a:t>
            </a:r>
            <a:r>
              <a:rPr lang="en-US" sz="1600" dirty="0" err="1" smtClean="0">
                <a:latin typeface="Courier New"/>
                <a:cs typeface="Courier New"/>
              </a:rPr>
              <a:t>QCon</a:t>
            </a:r>
            <a:r>
              <a:rPr lang="en-US" sz="1600" dirty="0" smtClean="0">
                <a:latin typeface="Courier New"/>
                <a:cs typeface="Courier New"/>
              </a:rPr>
              <a:t>\n');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}).listen(3000);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('Listening on port 3000');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 smtClean="0"/>
              <a:t>http.createServer</a:t>
            </a:r>
            <a:r>
              <a:rPr lang="en-US" sz="1600" dirty="0" smtClean="0"/>
              <a:t>() – creates an HTTP server. Takes a callback which will be invoked on each request.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req</a:t>
            </a:r>
            <a:r>
              <a:rPr lang="en-US" sz="1600" dirty="0" smtClean="0"/>
              <a:t>, res – request and response objects. Allow working with HTTP headers and the body.</a:t>
            </a:r>
          </a:p>
        </p:txBody>
      </p:sp>
    </p:spTree>
    <p:extLst>
      <p:ext uri="{BB962C8B-B14F-4D97-AF65-F5344CB8AC3E}">
        <p14:creationId xmlns:p14="http://schemas.microsoft.com/office/powerpoint/2010/main" val="2230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node is designed for writing non-blocking code</a:t>
            </a:r>
          </a:p>
          <a:p>
            <a:r>
              <a:rPr lang="en-US" sz="2800" dirty="0" smtClean="0"/>
              <a:t>95% of APIs in node are </a:t>
            </a:r>
            <a:r>
              <a:rPr lang="en-US" sz="2800" dirty="0" err="1" smtClean="0"/>
              <a:t>async</a:t>
            </a:r>
            <a:r>
              <a:rPr lang="en-US" sz="2800" dirty="0" smtClean="0"/>
              <a:t> accepting a callback</a:t>
            </a:r>
          </a:p>
          <a:p>
            <a:r>
              <a:rPr lang="en-US" sz="2800" dirty="0" smtClean="0"/>
              <a:t>The general convention is the first parameter of the callback is an err object. It will be null / undefined if there is no error</a:t>
            </a:r>
          </a:p>
          <a:p>
            <a:pPr lvl="1"/>
            <a:r>
              <a:rPr lang="en-US" sz="2400" dirty="0" smtClean="0"/>
              <a:t>e.g.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fs.fstat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fd</a:t>
            </a:r>
            <a:r>
              <a:rPr lang="en-US" sz="2000" dirty="0" smtClean="0">
                <a:latin typeface="Courier New"/>
                <a:cs typeface="Courier New"/>
              </a:rPr>
              <a:t>, function(err, stats) {…}</a:t>
            </a:r>
            <a:endParaRPr lang="en-US" sz="2800" dirty="0" smtClean="0"/>
          </a:p>
          <a:p>
            <a:r>
              <a:rPr lang="en-US" sz="2800" dirty="0" smtClean="0"/>
              <a:t>Some methods violate this convention like </a:t>
            </a:r>
            <a:r>
              <a:rPr lang="en-US" sz="2800" dirty="0" err="1" smtClean="0"/>
              <a:t>createServer</a:t>
            </a:r>
            <a:r>
              <a:rPr lang="en-US" sz="2800" dirty="0" smtClean="0"/>
              <a:t> and </a:t>
            </a:r>
            <a:r>
              <a:rPr lang="en-US" sz="2800" dirty="0" err="1" smtClean="0"/>
              <a:t>path.exists</a:t>
            </a:r>
            <a:endParaRPr lang="en-US" sz="2800" dirty="0" smtClean="0"/>
          </a:p>
          <a:p>
            <a:pPr lvl="1"/>
            <a:r>
              <a:rPr lang="en-US" sz="2400" dirty="0" smtClean="0"/>
              <a:t>e.g. </a:t>
            </a:r>
            <a:r>
              <a:rPr lang="en-US" sz="2000" dirty="0" err="1" smtClean="0">
                <a:latin typeface="Courier New"/>
                <a:cs typeface="Courier New"/>
              </a:rPr>
              <a:t>path.exists</a:t>
            </a:r>
            <a:r>
              <a:rPr lang="en-US" sz="2000" dirty="0" smtClean="0">
                <a:latin typeface="Courier New"/>
                <a:cs typeface="Courier New"/>
              </a:rPr>
              <a:t> (p, function(exists)) {…}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9591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node app – </a:t>
            </a:r>
            <a:r>
              <a:rPr lang="en-US" dirty="0" err="1" smtClean="0"/>
              <a:t>server.js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var</a:t>
            </a:r>
            <a:r>
              <a:rPr lang="en-US" sz="1600" dirty="0" smtClean="0">
                <a:latin typeface="Courier New"/>
                <a:cs typeface="Courier New"/>
              </a:rPr>
              <a:t> http = require('http');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http.createServer</a:t>
            </a:r>
            <a:r>
              <a:rPr lang="en-US" sz="1600" dirty="0" smtClean="0">
                <a:latin typeface="Courier New"/>
                <a:cs typeface="Courier New"/>
              </a:rPr>
              <a:t>(function(</a:t>
            </a:r>
            <a:r>
              <a:rPr lang="en-US" sz="1600" dirty="0" err="1" smtClean="0">
                <a:latin typeface="Courier New"/>
                <a:cs typeface="Courier New"/>
              </a:rPr>
              <a:t>req,res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res.writeHead</a:t>
            </a:r>
            <a:r>
              <a:rPr lang="en-US" sz="1600" dirty="0" smtClean="0">
                <a:latin typeface="Courier New"/>
                <a:cs typeface="Courier New"/>
              </a:rPr>
              <a:t>(200, {'Content-Type': 'text/plain'});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res.end</a:t>
            </a:r>
            <a:r>
              <a:rPr lang="en-US" sz="1600" dirty="0" smtClean="0">
                <a:latin typeface="Courier New"/>
                <a:cs typeface="Courier New"/>
              </a:rPr>
              <a:t>('Hello </a:t>
            </a:r>
            <a:r>
              <a:rPr lang="en-US" sz="1600" dirty="0" err="1" smtClean="0">
                <a:latin typeface="Courier New"/>
                <a:cs typeface="Courier New"/>
              </a:rPr>
              <a:t>QCon</a:t>
            </a:r>
            <a:r>
              <a:rPr lang="en-US" sz="1600" dirty="0" smtClean="0">
                <a:latin typeface="Courier New"/>
                <a:cs typeface="Courier New"/>
              </a:rPr>
              <a:t>\n');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}).listen(3000);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('Listening on port 3000');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/>
              <a:t>res.writeHead</a:t>
            </a:r>
            <a:r>
              <a:rPr lang="en-US" sz="1600" dirty="0"/>
              <a:t>() – sends HTTP status code and headers to the response. Headers need to be sent before the body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res.end</a:t>
            </a:r>
            <a:r>
              <a:rPr lang="en-US" sz="1600" dirty="0" smtClean="0"/>
              <a:t>() - sends data to the response and then writes the headers and body.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res.write</a:t>
            </a:r>
            <a:r>
              <a:rPr lang="en-US" sz="1600" dirty="0" smtClean="0"/>
              <a:t>() – sends a chunk to the response body. Will stream the response if called successively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804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node app – </a:t>
            </a:r>
            <a:r>
              <a:rPr lang="en-US" dirty="0" err="1" smtClean="0"/>
              <a:t>server.js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var</a:t>
            </a:r>
            <a:r>
              <a:rPr lang="en-US" sz="1600" dirty="0" smtClean="0">
                <a:latin typeface="Courier New"/>
                <a:cs typeface="Courier New"/>
              </a:rPr>
              <a:t> http = require('http');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http.createServer</a:t>
            </a:r>
            <a:r>
              <a:rPr lang="en-US" sz="1600" dirty="0" smtClean="0">
                <a:latin typeface="Courier New"/>
                <a:cs typeface="Courier New"/>
              </a:rPr>
              <a:t>(function(</a:t>
            </a:r>
            <a:r>
              <a:rPr lang="en-US" sz="1600" dirty="0" err="1" smtClean="0">
                <a:latin typeface="Courier New"/>
                <a:cs typeface="Courier New"/>
              </a:rPr>
              <a:t>req,res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res.writeHead</a:t>
            </a:r>
            <a:r>
              <a:rPr lang="en-US" sz="1600" dirty="0" smtClean="0">
                <a:latin typeface="Courier New"/>
                <a:cs typeface="Courier New"/>
              </a:rPr>
              <a:t>(200, {'Content-Type': 'text/plain'});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res.end</a:t>
            </a:r>
            <a:r>
              <a:rPr lang="en-US" sz="1600" dirty="0" smtClean="0">
                <a:latin typeface="Courier New"/>
                <a:cs typeface="Courier New"/>
              </a:rPr>
              <a:t>('Hello </a:t>
            </a:r>
            <a:r>
              <a:rPr lang="en-US" sz="1600" dirty="0" err="1" smtClean="0">
                <a:latin typeface="Courier New"/>
                <a:cs typeface="Courier New"/>
              </a:rPr>
              <a:t>QCon</a:t>
            </a:r>
            <a:r>
              <a:rPr lang="en-US" sz="1600" dirty="0" smtClean="0">
                <a:latin typeface="Courier New"/>
                <a:cs typeface="Courier New"/>
              </a:rPr>
              <a:t>\n');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}).</a:t>
            </a:r>
            <a:r>
              <a:rPr lang="en-US" sz="1600" b="1" dirty="0" smtClean="0">
                <a:latin typeface="Courier New"/>
                <a:cs typeface="Courier New"/>
              </a:rPr>
              <a:t>listen</a:t>
            </a:r>
            <a:r>
              <a:rPr lang="en-US" sz="1600" dirty="0" smtClean="0">
                <a:latin typeface="Courier New"/>
                <a:cs typeface="Courier New"/>
              </a:rPr>
              <a:t>(3000);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('Listening on port 3000');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Server.listen</a:t>
            </a:r>
            <a:r>
              <a:rPr lang="en-US" sz="1600" dirty="0" smtClean="0"/>
              <a:t>() – tells the server to listen on the specified port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110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 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var</a:t>
            </a:r>
            <a:r>
              <a:rPr lang="en-US" sz="1200" dirty="0" smtClean="0">
                <a:latin typeface="Courier New"/>
                <a:cs typeface="Courier New"/>
              </a:rPr>
              <a:t> http = require('http');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var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util</a:t>
            </a:r>
            <a:r>
              <a:rPr lang="en-US" sz="1200" dirty="0" smtClean="0">
                <a:latin typeface="Courier New"/>
                <a:cs typeface="Courier New"/>
              </a:rPr>
              <a:t> = require('</a:t>
            </a:r>
            <a:r>
              <a:rPr lang="en-US" sz="1200" dirty="0" err="1" smtClean="0">
                <a:latin typeface="Courier New"/>
                <a:cs typeface="Courier New"/>
              </a:rPr>
              <a:t>util</a:t>
            </a:r>
            <a:r>
              <a:rPr lang="en-US" sz="1200" dirty="0" smtClean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req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http.get</a:t>
            </a:r>
            <a:r>
              <a:rPr lang="en-US" sz="1200" dirty="0" smtClean="0">
                <a:latin typeface="Courier New"/>
                <a:cs typeface="Courier New"/>
              </a:rPr>
              <a:t>({host:'</a:t>
            </a:r>
            <a:r>
              <a:rPr lang="en-US" sz="1200" dirty="0" err="1" smtClean="0">
                <a:latin typeface="Courier New"/>
                <a:cs typeface="Courier New"/>
              </a:rPr>
              <a:t>nodejs.org</a:t>
            </a:r>
            <a:r>
              <a:rPr lang="en-US" sz="1200" dirty="0" smtClean="0">
                <a:latin typeface="Courier New"/>
                <a:cs typeface="Courier New"/>
              </a:rPr>
              <a:t>', path:'/</a:t>
            </a:r>
            <a:r>
              <a:rPr lang="en-US" sz="1200" dirty="0" err="1" smtClean="0">
                <a:latin typeface="Courier New"/>
                <a:cs typeface="Courier New"/>
              </a:rPr>
              <a:t>api</a:t>
            </a:r>
            <a:r>
              <a:rPr lang="en-US" sz="1200" dirty="0" smtClean="0">
                <a:latin typeface="Courier New"/>
                <a:cs typeface="Courier New"/>
              </a:rPr>
              <a:t>'},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function(res)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res.on</a:t>
            </a:r>
            <a:r>
              <a:rPr lang="en-US" sz="1200" dirty="0" smtClean="0">
                <a:latin typeface="Courier New"/>
                <a:cs typeface="Courier New"/>
              </a:rPr>
              <a:t>('data', function(chunk)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  <a:r>
              <a:rPr lang="en-US" sz="1200" dirty="0" err="1" smtClean="0">
                <a:latin typeface="Courier New"/>
                <a:cs typeface="Courier New"/>
              </a:rPr>
              <a:t>console.log</a:t>
            </a:r>
            <a:r>
              <a:rPr lang="en-US" sz="1200" dirty="0" smtClean="0">
                <a:latin typeface="Courier New"/>
                <a:cs typeface="Courier New"/>
              </a:rPr>
              <a:t>('data:' + chunk);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	});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req.on</a:t>
            </a:r>
            <a:r>
              <a:rPr lang="en-US" sz="1200" dirty="0" smtClean="0">
                <a:latin typeface="Courier New"/>
                <a:cs typeface="Courier New"/>
              </a:rPr>
              <a:t>('error', function(e)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err="1" smtClean="0">
                <a:latin typeface="Courier New"/>
                <a:cs typeface="Courier New"/>
              </a:rPr>
              <a:t>console.log</a:t>
            </a:r>
            <a:r>
              <a:rPr lang="en-US" sz="1200" dirty="0" smtClean="0">
                <a:latin typeface="Courier New"/>
                <a:cs typeface="Courier New"/>
              </a:rPr>
              <a:t>('problem with request: ' + </a:t>
            </a:r>
            <a:r>
              <a:rPr lang="en-US" sz="1200" dirty="0" err="1" smtClean="0">
                <a:latin typeface="Courier New"/>
                <a:cs typeface="Courier New"/>
              </a:rPr>
              <a:t>e.message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});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9080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 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var</a:t>
            </a:r>
            <a:r>
              <a:rPr lang="en-US" sz="1200" dirty="0" smtClean="0">
                <a:latin typeface="Courier New"/>
                <a:cs typeface="Courier New"/>
              </a:rPr>
              <a:t> http = require('http');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var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util</a:t>
            </a:r>
            <a:r>
              <a:rPr lang="en-US" sz="1200" dirty="0" smtClean="0">
                <a:latin typeface="Courier New"/>
                <a:cs typeface="Courier New"/>
              </a:rPr>
              <a:t> = require('</a:t>
            </a:r>
            <a:r>
              <a:rPr lang="en-US" sz="1200" dirty="0" err="1" smtClean="0">
                <a:latin typeface="Courier New"/>
                <a:cs typeface="Courier New"/>
              </a:rPr>
              <a:t>util</a:t>
            </a:r>
            <a:r>
              <a:rPr lang="en-US" sz="1200" dirty="0" smtClean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req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b="1" dirty="0" err="1" smtClean="0">
                <a:latin typeface="Courier New"/>
                <a:cs typeface="Courier New"/>
              </a:rPr>
              <a:t>http.get</a:t>
            </a:r>
            <a:r>
              <a:rPr lang="en-US" sz="1200" dirty="0" smtClean="0">
                <a:latin typeface="Courier New"/>
                <a:cs typeface="Courier New"/>
              </a:rPr>
              <a:t>({host:'</a:t>
            </a:r>
            <a:r>
              <a:rPr lang="en-US" sz="1200" dirty="0" err="1" smtClean="0">
                <a:latin typeface="Courier New"/>
                <a:cs typeface="Courier New"/>
              </a:rPr>
              <a:t>nodejs.org</a:t>
            </a:r>
            <a:r>
              <a:rPr lang="en-US" sz="1200" dirty="0" smtClean="0">
                <a:latin typeface="Courier New"/>
                <a:cs typeface="Courier New"/>
              </a:rPr>
              <a:t>', path:'/</a:t>
            </a:r>
            <a:r>
              <a:rPr lang="en-US" sz="1200" dirty="0" err="1" smtClean="0">
                <a:latin typeface="Courier New"/>
                <a:cs typeface="Courier New"/>
              </a:rPr>
              <a:t>api</a:t>
            </a:r>
            <a:r>
              <a:rPr lang="en-US" sz="1200" dirty="0" smtClean="0">
                <a:latin typeface="Courier New"/>
                <a:cs typeface="Courier New"/>
              </a:rPr>
              <a:t>'},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function(res)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res.on</a:t>
            </a:r>
            <a:r>
              <a:rPr lang="en-US" sz="1200" dirty="0" smtClean="0">
                <a:latin typeface="Courier New"/>
                <a:cs typeface="Courier New"/>
              </a:rPr>
              <a:t>('data', function(chunk)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  <a:r>
              <a:rPr lang="en-US" sz="1200" dirty="0" err="1" smtClean="0">
                <a:latin typeface="Courier New"/>
                <a:cs typeface="Courier New"/>
              </a:rPr>
              <a:t>console.log</a:t>
            </a:r>
            <a:r>
              <a:rPr lang="en-US" sz="1200" dirty="0" smtClean="0">
                <a:latin typeface="Courier New"/>
                <a:cs typeface="Courier New"/>
              </a:rPr>
              <a:t>('data:' + chunk);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	});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req.on</a:t>
            </a:r>
            <a:r>
              <a:rPr lang="en-US" sz="1200" dirty="0" smtClean="0">
                <a:latin typeface="Courier New"/>
                <a:cs typeface="Courier New"/>
              </a:rPr>
              <a:t>('error', function(e)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err="1" smtClean="0">
                <a:latin typeface="Courier New"/>
                <a:cs typeface="Courier New"/>
              </a:rPr>
              <a:t>console.log</a:t>
            </a:r>
            <a:r>
              <a:rPr lang="en-US" sz="1200" dirty="0" smtClean="0">
                <a:latin typeface="Courier New"/>
                <a:cs typeface="Courier New"/>
              </a:rPr>
              <a:t>('problem with request: ' + </a:t>
            </a:r>
            <a:r>
              <a:rPr lang="en-US" sz="1200" dirty="0" err="1" smtClean="0">
                <a:latin typeface="Courier New"/>
                <a:cs typeface="Courier New"/>
              </a:rPr>
              <a:t>e.message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});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http.get</a:t>
            </a:r>
            <a:r>
              <a:rPr lang="en-US" sz="1600" dirty="0" smtClean="0"/>
              <a:t>() – make an HTTP GET request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http.request</a:t>
            </a:r>
            <a:r>
              <a:rPr lang="en-US" sz="1600" dirty="0" smtClean="0"/>
              <a:t>() – make an HTTP request for any method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1109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emitters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objects in node emit events</a:t>
            </a:r>
          </a:p>
          <a:p>
            <a:r>
              <a:rPr lang="en-US" dirty="0" smtClean="0"/>
              <a:t>All emitters are instances of </a:t>
            </a:r>
            <a:r>
              <a:rPr lang="en-US" b="1" dirty="0" err="1" smtClean="0"/>
              <a:t>events.EventEmitter</a:t>
            </a:r>
            <a:endParaRPr lang="en-US" b="1" dirty="0" smtClean="0"/>
          </a:p>
          <a:p>
            <a:r>
              <a:rPr lang="en-US" dirty="0" smtClean="0"/>
              <a:t>To add a listener use the </a:t>
            </a:r>
            <a:r>
              <a:rPr lang="en-US" b="1" dirty="0" smtClean="0"/>
              <a:t>on()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To remote listeners to an event use the </a:t>
            </a:r>
            <a:r>
              <a:rPr lang="en-US" b="1" dirty="0" err="1" smtClean="0"/>
              <a:t>removeListener</a:t>
            </a:r>
            <a:r>
              <a:rPr lang="en-US" dirty="0" smtClean="0"/>
              <a:t> method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3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 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var</a:t>
            </a:r>
            <a:r>
              <a:rPr lang="en-US" sz="1200" dirty="0" smtClean="0">
                <a:latin typeface="Courier New"/>
                <a:cs typeface="Courier New"/>
              </a:rPr>
              <a:t> http = require('http');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var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util</a:t>
            </a:r>
            <a:r>
              <a:rPr lang="en-US" sz="1200" dirty="0" smtClean="0">
                <a:latin typeface="Courier New"/>
                <a:cs typeface="Courier New"/>
              </a:rPr>
              <a:t> = require('</a:t>
            </a:r>
            <a:r>
              <a:rPr lang="en-US" sz="1200" dirty="0" err="1" smtClean="0">
                <a:latin typeface="Courier New"/>
                <a:cs typeface="Courier New"/>
              </a:rPr>
              <a:t>util</a:t>
            </a:r>
            <a:r>
              <a:rPr lang="en-US" sz="1200" dirty="0" smtClean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req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http.get</a:t>
            </a:r>
            <a:r>
              <a:rPr lang="en-US" sz="1200" dirty="0" smtClean="0">
                <a:latin typeface="Courier New"/>
                <a:cs typeface="Courier New"/>
              </a:rPr>
              <a:t>({host:'</a:t>
            </a:r>
            <a:r>
              <a:rPr lang="en-US" sz="1200" dirty="0" err="1" smtClean="0">
                <a:latin typeface="Courier New"/>
                <a:cs typeface="Courier New"/>
              </a:rPr>
              <a:t>nodejs.org</a:t>
            </a:r>
            <a:r>
              <a:rPr lang="en-US" sz="1200" dirty="0" smtClean="0">
                <a:latin typeface="Courier New"/>
                <a:cs typeface="Courier New"/>
              </a:rPr>
              <a:t>', path:'/</a:t>
            </a:r>
            <a:r>
              <a:rPr lang="en-US" sz="1200" dirty="0" err="1" smtClean="0">
                <a:latin typeface="Courier New"/>
                <a:cs typeface="Courier New"/>
              </a:rPr>
              <a:t>api</a:t>
            </a:r>
            <a:r>
              <a:rPr lang="en-US" sz="1200" dirty="0" smtClean="0">
                <a:latin typeface="Courier New"/>
                <a:cs typeface="Courier New"/>
              </a:rPr>
              <a:t>'},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function(res)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b="1" dirty="0" err="1" smtClean="0">
                <a:latin typeface="Courier New"/>
                <a:cs typeface="Courier New"/>
              </a:rPr>
              <a:t>res.on</a:t>
            </a:r>
            <a:r>
              <a:rPr lang="en-US" sz="1200" b="1" dirty="0" smtClean="0">
                <a:latin typeface="Courier New"/>
                <a:cs typeface="Courier New"/>
              </a:rPr>
              <a:t>('data'</a:t>
            </a:r>
            <a:r>
              <a:rPr lang="en-US" sz="1200" dirty="0" smtClean="0">
                <a:latin typeface="Courier New"/>
                <a:cs typeface="Courier New"/>
              </a:rPr>
              <a:t>, function(chunk)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  <a:r>
              <a:rPr lang="en-US" sz="1200" dirty="0" err="1" smtClean="0">
                <a:latin typeface="Courier New"/>
                <a:cs typeface="Courier New"/>
              </a:rPr>
              <a:t>console.log</a:t>
            </a:r>
            <a:r>
              <a:rPr lang="en-US" sz="1200" dirty="0" smtClean="0">
                <a:latin typeface="Courier New"/>
                <a:cs typeface="Courier New"/>
              </a:rPr>
              <a:t>('data:' + chunk);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	});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req.on</a:t>
            </a:r>
            <a:r>
              <a:rPr lang="en-US" sz="1200" b="1" dirty="0" smtClean="0">
                <a:latin typeface="Courier New"/>
                <a:cs typeface="Courier New"/>
              </a:rPr>
              <a:t>('error'</a:t>
            </a:r>
            <a:r>
              <a:rPr lang="en-US" sz="1200" dirty="0" smtClean="0">
                <a:latin typeface="Courier New"/>
                <a:cs typeface="Courier New"/>
              </a:rPr>
              <a:t>, function(e)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err="1" smtClean="0">
                <a:latin typeface="Courier New"/>
                <a:cs typeface="Courier New"/>
              </a:rPr>
              <a:t>console.log</a:t>
            </a:r>
            <a:r>
              <a:rPr lang="en-US" sz="1200" dirty="0" smtClean="0">
                <a:latin typeface="Courier New"/>
                <a:cs typeface="Courier New"/>
              </a:rPr>
              <a:t>('problem with request: ' + </a:t>
            </a:r>
            <a:r>
              <a:rPr lang="en-US" sz="1200" dirty="0" err="1" smtClean="0">
                <a:latin typeface="Courier New"/>
                <a:cs typeface="Courier New"/>
              </a:rPr>
              <a:t>e.message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});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'data' – fired whenever data is received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'error' – fired whenever a network error or HTTP parse error occurs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96498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modules – </a:t>
            </a:r>
            <a:r>
              <a:rPr lang="en-US" dirty="0" err="1" smtClean="0"/>
              <a:t>fs</a:t>
            </a:r>
            <a:r>
              <a:rPr lang="en-US" dirty="0" smtClean="0"/>
              <a:t>, stream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2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platform for building network applications which:</a:t>
            </a:r>
          </a:p>
          <a:p>
            <a:r>
              <a:rPr lang="en-US" dirty="0" smtClean="0"/>
              <a:t>Are written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Are scalable</a:t>
            </a:r>
          </a:p>
          <a:p>
            <a:r>
              <a:rPr lang="en-US" dirty="0" smtClean="0"/>
              <a:t>Are heavily data intensive / real-time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1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File/IO – Writing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var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fs</a:t>
            </a:r>
            <a:r>
              <a:rPr lang="en-US" sz="1600" dirty="0" smtClean="0">
                <a:latin typeface="Courier New"/>
                <a:cs typeface="Courier New"/>
              </a:rPr>
              <a:t> = require('</a:t>
            </a:r>
            <a:r>
              <a:rPr lang="en-US" sz="1600" dirty="0" err="1" smtClean="0">
                <a:latin typeface="Courier New"/>
                <a:cs typeface="Courier New"/>
              </a:rPr>
              <a:t>fs</a:t>
            </a:r>
            <a:r>
              <a:rPr lang="en-US" sz="1600" dirty="0" smtClean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urier New"/>
                <a:cs typeface="Courier New"/>
              </a:rPr>
              <a:t>fs.unlink</a:t>
            </a:r>
            <a:r>
              <a:rPr lang="en-US" sz="1600" dirty="0" smtClean="0">
                <a:latin typeface="Courier New"/>
                <a:cs typeface="Courier New"/>
              </a:rPr>
              <a:t>('./file*.txt');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urier New"/>
                <a:cs typeface="Courier New"/>
              </a:rPr>
              <a:t>fs.writeFile</a:t>
            </a:r>
            <a:r>
              <a:rPr lang="en-US" sz="1600" dirty="0" smtClean="0">
                <a:latin typeface="Courier New"/>
                <a:cs typeface="Courier New"/>
              </a:rPr>
              <a:t>('./file1.txt', 'Some text\n', function(err)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if (err) throw err;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('Wrote file1.txt');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});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fs.unlink</a:t>
            </a:r>
            <a:r>
              <a:rPr lang="en-US" sz="1600" dirty="0" smtClean="0"/>
              <a:t>() – Delete a file. Supports wildcards.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fs.writeFile</a:t>
            </a:r>
            <a:r>
              <a:rPr lang="en-US" sz="1600" dirty="0" smtClean="0"/>
              <a:t>() – Open a file and write to it. Replace the file if it already exists.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8483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File/IO –</a:t>
            </a:r>
            <a:r>
              <a:rPr lang="en-US" dirty="0"/>
              <a:t> </a:t>
            </a:r>
            <a:r>
              <a:rPr lang="en-US" dirty="0" smtClean="0"/>
              <a:t>Streaming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 smtClean="0">
                <a:latin typeface="Courier New"/>
                <a:cs typeface="Courier New"/>
              </a:rPr>
              <a:t>var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fs</a:t>
            </a:r>
            <a:r>
              <a:rPr lang="en-US" sz="1100" dirty="0" smtClean="0">
                <a:latin typeface="Courier New"/>
                <a:cs typeface="Courier New"/>
              </a:rPr>
              <a:t> = require('</a:t>
            </a:r>
            <a:r>
              <a:rPr lang="en-US" sz="1100" dirty="0" err="1" smtClean="0">
                <a:latin typeface="Courier New"/>
                <a:cs typeface="Courier New"/>
              </a:rPr>
              <a:t>fs</a:t>
            </a:r>
            <a:r>
              <a:rPr lang="en-US" sz="1100" dirty="0" smtClean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r>
              <a:rPr lang="en-US" sz="1100" dirty="0" err="1" smtClean="0">
                <a:latin typeface="Courier New"/>
                <a:cs typeface="Courier New"/>
              </a:rPr>
              <a:t>fs.unlink</a:t>
            </a:r>
            <a:r>
              <a:rPr lang="en-US" sz="1100" dirty="0" smtClean="0">
                <a:latin typeface="Courier New"/>
                <a:cs typeface="Courier New"/>
              </a:rPr>
              <a:t>('./file*.txt');</a:t>
            </a:r>
          </a:p>
          <a:p>
            <a:pPr marL="0" indent="0"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100" dirty="0" err="1" smtClean="0">
                <a:latin typeface="Courier New"/>
                <a:cs typeface="Courier New"/>
              </a:rPr>
              <a:t>fs.writeFile</a:t>
            </a:r>
            <a:r>
              <a:rPr lang="en-US" sz="1100" dirty="0" smtClean="0">
                <a:latin typeface="Courier New"/>
                <a:cs typeface="Courier New"/>
              </a:rPr>
              <a:t>('./file1.txt', 'Some text\n', function(err) {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if (err) throw err;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console.log</a:t>
            </a:r>
            <a:r>
              <a:rPr lang="en-US" sz="1100" dirty="0" smtClean="0">
                <a:latin typeface="Courier New"/>
                <a:cs typeface="Courier New"/>
              </a:rPr>
              <a:t>('Wrote file1.txt');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/>
                <a:cs typeface="Courier New"/>
              </a:rPr>
              <a:t>  writeFile2();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/>
                <a:cs typeface="Courier New"/>
              </a:rPr>
              <a:t>}); </a:t>
            </a:r>
          </a:p>
          <a:p>
            <a:pPr marL="0" indent="0"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/>
                <a:cs typeface="Courier New"/>
              </a:rPr>
              <a:t>function writeFile2() {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var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os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b="1" dirty="0" err="1" smtClean="0">
                <a:latin typeface="Courier New"/>
                <a:cs typeface="Courier New"/>
              </a:rPr>
              <a:t>fs.createWriteStream</a:t>
            </a:r>
            <a:r>
              <a:rPr lang="en-US" sz="1100" dirty="0" smtClean="0">
                <a:latin typeface="Courier New"/>
                <a:cs typeface="Courier New"/>
              </a:rPr>
              <a:t>('./file2.txt');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os.</a:t>
            </a:r>
            <a:r>
              <a:rPr lang="en-US" sz="1100" b="1" dirty="0" err="1" smtClean="0">
                <a:latin typeface="Courier New"/>
                <a:cs typeface="Courier New"/>
              </a:rPr>
              <a:t>write</a:t>
            </a:r>
            <a:r>
              <a:rPr lang="en-US" sz="1100" dirty="0" smtClean="0">
                <a:latin typeface="Courier New"/>
                <a:cs typeface="Courier New"/>
              </a:rPr>
              <a:t>('Some text\n');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 </a:t>
            </a:r>
            <a:r>
              <a:rPr lang="en-US" sz="1100" dirty="0" err="1" smtClean="0">
                <a:latin typeface="Courier New"/>
                <a:cs typeface="Courier New"/>
              </a:rPr>
              <a:t>os.</a:t>
            </a:r>
            <a:r>
              <a:rPr lang="en-US" sz="1100" b="1" dirty="0" err="1" smtClean="0">
                <a:latin typeface="Courier New"/>
                <a:cs typeface="Courier New"/>
              </a:rPr>
              <a:t>write</a:t>
            </a:r>
            <a:r>
              <a:rPr lang="en-US" sz="1100" dirty="0" smtClean="0">
                <a:latin typeface="Courier New"/>
                <a:cs typeface="Courier New"/>
              </a:rPr>
              <a:t>('Some text\n');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console.log</a:t>
            </a:r>
            <a:r>
              <a:rPr lang="en-US" sz="1100" dirty="0" smtClean="0">
                <a:latin typeface="Courier New"/>
                <a:cs typeface="Courier New"/>
              </a:rPr>
              <a:t>('Wrote file2.txt')</a:t>
            </a:r>
          </a:p>
          <a:p>
            <a:pPr marL="0" indent="0"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100" dirty="0" err="1" smtClean="0"/>
              <a:t>fs.createWriteStream</a:t>
            </a:r>
            <a:r>
              <a:rPr lang="en-US" sz="1100" dirty="0" smtClean="0"/>
              <a:t> () – Open a file stream to write to. Allows passing flags for configuring the stream i.e. mode, encoding, etc.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 err="1" smtClean="0"/>
              <a:t>stream.write</a:t>
            </a:r>
            <a:r>
              <a:rPr lang="en-US" sz="1100" dirty="0" smtClean="0"/>
              <a:t>() – Write a string to the stream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8211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File/IO – Appending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>
                <a:latin typeface="Courier New"/>
                <a:cs typeface="Courier New"/>
              </a:rPr>
              <a:t>function writeFile2() {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var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os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fs.createWriteStream</a:t>
            </a:r>
            <a:r>
              <a:rPr lang="en-US" sz="1100" dirty="0" smtClean="0">
                <a:latin typeface="Courier New"/>
                <a:cs typeface="Courier New"/>
              </a:rPr>
              <a:t>('./file2.txt');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os.write</a:t>
            </a:r>
            <a:r>
              <a:rPr lang="en-US" sz="1100" dirty="0" smtClean="0">
                <a:latin typeface="Courier New"/>
                <a:cs typeface="Courier New"/>
              </a:rPr>
              <a:t>('Some text\n');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os.write</a:t>
            </a:r>
            <a:r>
              <a:rPr lang="en-US" sz="1100" dirty="0" smtClean="0">
                <a:latin typeface="Courier New"/>
                <a:cs typeface="Courier New"/>
              </a:rPr>
              <a:t>('Some text\n');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console.log</a:t>
            </a:r>
            <a:r>
              <a:rPr lang="en-US" sz="1100" dirty="0" smtClean="0">
                <a:latin typeface="Courier New"/>
                <a:cs typeface="Courier New"/>
              </a:rPr>
              <a:t>('Wrote file2.txt')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/>
                <a:cs typeface="Courier New"/>
              </a:rPr>
              <a:t>  appendFile2();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/>
                <a:cs typeface="Courier New"/>
              </a:rPr>
              <a:t>function appendFile2() {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var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os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fs.createWriteStream</a:t>
            </a:r>
            <a:r>
              <a:rPr lang="en-US" sz="1100" dirty="0" smtClean="0">
                <a:latin typeface="Courier New"/>
                <a:cs typeface="Courier New"/>
              </a:rPr>
              <a:t>('./file2.txt', </a:t>
            </a:r>
            <a:r>
              <a:rPr lang="en-US" sz="1100" b="1" dirty="0" smtClean="0">
                <a:latin typeface="Courier New"/>
                <a:cs typeface="Courier New"/>
              </a:rPr>
              <a:t>{</a:t>
            </a:r>
            <a:r>
              <a:rPr lang="en-US" sz="1100" b="1" dirty="0" err="1" smtClean="0">
                <a:latin typeface="Courier New"/>
                <a:cs typeface="Courier New"/>
              </a:rPr>
              <a:t>flags:'a</a:t>
            </a:r>
            <a:r>
              <a:rPr lang="en-US" sz="1100" b="1" dirty="0" smtClean="0">
                <a:latin typeface="Courier New"/>
                <a:cs typeface="Courier New"/>
              </a:rPr>
              <a:t>', start:20}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os.write</a:t>
            </a:r>
            <a:r>
              <a:rPr lang="en-US" sz="1100" dirty="0" smtClean="0">
                <a:latin typeface="Courier New"/>
                <a:cs typeface="Courier New"/>
              </a:rPr>
              <a:t>('Appended text\n');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console.log</a:t>
            </a:r>
            <a:r>
              <a:rPr lang="en-US" sz="1100" dirty="0" smtClean="0">
                <a:latin typeface="Courier New"/>
                <a:cs typeface="Courier New"/>
              </a:rPr>
              <a:t>('Appended to file2.txt');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100" dirty="0" smtClean="0"/>
              <a:t>To append, pass in a </a:t>
            </a:r>
            <a:r>
              <a:rPr lang="en-US" sz="1100" dirty="0" err="1" smtClean="0"/>
              <a:t>json</a:t>
            </a:r>
            <a:r>
              <a:rPr lang="en-US" sz="1100" dirty="0" smtClean="0"/>
              <a:t> object with a flags of 'a'.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start - specifies the position to start appending.</a:t>
            </a:r>
          </a:p>
          <a:p>
            <a:pPr marL="0" indent="0">
              <a:buNone/>
            </a:pPr>
            <a:endParaRPr lang="en-US" sz="11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738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File/IO – 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var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fs</a:t>
            </a:r>
            <a:r>
              <a:rPr lang="en-US" sz="1800" dirty="0" smtClean="0">
                <a:latin typeface="Courier New"/>
                <a:cs typeface="Courier New"/>
              </a:rPr>
              <a:t> = require('</a:t>
            </a:r>
            <a:r>
              <a:rPr lang="en-US" sz="1800" dirty="0" err="1" smtClean="0">
                <a:latin typeface="Courier New"/>
                <a:cs typeface="Courier New"/>
              </a:rPr>
              <a:t>fs</a:t>
            </a:r>
            <a:r>
              <a:rPr lang="en-US" sz="1800" dirty="0" smtClean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readWholeFileAsString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function </a:t>
            </a:r>
            <a:r>
              <a:rPr lang="en-US" sz="1800" dirty="0" err="1" smtClean="0">
                <a:latin typeface="Courier New"/>
                <a:cs typeface="Courier New"/>
              </a:rPr>
              <a:t>readWholeFileAsString</a:t>
            </a:r>
            <a:r>
              <a:rPr lang="en-US" sz="1800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latin typeface="Courier New"/>
                <a:cs typeface="Courier New"/>
              </a:rPr>
              <a:t>fs.readFile</a:t>
            </a:r>
            <a:r>
              <a:rPr lang="en-US" sz="1800" dirty="0" smtClean="0">
                <a:latin typeface="Courier New"/>
                <a:cs typeface="Courier New"/>
              </a:rPr>
              <a:t>('./file2.txt', 'utf8', function(err, data)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if (err) throw err;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console.log</a:t>
            </a:r>
            <a:r>
              <a:rPr lang="en-US" sz="1800" dirty="0" smtClean="0">
                <a:latin typeface="Courier New"/>
                <a:cs typeface="Courier New"/>
              </a:rPr>
              <a:t>(data);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});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 smtClean="0"/>
              <a:t>fs.readFile</a:t>
            </a:r>
            <a:r>
              <a:rPr lang="en-US" sz="1800" dirty="0" smtClean="0"/>
              <a:t> – Reads the entire contents of a file asynchronously. If encoding is not specified returns a raw buffer.</a:t>
            </a:r>
          </a:p>
          <a:p>
            <a:pPr marL="0" indent="0">
              <a:buNone/>
            </a:pPr>
            <a:endParaRPr lang="en-US" sz="11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913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File/IO – 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var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fs</a:t>
            </a:r>
            <a:r>
              <a:rPr lang="en-US" sz="1800" dirty="0" smtClean="0">
                <a:latin typeface="Courier New"/>
                <a:cs typeface="Courier New"/>
              </a:rPr>
              <a:t> = require('</a:t>
            </a:r>
            <a:r>
              <a:rPr lang="en-US" sz="1800" dirty="0" err="1" smtClean="0">
                <a:latin typeface="Courier New"/>
                <a:cs typeface="Courier New"/>
              </a:rPr>
              <a:t>fs</a:t>
            </a:r>
            <a:r>
              <a:rPr lang="en-US" sz="1800" dirty="0" smtClean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readWholeFileAsString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/>
                <a:cs typeface="Courier New"/>
              </a:rPr>
              <a:t>readWholeFileAsBuffer</a:t>
            </a:r>
            <a:r>
              <a:rPr lang="en-US" sz="1800" b="1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function </a:t>
            </a:r>
            <a:r>
              <a:rPr lang="en-US" sz="1800" dirty="0" err="1" smtClean="0">
                <a:latin typeface="Courier New"/>
                <a:cs typeface="Courier New"/>
              </a:rPr>
              <a:t>readWholeFileAsBuffer</a:t>
            </a:r>
            <a:r>
              <a:rPr lang="en-US" sz="1800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fs.readFile</a:t>
            </a:r>
            <a:r>
              <a:rPr lang="en-US" sz="1800" dirty="0" smtClean="0">
                <a:latin typeface="Courier New"/>
                <a:cs typeface="Courier New"/>
              </a:rPr>
              <a:t>('./file2.txt', null, function(err, data)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if (err) throw err;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</a:t>
            </a:r>
            <a:r>
              <a:rPr lang="en-US" sz="1800" dirty="0" err="1" smtClean="0">
                <a:latin typeface="Courier New"/>
                <a:cs typeface="Courier New"/>
              </a:rPr>
              <a:t>console.log</a:t>
            </a:r>
            <a:r>
              <a:rPr lang="en-US" sz="1800" dirty="0" smtClean="0">
                <a:latin typeface="Courier New"/>
                <a:cs typeface="Courier New"/>
              </a:rPr>
              <a:t>(data + '\n');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});	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1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/>
              <a:t>In this case data will be an array containing all the bytes rather than a string.</a:t>
            </a:r>
            <a:endParaRPr lang="en-US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304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File/IO – Reading files as 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var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dirty="0" err="1" smtClean="0">
                <a:latin typeface="Courier New"/>
                <a:cs typeface="Courier New"/>
              </a:rPr>
              <a:t>fs</a:t>
            </a:r>
            <a:r>
              <a:rPr lang="en-US" sz="1500" dirty="0" smtClean="0">
                <a:latin typeface="Courier New"/>
                <a:cs typeface="Courier New"/>
              </a:rPr>
              <a:t> = require('</a:t>
            </a:r>
            <a:r>
              <a:rPr lang="en-US" sz="1500" dirty="0" err="1" smtClean="0">
                <a:latin typeface="Courier New"/>
                <a:cs typeface="Courier New"/>
              </a:rPr>
              <a:t>fs</a:t>
            </a:r>
            <a:r>
              <a:rPr lang="en-US" sz="1500" dirty="0" smtClean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readWholeFileAsString</a:t>
            </a:r>
            <a:r>
              <a:rPr lang="en-US" sz="15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readWholeFileAsBuffer</a:t>
            </a:r>
            <a:r>
              <a:rPr lang="en-US" sz="15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readFileAsStream</a:t>
            </a:r>
            <a:r>
              <a:rPr lang="en-US" sz="15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function </a:t>
            </a:r>
            <a:r>
              <a:rPr lang="en-US" sz="1500" dirty="0" err="1" smtClean="0">
                <a:latin typeface="Courier New"/>
                <a:cs typeface="Courier New"/>
              </a:rPr>
              <a:t>readFileAsStream</a:t>
            </a:r>
            <a:r>
              <a:rPr lang="en-US" sz="1500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b="1" dirty="0" err="1" smtClean="0">
                <a:latin typeface="Courier New"/>
                <a:cs typeface="Courier New"/>
              </a:rPr>
              <a:t>fs.createReadStream</a:t>
            </a:r>
            <a:r>
              <a:rPr lang="en-US" sz="1500" dirty="0" smtClean="0">
                <a:latin typeface="Courier New"/>
                <a:cs typeface="Courier New"/>
              </a:rPr>
              <a:t>('./file2.txt', {encoding:'utf8',</a:t>
            </a: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    bufferSize:5}).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on('</a:t>
            </a:r>
            <a:r>
              <a:rPr lang="en-US" sz="1500" b="1" dirty="0" smtClean="0">
                <a:latin typeface="Courier New"/>
                <a:cs typeface="Courier New"/>
              </a:rPr>
              <a:t>data</a:t>
            </a:r>
            <a:r>
              <a:rPr lang="en-US" sz="1500" dirty="0" smtClean="0">
                <a:latin typeface="Courier New"/>
                <a:cs typeface="Courier New"/>
              </a:rPr>
              <a:t>', function(chunk) {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  </a:t>
            </a:r>
            <a:r>
              <a:rPr lang="en-US" sz="1500" dirty="0" err="1" smtClean="0">
                <a:latin typeface="Courier New"/>
                <a:cs typeface="Courier New"/>
              </a:rPr>
              <a:t>console.log</a:t>
            </a:r>
            <a:r>
              <a:rPr lang="en-US" sz="1500" dirty="0" smtClean="0">
                <a:latin typeface="Courier New"/>
                <a:cs typeface="Courier New"/>
              </a:rPr>
              <a:t>('data:' + chunk);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}).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on('</a:t>
            </a:r>
            <a:r>
              <a:rPr lang="en-US" sz="1500" b="1" dirty="0" smtClean="0">
                <a:latin typeface="Courier New"/>
                <a:cs typeface="Courier New"/>
              </a:rPr>
              <a:t>error</a:t>
            </a:r>
            <a:r>
              <a:rPr lang="en-US" sz="1500" dirty="0" smtClean="0">
                <a:latin typeface="Courier New"/>
                <a:cs typeface="Courier New"/>
              </a:rPr>
              <a:t>', function(err) {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  throw err;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});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}</a:t>
            </a:r>
            <a:endParaRPr lang="en-US" sz="15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1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 smtClean="0"/>
              <a:t>fs.createReadStream</a:t>
            </a:r>
            <a:r>
              <a:rPr lang="en-US" sz="1600" dirty="0" smtClean="0"/>
              <a:t>() – Opens up a stream to read a file.</a:t>
            </a:r>
          </a:p>
          <a:p>
            <a:pPr marL="0" indent="0">
              <a:buNone/>
            </a:pPr>
            <a:endParaRPr lang="en-US" sz="1600" dirty="0" smtClean="0"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data – event fired when a chunk is received</a:t>
            </a:r>
          </a:p>
          <a:p>
            <a:pPr marL="0" indent="0">
              <a:buNone/>
            </a:pPr>
            <a:endParaRPr lang="en-US" sz="1600" dirty="0" smtClean="0"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error – event fired when an error occurs during the reading i.e. the file is no longer available </a:t>
            </a:r>
          </a:p>
          <a:p>
            <a:pPr marL="0" indent="0"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66335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Streams are useful when there is a continuous flow of data in/out.</a:t>
            </a:r>
          </a:p>
          <a:p>
            <a:r>
              <a:rPr lang="en-US" dirty="0" smtClean="0"/>
              <a:t>A stream is an abstract interface in node that is implemented by various objects like an HTTP Request, Files, Sockets, etc.</a:t>
            </a:r>
          </a:p>
          <a:p>
            <a:r>
              <a:rPr lang="en-US" dirty="0" smtClean="0"/>
              <a:t>Streams wrap a file descriptor</a:t>
            </a:r>
          </a:p>
          <a:p>
            <a:r>
              <a:rPr lang="en-US" dirty="0" smtClean="0"/>
              <a:t>node supports both readable and writable streams</a:t>
            </a:r>
          </a:p>
          <a:p>
            <a:r>
              <a:rPr lang="en-US" dirty="0" smtClean="0"/>
              <a:t>Streams can be piped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1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pause: pause a stream</a:t>
            </a:r>
            <a:endParaRPr lang="en-US" dirty="0"/>
          </a:p>
          <a:p>
            <a:pPr lvl="1"/>
            <a:r>
              <a:rPr lang="en-US" dirty="0" smtClean="0"/>
              <a:t>resume: resume a paused stream</a:t>
            </a:r>
          </a:p>
          <a:p>
            <a:pPr lvl="1"/>
            <a:r>
              <a:rPr lang="en-US" dirty="0" smtClean="0"/>
              <a:t>destroy: close the stream</a:t>
            </a:r>
          </a:p>
          <a:p>
            <a:pPr lvl="1"/>
            <a:r>
              <a:rPr lang="en-US" dirty="0" smtClean="0"/>
              <a:t>pipe: pipe all input to another stream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data: data has been received</a:t>
            </a:r>
          </a:p>
          <a:p>
            <a:pPr lvl="1"/>
            <a:r>
              <a:rPr lang="en-US" dirty="0" smtClean="0"/>
              <a:t>end: there is no more data</a:t>
            </a:r>
          </a:p>
          <a:p>
            <a:pPr lvl="1"/>
            <a:r>
              <a:rPr lang="en-US" dirty="0" smtClean="0"/>
              <a:t>error: there was an error receiving data</a:t>
            </a:r>
          </a:p>
          <a:p>
            <a:pPr lvl="1"/>
            <a:r>
              <a:rPr lang="en-US" dirty="0" smtClean="0"/>
              <a:t>close: the underlying file descriptor has been closed</a:t>
            </a:r>
          </a:p>
        </p:txBody>
      </p:sp>
    </p:spTree>
    <p:extLst>
      <p:ext uri="{BB962C8B-B14F-4D97-AF65-F5344CB8AC3E}">
        <p14:creationId xmlns:p14="http://schemas.microsoft.com/office/powerpoint/2010/main" val="2291648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Writeable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write: write to a stream</a:t>
            </a:r>
            <a:endParaRPr lang="en-US" dirty="0"/>
          </a:p>
          <a:p>
            <a:pPr lvl="1"/>
            <a:r>
              <a:rPr lang="en-US" dirty="0" smtClean="0"/>
              <a:t>resume: resume a paused stream</a:t>
            </a:r>
          </a:p>
          <a:p>
            <a:pPr lvl="1"/>
            <a:r>
              <a:rPr lang="en-US" dirty="0" smtClean="0"/>
              <a:t>end: terminate the </a:t>
            </a:r>
            <a:r>
              <a:rPr lang="en-US" dirty="0" err="1" smtClean="0"/>
              <a:t>streasm</a:t>
            </a:r>
            <a:endParaRPr lang="en-US" dirty="0" smtClean="0"/>
          </a:p>
          <a:p>
            <a:pPr lvl="1"/>
            <a:r>
              <a:rPr lang="en-US" dirty="0" smtClean="0"/>
              <a:t>destroy: close the stream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drain: the buffer is drained</a:t>
            </a:r>
          </a:p>
          <a:p>
            <a:pPr lvl="1"/>
            <a:r>
              <a:rPr lang="en-US" dirty="0" smtClean="0"/>
              <a:t>error: there was an error writing data</a:t>
            </a:r>
          </a:p>
          <a:p>
            <a:pPr lvl="1"/>
            <a:r>
              <a:rPr lang="en-US" dirty="0" smtClean="0"/>
              <a:t>close: the underlying file descriptor has been closed</a:t>
            </a:r>
          </a:p>
          <a:p>
            <a:pPr lvl="1"/>
            <a:r>
              <a:rPr lang="en-US" dirty="0" smtClean="0"/>
              <a:t>pipe: the stream has been piped</a:t>
            </a:r>
          </a:p>
        </p:txBody>
      </p:sp>
    </p:spTree>
    <p:extLst>
      <p:ext uri="{BB962C8B-B14F-4D97-AF65-F5344CB8AC3E}">
        <p14:creationId xmlns:p14="http://schemas.microsoft.com/office/powerpoint/2010/main" val="31266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File/IO – Piping 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var</a:t>
            </a:r>
            <a:r>
              <a:rPr lang="en-US" sz="1400" dirty="0" smtClean="0">
                <a:latin typeface="Courier New"/>
                <a:cs typeface="Courier New"/>
              </a:rPr>
              <a:t> https = require('https');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var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util</a:t>
            </a:r>
            <a:r>
              <a:rPr lang="en-US" sz="1400" dirty="0" smtClean="0">
                <a:latin typeface="Courier New"/>
                <a:cs typeface="Courier New"/>
              </a:rPr>
              <a:t> = require('</a:t>
            </a:r>
            <a:r>
              <a:rPr lang="en-US" sz="1400" dirty="0" err="1" smtClean="0">
                <a:latin typeface="Courier New"/>
                <a:cs typeface="Courier New"/>
              </a:rPr>
              <a:t>util</a:t>
            </a:r>
            <a:r>
              <a:rPr lang="en-US" sz="1400" dirty="0" smtClean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req</a:t>
            </a:r>
            <a:r>
              <a:rPr lang="en-US" sz="1400" dirty="0" smtClean="0">
                <a:latin typeface="Courier New"/>
                <a:cs typeface="Courier New"/>
              </a:rPr>
              <a:t> = </a:t>
            </a:r>
            <a:r>
              <a:rPr lang="en-US" sz="1400" dirty="0" err="1" smtClean="0">
                <a:latin typeface="Courier New"/>
                <a:cs typeface="Courier New"/>
              </a:rPr>
              <a:t>https.get</a:t>
            </a:r>
            <a:r>
              <a:rPr lang="en-US" sz="1400" dirty="0" smtClean="0">
                <a:latin typeface="Courier New"/>
                <a:cs typeface="Courier New"/>
              </a:rPr>
              <a:t>({host:'</a:t>
            </a:r>
            <a:r>
              <a:rPr lang="en-US" sz="1400" dirty="0" err="1" smtClean="0">
                <a:latin typeface="Courier New"/>
                <a:cs typeface="Courier New"/>
              </a:rPr>
              <a:t>api.github.com</a:t>
            </a:r>
            <a:r>
              <a:rPr lang="en-US" sz="1400" dirty="0" smtClean="0">
                <a:latin typeface="Courier New"/>
                <a:cs typeface="Courier New"/>
              </a:rPr>
              <a:t>', path:'/users/</a:t>
            </a:r>
            <a:r>
              <a:rPr lang="en-US" sz="1400" dirty="0" err="1" smtClean="0">
                <a:latin typeface="Courier New"/>
                <a:cs typeface="Courier New"/>
              </a:rPr>
              <a:t>glennblock</a:t>
            </a:r>
            <a:r>
              <a:rPr lang="en-US" sz="1400" dirty="0" smtClean="0">
                <a:latin typeface="Courier New"/>
                <a:cs typeface="Courier New"/>
              </a:rPr>
              <a:t>/repos'},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	function(res)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		</a:t>
            </a:r>
            <a:r>
              <a:rPr lang="en-US" sz="1400" dirty="0" err="1" smtClean="0">
                <a:latin typeface="Courier New"/>
                <a:cs typeface="Courier New"/>
              </a:rPr>
              <a:t>res.</a:t>
            </a:r>
            <a:r>
              <a:rPr lang="en-US" sz="1400" b="1" dirty="0" err="1" smtClean="0">
                <a:latin typeface="Courier New"/>
                <a:cs typeface="Courier New"/>
              </a:rPr>
              <a:t>pipe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 err="1" smtClean="0">
                <a:latin typeface="Courier New"/>
                <a:cs typeface="Courier New"/>
              </a:rPr>
              <a:t>process.stdout</a:t>
            </a:r>
            <a:r>
              <a:rPr lang="en-US" sz="14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req.on</a:t>
            </a:r>
            <a:r>
              <a:rPr lang="en-US" sz="1400" dirty="0" smtClean="0">
                <a:latin typeface="Courier New"/>
                <a:cs typeface="Courier New"/>
              </a:rPr>
              <a:t>('error', function(e)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console.log</a:t>
            </a:r>
            <a:r>
              <a:rPr lang="en-US" sz="1400" dirty="0" smtClean="0">
                <a:latin typeface="Courier New"/>
                <a:cs typeface="Courier New"/>
              </a:rPr>
              <a:t>('problem with request: ' + </a:t>
            </a:r>
            <a:r>
              <a:rPr lang="en-US" sz="1400" dirty="0" err="1" smtClean="0">
                <a:latin typeface="Courier New"/>
                <a:cs typeface="Courier New"/>
              </a:rPr>
              <a:t>e.message</a:t>
            </a:r>
            <a:r>
              <a:rPr lang="en-US" sz="14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});</a:t>
            </a:r>
          </a:p>
          <a:p>
            <a:pPr marL="0" indent="0">
              <a:buNone/>
            </a:pPr>
            <a:endParaRPr lang="en-US" sz="1400" dirty="0"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cs typeface="Courier New"/>
              </a:rPr>
              <a:t>Above we are taking the response and piping it directly to </a:t>
            </a:r>
            <a:r>
              <a:rPr lang="en-US" sz="1400" dirty="0" err="1" smtClean="0">
                <a:cs typeface="Courier New"/>
              </a:rPr>
              <a:t>stdout</a:t>
            </a:r>
            <a:r>
              <a:rPr lang="en-US" sz="1400" dirty="0" smtClean="0">
                <a:cs typeface="Courier New"/>
              </a:rPr>
              <a:t>. Request, Response and </a:t>
            </a:r>
            <a:r>
              <a:rPr lang="en-US" sz="1400" dirty="0" err="1" smtClean="0">
                <a:cs typeface="Courier New"/>
              </a:rPr>
              <a:t>stdout</a:t>
            </a:r>
            <a:r>
              <a:rPr lang="en-US" sz="1400" dirty="0" smtClean="0">
                <a:cs typeface="Courier New"/>
              </a:rPr>
              <a:t> are all streams so they can be </a:t>
            </a:r>
            <a:r>
              <a:rPr lang="en-US" sz="1400" dirty="0" err="1" smtClean="0">
                <a:cs typeface="Courier New"/>
              </a:rPr>
              <a:t>seemlessly</a:t>
            </a:r>
            <a:r>
              <a:rPr lang="en-US" sz="1400" dirty="0" smtClean="0">
                <a:cs typeface="Courier New"/>
              </a:rPr>
              <a:t> wired up!</a:t>
            </a:r>
            <a:endParaRPr lang="en-US" sz="1400" dirty="0">
              <a:cs typeface="Courier New"/>
            </a:endParaRPr>
          </a:p>
          <a:p>
            <a:pPr marL="0" indent="0"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11122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things about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Ryan Dahl in 2009</a:t>
            </a:r>
          </a:p>
          <a:p>
            <a:r>
              <a:rPr lang="en-US" dirty="0" smtClean="0"/>
              <a:t>Built on top of the Chrome V8 Engine</a:t>
            </a:r>
          </a:p>
          <a:p>
            <a:r>
              <a:rPr lang="en-US" dirty="0" smtClean="0"/>
              <a:t>Small / single binary (5.4MB on Mac / 3MB on Windows)</a:t>
            </a:r>
          </a:p>
          <a:p>
            <a:r>
              <a:rPr lang="en-US" dirty="0" smtClean="0"/>
              <a:t>Highly scalable – Uses an inherently non-blocking model</a:t>
            </a:r>
          </a:p>
          <a:p>
            <a:r>
              <a:rPr lang="en-US" dirty="0" smtClean="0"/>
              <a:t>Highly modularized – Over 10000 modules.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3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File/IO – Other fun things you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fs.rename</a:t>
            </a:r>
            <a:r>
              <a:rPr lang="en-US" dirty="0" smtClean="0"/>
              <a:t>: rename a file</a:t>
            </a:r>
          </a:p>
          <a:p>
            <a:r>
              <a:rPr lang="en-US" dirty="0" err="1" smtClean="0"/>
              <a:t>fs.mkdir</a:t>
            </a:r>
            <a:r>
              <a:rPr lang="en-US" dirty="0" smtClean="0"/>
              <a:t>: create a directory</a:t>
            </a:r>
          </a:p>
          <a:p>
            <a:r>
              <a:rPr lang="en-US" dirty="0" err="1" smtClean="0"/>
              <a:t>fs.readdir</a:t>
            </a:r>
            <a:r>
              <a:rPr lang="en-US" dirty="0" smtClean="0"/>
              <a:t>: read the contents of a directory</a:t>
            </a:r>
          </a:p>
          <a:p>
            <a:r>
              <a:rPr lang="en-US" dirty="0" err="1" smtClean="0"/>
              <a:t>fs.stat</a:t>
            </a:r>
            <a:r>
              <a:rPr lang="en-US" dirty="0" smtClean="0"/>
              <a:t>: get information about a file</a:t>
            </a:r>
          </a:p>
          <a:p>
            <a:r>
              <a:rPr lang="en-US" dirty="0" err="1" smtClean="0"/>
              <a:t>fs.symlink</a:t>
            </a:r>
            <a:r>
              <a:rPr lang="en-US" dirty="0" smtClean="0"/>
              <a:t>: create a shortcut</a:t>
            </a:r>
          </a:p>
          <a:p>
            <a:r>
              <a:rPr lang="en-US" dirty="0" err="1" smtClean="0"/>
              <a:t>fs.watchFile</a:t>
            </a:r>
            <a:r>
              <a:rPr lang="en-US" dirty="0" smtClean="0"/>
              <a:t>: monitor file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8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node is</a:t>
            </a:r>
          </a:p>
          <a:p>
            <a:r>
              <a:rPr lang="en-US" dirty="0" smtClean="0"/>
              <a:t>Installing node</a:t>
            </a:r>
          </a:p>
          <a:p>
            <a:r>
              <a:rPr lang="en-US" dirty="0" smtClean="0"/>
              <a:t>Loading built in modules</a:t>
            </a:r>
          </a:p>
          <a:p>
            <a:r>
              <a:rPr lang="en-US" dirty="0" smtClean="0"/>
              <a:t>Creating a simple HTTP server / HTTP request</a:t>
            </a:r>
          </a:p>
          <a:p>
            <a:r>
              <a:rPr lang="en-US" dirty="0" smtClean="0"/>
              <a:t>Reading/Writing files</a:t>
            </a:r>
          </a:p>
          <a:p>
            <a:r>
              <a:rPr lang="en-US" dirty="0" smtClean="0"/>
              <a:t>Working with callbacks, event emitters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596252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simple proxy which fetches an HTML page from a remote server and pipes it to the response</a:t>
            </a:r>
          </a:p>
          <a:p>
            <a:r>
              <a:rPr lang="en-US" dirty="0" smtClean="0"/>
              <a:t>Cache the previous page locally by piping (hint you can pipe to multiple streams)</a:t>
            </a:r>
          </a:p>
          <a:p>
            <a:r>
              <a:rPr lang="en-US" dirty="0" smtClean="0"/>
              <a:t>If a request comes in and the page is cached return it from the file system. (hint: use </a:t>
            </a:r>
            <a:r>
              <a:rPr lang="en-US" dirty="0" err="1" smtClean="0"/>
              <a:t>fs</a:t>
            </a:r>
            <a:r>
              <a:rPr lang="en-US" dirty="0" smtClean="0"/>
              <a:t> and remember you can also pipe files ;-))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566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modules – process, </a:t>
            </a:r>
            <a:r>
              <a:rPr lang="en-US" dirty="0" err="1" smtClean="0"/>
              <a:t>childprocess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9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– </a:t>
            </a:r>
            <a:r>
              <a:rPr lang="en-US" dirty="0" err="1" smtClean="0"/>
              <a:t>args</a:t>
            </a:r>
            <a:r>
              <a:rPr lang="en-US" dirty="0" smtClean="0"/>
              <a:t> and </a:t>
            </a:r>
            <a:r>
              <a:rPr lang="en-US" dirty="0" err="1" smtClean="0"/>
              <a:t>env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('\</a:t>
            </a:r>
            <a:r>
              <a:rPr lang="en-US" sz="1600" dirty="0" err="1" smtClean="0">
                <a:latin typeface="Courier New"/>
                <a:cs typeface="Courier New"/>
              </a:rPr>
              <a:t>nArguments</a:t>
            </a:r>
            <a:r>
              <a:rPr lang="en-US" sz="1600" dirty="0" smtClean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urier New"/>
                <a:cs typeface="Courier New"/>
              </a:rPr>
              <a:t>process.argv</a:t>
            </a:r>
            <a:r>
              <a:rPr lang="en-US" sz="1600" dirty="0" err="1" smtClean="0">
                <a:latin typeface="Courier New"/>
                <a:cs typeface="Courier New"/>
              </a:rPr>
              <a:t>.forEach</a:t>
            </a:r>
            <a:r>
              <a:rPr lang="en-US" sz="1600" dirty="0" smtClean="0">
                <a:latin typeface="Courier New"/>
                <a:cs typeface="Courier New"/>
              </a:rPr>
              <a:t>(function (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, index, array)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(index + ': ' + 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});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('\</a:t>
            </a:r>
            <a:r>
              <a:rPr lang="en-US" sz="1600" dirty="0" err="1" smtClean="0">
                <a:latin typeface="Courier New"/>
                <a:cs typeface="Courier New"/>
              </a:rPr>
              <a:t>nEnvironment</a:t>
            </a:r>
            <a:r>
              <a:rPr lang="en-US" sz="1600" dirty="0" smtClean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latin typeface="Courier New"/>
                <a:cs typeface="Courier New"/>
              </a:rPr>
              <a:t>process.env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('\</a:t>
            </a:r>
            <a:r>
              <a:rPr lang="en-US" sz="1600" dirty="0" err="1" smtClean="0">
                <a:latin typeface="Courier New"/>
                <a:cs typeface="Courier New"/>
              </a:rPr>
              <a:t>nWorking</a:t>
            </a:r>
            <a:r>
              <a:rPr lang="en-US" sz="1600" dirty="0" smtClean="0">
                <a:latin typeface="Courier New"/>
                <a:cs typeface="Courier New"/>
              </a:rPr>
              <a:t> directory' + </a:t>
            </a:r>
            <a:r>
              <a:rPr lang="en-US" sz="1600" dirty="0" err="1" smtClean="0">
                <a:latin typeface="Courier New"/>
                <a:cs typeface="Courier New"/>
              </a:rPr>
              <a:t>process.cwd</a:t>
            </a:r>
            <a:r>
              <a:rPr lang="en-US" sz="1600" dirty="0" smtClean="0">
                <a:latin typeface="Courier New"/>
                <a:cs typeface="Courier New"/>
              </a:rPr>
              <a:t>());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("\</a:t>
            </a:r>
            <a:r>
              <a:rPr lang="en-US" sz="1600" dirty="0" err="1" smtClean="0">
                <a:latin typeface="Courier New"/>
                <a:cs typeface="Courier New"/>
              </a:rPr>
              <a:t>nEnter</a:t>
            </a:r>
            <a:r>
              <a:rPr lang="en-US" sz="1600" dirty="0" smtClean="0">
                <a:latin typeface="Courier New"/>
                <a:cs typeface="Courier New"/>
              </a:rPr>
              <a:t> some data");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process.argv</a:t>
            </a:r>
            <a:r>
              <a:rPr lang="en-US" sz="1600" dirty="0" smtClean="0"/>
              <a:t> – command line arguments, 0 is node, 1 is the program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process.env</a:t>
            </a:r>
            <a:r>
              <a:rPr lang="en-US" sz="1600" dirty="0" smtClean="0"/>
              <a:t> – environment variables, key/value. Can access directly, i.e.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process.env.PORT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1315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– keyboard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process.stdin.resume</a:t>
            </a:r>
            <a:r>
              <a:rPr lang="en-US" sz="1600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process.stdin.setEncoding</a:t>
            </a:r>
            <a:r>
              <a:rPr lang="en-US" sz="1600" dirty="0">
                <a:latin typeface="Courier New"/>
                <a:cs typeface="Courier New"/>
              </a:rPr>
              <a:t>('utf8');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process.stdin.on</a:t>
            </a:r>
            <a:r>
              <a:rPr lang="en-US" sz="1600" dirty="0">
                <a:latin typeface="Courier New"/>
                <a:cs typeface="Courier New"/>
              </a:rPr>
              <a:t>('data', function(text)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if (text === '\n')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	</a:t>
            </a:r>
            <a:r>
              <a:rPr lang="en-US" sz="1600" dirty="0" err="1">
                <a:latin typeface="Courier New"/>
                <a:cs typeface="Courier New"/>
              </a:rPr>
              <a:t>process.stdin.pause</a:t>
            </a:r>
            <a:r>
              <a:rPr lang="en-US" sz="1600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else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	</a:t>
            </a:r>
            <a:r>
              <a:rPr lang="en-US" sz="1600" dirty="0" err="1">
                <a:latin typeface="Courier New"/>
                <a:cs typeface="Courier New"/>
              </a:rPr>
              <a:t>console.log</a:t>
            </a:r>
            <a:r>
              <a:rPr lang="en-US" sz="1600" dirty="0">
                <a:latin typeface="Courier New"/>
                <a:cs typeface="Courier New"/>
              </a:rPr>
              <a:t>('entered:' + text)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}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600" dirty="0"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Use </a:t>
            </a:r>
            <a:r>
              <a:rPr lang="en-US" sz="1600" dirty="0" err="1" smtClean="0">
                <a:cs typeface="Courier New"/>
              </a:rPr>
              <a:t>process.stdin.on</a:t>
            </a:r>
            <a:r>
              <a:rPr lang="en-US" sz="1600" dirty="0" smtClean="0">
                <a:cs typeface="Courier New"/>
              </a:rPr>
              <a:t>() to read from the keyboard</a:t>
            </a:r>
          </a:p>
          <a:p>
            <a:pPr marL="0" indent="0">
              <a:buNone/>
            </a:pPr>
            <a:endParaRPr lang="en-US" sz="1600" dirty="0" smtClean="0">
              <a:cs typeface="Courier New"/>
            </a:endParaRPr>
          </a:p>
          <a:p>
            <a:pPr marL="0" indent="0">
              <a:buNone/>
            </a:pPr>
            <a:r>
              <a:rPr lang="en-US" sz="1600" dirty="0" err="1" smtClean="0">
                <a:cs typeface="Courier New"/>
              </a:rPr>
              <a:t>stdin</a:t>
            </a:r>
            <a:r>
              <a:rPr lang="en-US" sz="1600" dirty="0" smtClean="0">
                <a:cs typeface="Courier New"/>
              </a:rPr>
              <a:t> is paused by default and needs to be resumed to get input</a:t>
            </a:r>
          </a:p>
          <a:p>
            <a:pPr marL="0" indent="0">
              <a:buNone/>
            </a:pPr>
            <a:endParaRPr lang="en-US" sz="1600" dirty="0" smtClean="0"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Pause again when input is completed</a:t>
            </a:r>
            <a:endParaRPr lang="en-US" sz="1600" dirty="0">
              <a:cs typeface="Courier New"/>
            </a:endParaRPr>
          </a:p>
          <a:p>
            <a:pPr marL="0" indent="0">
              <a:buNone/>
            </a:pPr>
            <a:endParaRPr lang="en-US" sz="20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1203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– next tick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process.nextTick</a:t>
            </a:r>
            <a:r>
              <a:rPr lang="en-US" sz="2400" dirty="0">
                <a:latin typeface="Courier New"/>
                <a:cs typeface="Courier New"/>
              </a:rPr>
              <a:t>(function()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console.log</a:t>
            </a:r>
            <a:r>
              <a:rPr lang="en-US" sz="2400" dirty="0">
                <a:latin typeface="Courier New"/>
                <a:cs typeface="Courier New"/>
              </a:rPr>
              <a:t>("\</a:t>
            </a:r>
            <a:r>
              <a:rPr lang="en-US" sz="2400" dirty="0" err="1">
                <a:latin typeface="Courier New"/>
                <a:cs typeface="Courier New"/>
              </a:rPr>
              <a:t>ninvoked</a:t>
            </a:r>
            <a:r>
              <a:rPr lang="en-US" sz="2400" dirty="0">
                <a:latin typeface="Courier New"/>
                <a:cs typeface="Courier New"/>
              </a:rPr>
              <a:t> after next tick");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});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console.log</a:t>
            </a:r>
            <a:r>
              <a:rPr lang="en-US" sz="2400" dirty="0">
                <a:latin typeface="Courier New"/>
                <a:cs typeface="Courier New"/>
              </a:rPr>
              <a:t>("before next tick")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err="1" smtClean="0">
                <a:cs typeface="Courier New"/>
              </a:rPr>
              <a:t>process.nextTick</a:t>
            </a:r>
            <a:r>
              <a:rPr lang="en-US" sz="2400" dirty="0" smtClean="0">
                <a:cs typeface="Courier New"/>
              </a:rPr>
              <a:t>() – queue up some work to execute on the next tick / as soon as the current work on the thread is completed.</a:t>
            </a: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578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hild process - 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var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util</a:t>
            </a:r>
            <a:r>
              <a:rPr lang="en-US" sz="1200" dirty="0">
                <a:latin typeface="Courier New"/>
                <a:cs typeface="Courier New"/>
              </a:rPr>
              <a:t> = require('</a:t>
            </a:r>
            <a:r>
              <a:rPr lang="en-US" sz="1200" dirty="0" err="1">
                <a:latin typeface="Courier New"/>
                <a:cs typeface="Courier New"/>
              </a:rPr>
              <a:t>util</a:t>
            </a:r>
            <a:r>
              <a:rPr lang="en-US" sz="1200" dirty="0">
                <a:latin typeface="Courier New"/>
                <a:cs typeface="Courier New"/>
              </a:rPr>
              <a:t>'),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child_process</a:t>
            </a:r>
            <a:r>
              <a:rPr lang="en-US" sz="1200" dirty="0">
                <a:latin typeface="Courier New"/>
                <a:cs typeface="Courier New"/>
              </a:rPr>
              <a:t> = require('</a:t>
            </a:r>
            <a:r>
              <a:rPr lang="en-US" sz="1200" dirty="0" err="1">
                <a:latin typeface="Courier New"/>
                <a:cs typeface="Courier New"/>
              </a:rPr>
              <a:t>child_process</a:t>
            </a:r>
            <a:r>
              <a:rPr lang="en-US" sz="1200" dirty="0">
                <a:latin typeface="Courier New"/>
                <a:cs typeface="Courier New"/>
              </a:rPr>
              <a:t>'),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os</a:t>
            </a:r>
            <a:r>
              <a:rPr lang="en-US" sz="1200" dirty="0">
                <a:latin typeface="Courier New"/>
                <a:cs typeface="Courier New"/>
              </a:rPr>
              <a:t> = require('</a:t>
            </a:r>
            <a:r>
              <a:rPr lang="en-US" sz="1200" dirty="0" err="1">
                <a:latin typeface="Courier New"/>
                <a:cs typeface="Courier New"/>
              </a:rPr>
              <a:t>os</a:t>
            </a:r>
            <a:r>
              <a:rPr lang="en-US" sz="1200" dirty="0">
                <a:latin typeface="Courier New"/>
                <a:cs typeface="Courier New"/>
              </a:rPr>
              <a:t>'</a:t>
            </a:r>
            <a:r>
              <a:rPr lang="en-US" sz="1200" dirty="0" smtClean="0">
                <a:latin typeface="Courier New"/>
                <a:cs typeface="Courier New"/>
              </a:rPr>
              <a:t>),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</a:rPr>
              <a:t>child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exec();</a:t>
            </a:r>
          </a:p>
          <a:p>
            <a:pPr marL="0" indent="0"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function exec() {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os.platform</a:t>
            </a:r>
            <a:r>
              <a:rPr lang="en-US" sz="1200" dirty="0">
                <a:latin typeface="Courier New"/>
                <a:cs typeface="Courier New"/>
              </a:rPr>
              <a:t>() == 'win32' ? '</a:t>
            </a:r>
            <a:r>
              <a:rPr lang="en-US" sz="1200" dirty="0" err="1">
                <a:latin typeface="Courier New"/>
                <a:cs typeface="Courier New"/>
              </a:rPr>
              <a:t>dir</a:t>
            </a:r>
            <a:r>
              <a:rPr lang="en-US" sz="1200" dirty="0">
                <a:latin typeface="Courier New"/>
                <a:cs typeface="Courier New"/>
              </a:rPr>
              <a:t>' : '</a:t>
            </a:r>
            <a:r>
              <a:rPr lang="en-US" sz="1200" dirty="0" err="1">
                <a:latin typeface="Courier New"/>
                <a:cs typeface="Courier New"/>
              </a:rPr>
              <a:t>ls</a:t>
            </a:r>
            <a:r>
              <a:rPr lang="en-US" sz="1200" dirty="0">
                <a:latin typeface="Courier New"/>
                <a:cs typeface="Courier New"/>
              </a:rPr>
              <a:t>';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console.log</a:t>
            </a:r>
            <a:r>
              <a:rPr lang="en-US" sz="1200" dirty="0">
                <a:latin typeface="Courier New"/>
                <a:cs typeface="Courier New"/>
              </a:rPr>
              <a:t>('exec Command:'  + 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+ '\n');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child = </a:t>
            </a:r>
            <a:r>
              <a:rPr lang="en-US" sz="1200" dirty="0" err="1">
                <a:latin typeface="Courier New"/>
                <a:cs typeface="Courier New"/>
              </a:rPr>
              <a:t>child_process.exec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  function (error, </a:t>
            </a:r>
            <a:r>
              <a:rPr lang="en-US" sz="1200" dirty="0" err="1">
                <a:latin typeface="Courier New"/>
                <a:cs typeface="Courier New"/>
              </a:rPr>
              <a:t>stdout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>
                <a:latin typeface="Courier New"/>
                <a:cs typeface="Courier New"/>
              </a:rPr>
              <a:t>stderr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    </a:t>
            </a:r>
            <a:r>
              <a:rPr lang="en-US" sz="1200" dirty="0" err="1">
                <a:latin typeface="Courier New"/>
                <a:cs typeface="Courier New"/>
              </a:rPr>
              <a:t>console.log</a:t>
            </a:r>
            <a:r>
              <a:rPr lang="en-US" sz="1200" dirty="0">
                <a:latin typeface="Courier New"/>
                <a:cs typeface="Courier New"/>
              </a:rPr>
              <a:t>('</a:t>
            </a:r>
            <a:r>
              <a:rPr lang="en-US" sz="1200" dirty="0" err="1">
                <a:latin typeface="Courier New"/>
                <a:cs typeface="Courier New"/>
              </a:rPr>
              <a:t>exec:stdout</a:t>
            </a:r>
            <a:r>
              <a:rPr lang="en-US" sz="1200" dirty="0">
                <a:latin typeface="Courier New"/>
                <a:cs typeface="Courier New"/>
              </a:rPr>
              <a:t>:\n' + </a:t>
            </a:r>
            <a:r>
              <a:rPr lang="en-US" sz="1200" dirty="0" err="1">
                <a:latin typeface="Courier New"/>
                <a:cs typeface="Courier New"/>
              </a:rPr>
              <a:t>stdout</a:t>
            </a:r>
            <a:r>
              <a:rPr lang="en-US" sz="12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    </a:t>
            </a:r>
            <a:r>
              <a:rPr lang="en-US" sz="1200" dirty="0" err="1">
                <a:latin typeface="Courier New"/>
                <a:cs typeface="Courier New"/>
              </a:rPr>
              <a:t>console.log</a:t>
            </a:r>
            <a:r>
              <a:rPr lang="en-US" sz="1200" dirty="0">
                <a:latin typeface="Courier New"/>
                <a:cs typeface="Courier New"/>
              </a:rPr>
              <a:t>('</a:t>
            </a:r>
            <a:r>
              <a:rPr lang="en-US" sz="1200" dirty="0" err="1">
                <a:latin typeface="Courier New"/>
                <a:cs typeface="Courier New"/>
              </a:rPr>
              <a:t>exec:stderr</a:t>
            </a:r>
            <a:r>
              <a:rPr lang="en-US" sz="1200" dirty="0">
                <a:latin typeface="Courier New"/>
                <a:cs typeface="Courier New"/>
              </a:rPr>
              <a:t>:\n' + </a:t>
            </a:r>
            <a:r>
              <a:rPr lang="en-US" sz="1200" dirty="0" err="1">
                <a:latin typeface="Courier New"/>
                <a:cs typeface="Courier New"/>
              </a:rPr>
              <a:t>stderr</a:t>
            </a:r>
            <a:r>
              <a:rPr lang="en-US" sz="12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    if (error !== null) {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      </a:t>
            </a:r>
            <a:r>
              <a:rPr lang="en-US" sz="1200" dirty="0" err="1">
                <a:latin typeface="Courier New"/>
                <a:cs typeface="Courier New"/>
              </a:rPr>
              <a:t>console.log</a:t>
            </a:r>
            <a:r>
              <a:rPr lang="en-US" sz="1200" dirty="0">
                <a:latin typeface="Courier New"/>
                <a:cs typeface="Courier New"/>
              </a:rPr>
              <a:t>('exec error: ' + error);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    }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});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253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hild process - 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cs typeface="Courier New"/>
              </a:rPr>
              <a:t>os</a:t>
            </a:r>
            <a:r>
              <a:rPr lang="en-US" dirty="0" smtClean="0">
                <a:cs typeface="Courier New"/>
              </a:rPr>
              <a:t> – access information about the operating system</a:t>
            </a:r>
          </a:p>
          <a:p>
            <a:r>
              <a:rPr lang="en-US" dirty="0" err="1" smtClean="0">
                <a:cs typeface="Courier New"/>
              </a:rPr>
              <a:t>os.platform</a:t>
            </a:r>
            <a:r>
              <a:rPr lang="en-US" dirty="0" smtClean="0">
                <a:cs typeface="Courier New"/>
              </a:rPr>
              <a:t>() – </a:t>
            </a:r>
            <a:r>
              <a:rPr lang="en-US" dirty="0" err="1" smtClean="0">
                <a:cs typeface="Courier New"/>
              </a:rPr>
              <a:t>darwin</a:t>
            </a:r>
            <a:r>
              <a:rPr lang="en-US" dirty="0" smtClean="0">
                <a:cs typeface="Courier New"/>
              </a:rPr>
              <a:t>, win32, etc.</a:t>
            </a:r>
          </a:p>
          <a:p>
            <a:r>
              <a:rPr lang="en-US" dirty="0" smtClean="0">
                <a:cs typeface="Courier New"/>
              </a:rPr>
              <a:t>exec – execute a shell command and return</a:t>
            </a:r>
          </a:p>
          <a:p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7757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process - spawn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function spawn()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os.platform</a:t>
            </a:r>
            <a:r>
              <a:rPr lang="en-US" dirty="0">
                <a:latin typeface="Courier New"/>
                <a:cs typeface="Courier New"/>
              </a:rPr>
              <a:t>() == 'win32')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cmd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'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';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args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['/k','</a:t>
            </a:r>
            <a:r>
              <a:rPr lang="en-US" dirty="0" err="1">
                <a:latin typeface="Courier New"/>
                <a:cs typeface="Courier New"/>
              </a:rPr>
              <a:t>dir</a:t>
            </a:r>
            <a:r>
              <a:rPr lang="en-US" dirty="0">
                <a:latin typeface="Courier New"/>
                <a:cs typeface="Courier New"/>
              </a:rPr>
              <a:t>'];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else </a:t>
            </a: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cmd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'</a:t>
            </a:r>
            <a:r>
              <a:rPr lang="en-US" dirty="0" err="1">
                <a:latin typeface="Courier New"/>
                <a:cs typeface="Courier New"/>
              </a:rPr>
              <a:t>ls</a:t>
            </a:r>
            <a:r>
              <a:rPr lang="en-US" dirty="0">
                <a:latin typeface="Courier New"/>
                <a:cs typeface="Courier New"/>
              </a:rPr>
              <a:t>';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args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[];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>
                <a:latin typeface="Courier New"/>
                <a:cs typeface="Courier New"/>
              </a:rPr>
              <a:t>('spawn command:' +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 + ' ' + </a:t>
            </a:r>
            <a:r>
              <a:rPr lang="en-US" dirty="0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 + '\n');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proc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child_process.spawn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proc.stdout.on</a:t>
            </a:r>
            <a:r>
              <a:rPr lang="en-US" dirty="0">
                <a:latin typeface="Courier New"/>
                <a:cs typeface="Courier New"/>
              </a:rPr>
              <a:t>('data', function (data)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spawn:stdout</a:t>
            </a:r>
            <a:r>
              <a:rPr lang="en-US" dirty="0">
                <a:latin typeface="Courier New"/>
                <a:cs typeface="Courier New"/>
              </a:rPr>
              <a:t>:\n' + data);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}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proc.stderr.on</a:t>
            </a:r>
            <a:r>
              <a:rPr lang="en-US" dirty="0">
                <a:latin typeface="Courier New"/>
                <a:cs typeface="Courier New"/>
              </a:rPr>
              <a:t>('data', function (data)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spawn:stderr</a:t>
            </a:r>
            <a:r>
              <a:rPr lang="en-US" dirty="0">
                <a:latin typeface="Courier New"/>
                <a:cs typeface="Courier New"/>
              </a:rPr>
              <a:t>:\n' + data);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}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proc.on</a:t>
            </a:r>
            <a:r>
              <a:rPr lang="en-US" dirty="0">
                <a:latin typeface="Courier New"/>
                <a:cs typeface="Courier New"/>
              </a:rPr>
              <a:t>('exit', function (code) </a:t>
            </a:r>
            <a:r>
              <a:rPr lang="en-US" dirty="0" smtClean="0">
                <a:latin typeface="Courier New"/>
                <a:cs typeface="Courier New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spawn:child</a:t>
            </a:r>
            <a:r>
              <a:rPr lang="en-US" dirty="0">
                <a:latin typeface="Courier New"/>
                <a:cs typeface="Courier New"/>
              </a:rPr>
              <a:t> process exited with code ' + code + '\n');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}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398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Node.js</a:t>
            </a:r>
            <a:r>
              <a:rPr lang="en-US" dirty="0" smtClean="0"/>
              <a:t> is really easy to install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Install directly</a:t>
            </a:r>
            <a:endParaRPr lang="en-US" dirty="0"/>
          </a:p>
          <a:p>
            <a:r>
              <a:rPr lang="en-US" dirty="0" smtClean="0"/>
              <a:t>Download it at </a:t>
            </a:r>
            <a:r>
              <a:rPr lang="en-US" dirty="0" err="1" smtClean="0"/>
              <a:t>nodejs.org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319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hild process - spawn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cs typeface="Courier New"/>
              </a:rPr>
              <a:t>spawn – accepts a </a:t>
            </a:r>
            <a:r>
              <a:rPr lang="en-US" dirty="0" err="1" smtClean="0">
                <a:cs typeface="Courier New"/>
              </a:rPr>
              <a:t>cmd</a:t>
            </a:r>
            <a:r>
              <a:rPr lang="en-US" dirty="0" smtClean="0">
                <a:cs typeface="Courier New"/>
              </a:rPr>
              <a:t> and an array of </a:t>
            </a:r>
            <a:r>
              <a:rPr lang="en-US" dirty="0" err="1" smtClean="0">
                <a:cs typeface="Courier New"/>
              </a:rPr>
              <a:t>args</a:t>
            </a:r>
            <a:r>
              <a:rPr lang="en-US" dirty="0" smtClean="0">
                <a:cs typeface="Courier New"/>
              </a:rPr>
              <a:t>. spawns a child process.</a:t>
            </a:r>
          </a:p>
          <a:p>
            <a:r>
              <a:rPr lang="en-US" dirty="0" err="1">
                <a:cs typeface="Courier New"/>
              </a:rPr>
              <a:t>s</a:t>
            </a:r>
            <a:r>
              <a:rPr lang="en-US" dirty="0" err="1" smtClean="0">
                <a:cs typeface="Courier New"/>
              </a:rPr>
              <a:t>tdout</a:t>
            </a:r>
            <a:r>
              <a:rPr lang="en-US" dirty="0" smtClean="0">
                <a:cs typeface="Courier New"/>
              </a:rPr>
              <a:t> / </a:t>
            </a:r>
            <a:r>
              <a:rPr lang="en-US" dirty="0" err="1" smtClean="0">
                <a:cs typeface="Courier New"/>
              </a:rPr>
              <a:t>stdin</a:t>
            </a:r>
            <a:r>
              <a:rPr lang="en-US" dirty="0" smtClean="0">
                <a:cs typeface="Courier New"/>
              </a:rPr>
              <a:t> to feed input / access output of the child process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942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process -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function fork()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console.log</a:t>
            </a:r>
            <a:r>
              <a:rPr lang="en-US" dirty="0"/>
              <a:t>('fork');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forked = </a:t>
            </a:r>
            <a:r>
              <a:rPr lang="en-US" dirty="0" err="1"/>
              <a:t>child_process.fork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 + '/</a:t>
            </a:r>
            <a:r>
              <a:rPr lang="en-US" dirty="0" err="1"/>
              <a:t>child_process_forked.js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forked.on</a:t>
            </a:r>
            <a:r>
              <a:rPr lang="en-US" dirty="0"/>
              <a:t>('message', function(m) {</a:t>
            </a:r>
          </a:p>
          <a:p>
            <a:pPr marL="0" indent="0">
              <a:buNone/>
            </a:pPr>
            <a:r>
              <a:rPr lang="en-US" dirty="0"/>
              <a:t>  		</a:t>
            </a:r>
            <a:r>
              <a:rPr lang="en-US" dirty="0" err="1"/>
              <a:t>console.log</a:t>
            </a:r>
            <a:r>
              <a:rPr lang="en-US" dirty="0"/>
              <a:t>('PARENT got message:', m);</a:t>
            </a:r>
          </a:p>
          <a:p>
            <a:pPr marL="0" indent="0">
              <a:buNone/>
            </a:pPr>
            <a:r>
              <a:rPr lang="en-US" dirty="0"/>
              <a:t>  		if(m === "done") {</a:t>
            </a:r>
          </a:p>
          <a:p>
            <a:pPr marL="0" indent="0">
              <a:buNone/>
            </a:pPr>
            <a:r>
              <a:rPr lang="en-US" dirty="0"/>
              <a:t>  			</a:t>
            </a:r>
            <a:r>
              <a:rPr lang="en-US" dirty="0" err="1"/>
              <a:t>forked.kill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			</a:t>
            </a:r>
            <a:r>
              <a:rPr lang="en-US" dirty="0" err="1"/>
              <a:t>process.exit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		}</a:t>
            </a:r>
          </a:p>
          <a:p>
            <a:pPr marL="0" indent="0">
              <a:buNone/>
            </a:pPr>
            <a:r>
              <a:rPr lang="en-US" dirty="0"/>
              <a:t>	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forked.send</a:t>
            </a:r>
            <a:r>
              <a:rPr lang="en-US" dirty="0"/>
              <a:t>({ hello: 'world' });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child_process_forked.js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process.on</a:t>
            </a:r>
            <a:r>
              <a:rPr lang="en-US" dirty="0"/>
              <a:t>('message', function(m)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console.log</a:t>
            </a:r>
            <a:r>
              <a:rPr lang="en-US" dirty="0"/>
              <a:t>('CHILD got message:', m);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process.send</a:t>
            </a:r>
            <a:r>
              <a:rPr lang="en-US" dirty="0"/>
              <a:t>("done");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process.send</a:t>
            </a:r>
            <a:r>
              <a:rPr lang="en-US" dirty="0"/>
              <a:t>({ foo: 'bar' 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54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cluster = require('cluster');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http = require('http');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numCPUs</a:t>
            </a:r>
            <a:r>
              <a:rPr lang="en-US" dirty="0"/>
              <a:t> = require('</a:t>
            </a:r>
            <a:r>
              <a:rPr lang="en-US" dirty="0" err="1"/>
              <a:t>os</a:t>
            </a:r>
            <a:r>
              <a:rPr lang="en-US" dirty="0"/>
              <a:t>').</a:t>
            </a:r>
            <a:r>
              <a:rPr lang="en-US" dirty="0" err="1"/>
              <a:t>cpus</a:t>
            </a:r>
            <a:r>
              <a:rPr lang="en-US" dirty="0"/>
              <a:t>().length;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cluster.isMaster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// Fork workers.</a:t>
            </a:r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numCPUs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fork = </a:t>
            </a:r>
            <a:r>
              <a:rPr lang="en-US" dirty="0" err="1"/>
              <a:t>cluster.fork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console.log</a:t>
            </a:r>
            <a:r>
              <a:rPr lang="en-US" dirty="0"/>
              <a:t>("fork </a:t>
            </a:r>
            <a:r>
              <a:rPr lang="en-US" dirty="0" err="1"/>
              <a:t>pid</a:t>
            </a:r>
            <a:r>
              <a:rPr lang="en-US" dirty="0"/>
              <a:t>-" + </a:t>
            </a:r>
            <a:r>
              <a:rPr lang="en-US" dirty="0" err="1"/>
              <a:t>fork.pid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cluster.on</a:t>
            </a:r>
            <a:r>
              <a:rPr lang="en-US" dirty="0"/>
              <a:t>('death', function(worker)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console.log</a:t>
            </a:r>
            <a:r>
              <a:rPr lang="en-US" dirty="0"/>
              <a:t>('worker ' + </a:t>
            </a:r>
            <a:r>
              <a:rPr lang="en-US" dirty="0" err="1"/>
              <a:t>worker.pid</a:t>
            </a:r>
            <a:r>
              <a:rPr lang="en-US" dirty="0"/>
              <a:t> + ' died');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// Worker processes have a http server.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http.Server</a:t>
            </a:r>
            <a:r>
              <a:rPr lang="en-US" dirty="0"/>
              <a:t>(function(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res.writeHead</a:t>
            </a:r>
            <a:r>
              <a:rPr lang="en-US" dirty="0"/>
              <a:t>(200);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res.end</a:t>
            </a:r>
            <a:r>
              <a:rPr lang="en-US" dirty="0"/>
              <a:t>("hello world from process:" + </a:t>
            </a:r>
            <a:r>
              <a:rPr lang="en-US" dirty="0" err="1"/>
              <a:t>process.pid</a:t>
            </a:r>
            <a:r>
              <a:rPr lang="en-US" dirty="0"/>
              <a:t> + "\n");</a:t>
            </a:r>
          </a:p>
          <a:p>
            <a:pPr marL="0" indent="0">
              <a:buNone/>
            </a:pPr>
            <a:r>
              <a:rPr lang="en-US" dirty="0"/>
              <a:t>  }).listen(8000);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4162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hild process - spawn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cs typeface="Courier New"/>
              </a:rPr>
              <a:t>cluster.fork</a:t>
            </a:r>
            <a:r>
              <a:rPr lang="en-US" dirty="0" smtClean="0">
                <a:cs typeface="Courier New"/>
              </a:rPr>
              <a:t> – spawn off a new processes that can all listen on the socket of the parent.</a:t>
            </a:r>
          </a:p>
          <a:p>
            <a:r>
              <a:rPr lang="en-US" dirty="0" smtClean="0">
                <a:cs typeface="Courier New"/>
              </a:rPr>
              <a:t>executes the same running process in the fork.</a:t>
            </a:r>
          </a:p>
          <a:p>
            <a:r>
              <a:rPr lang="en-US" dirty="0" smtClean="0">
                <a:cs typeface="Courier New"/>
              </a:rPr>
              <a:t>Use </a:t>
            </a:r>
            <a:r>
              <a:rPr lang="en-US" dirty="0" err="1" smtClean="0">
                <a:cs typeface="Courier New"/>
              </a:rPr>
              <a:t>cluster.isMaster</a:t>
            </a:r>
            <a:r>
              <a:rPr lang="en-US" dirty="0" smtClean="0">
                <a:cs typeface="Courier New"/>
              </a:rPr>
              <a:t> to determine whether master or fork code should execute.</a:t>
            </a:r>
          </a:p>
          <a:p>
            <a:endParaRPr lang="en-US" dirty="0" smtClean="0">
              <a:cs typeface="Courier New"/>
            </a:endParaRPr>
          </a:p>
          <a:p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5649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offers rich access to the executing environment including </a:t>
            </a:r>
            <a:r>
              <a:rPr lang="en-US" dirty="0" err="1" smtClean="0"/>
              <a:t>env</a:t>
            </a:r>
            <a:r>
              <a:rPr lang="en-US" dirty="0" smtClean="0"/>
              <a:t> variables and command line </a:t>
            </a:r>
            <a:r>
              <a:rPr lang="en-US" dirty="0" err="1" smtClean="0"/>
              <a:t>args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execute shell </a:t>
            </a:r>
            <a:r>
              <a:rPr lang="en-US" dirty="0" err="1" smtClean="0"/>
              <a:t>cmds</a:t>
            </a:r>
            <a:r>
              <a:rPr lang="en-US" dirty="0" smtClean="0"/>
              <a:t> / spawn sub processes in various flavors using the </a:t>
            </a:r>
            <a:r>
              <a:rPr lang="en-US" dirty="0" err="1" smtClean="0"/>
              <a:t>child_process</a:t>
            </a:r>
            <a:r>
              <a:rPr lang="en-US" dirty="0" smtClean="0"/>
              <a:t> module exec, spawn and fork commands as well as </a:t>
            </a:r>
            <a:r>
              <a:rPr lang="en-US" dirty="0" err="1" smtClean="0"/>
              <a:t>cluster.fork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698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console application in node that accepts arguments for either a process name (.exe) or a </a:t>
            </a:r>
            <a:r>
              <a:rPr lang="en-US" dirty="0" err="1" smtClean="0"/>
              <a:t>js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If it is an exe use fork to launch the process</a:t>
            </a:r>
          </a:p>
          <a:p>
            <a:r>
              <a:rPr lang="en-US" dirty="0" smtClean="0"/>
              <a:t>If it a </a:t>
            </a:r>
            <a:r>
              <a:rPr lang="en-US" dirty="0" err="1" smtClean="0"/>
              <a:t>js</a:t>
            </a:r>
            <a:r>
              <a:rPr lang="en-US" dirty="0" smtClean="0"/>
              <a:t> file use cluster to launch multiple processes</a:t>
            </a:r>
          </a:p>
          <a:p>
            <a:r>
              <a:rPr lang="en-US" dirty="0" smtClean="0"/>
              <a:t>Capture all output from either and write it to a file specified via an environment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51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</a:t>
            </a:r>
            <a:r>
              <a:rPr lang="en-US" dirty="0" smtClean="0"/>
              <a:t>ode supports 3</a:t>
            </a:r>
            <a:r>
              <a:rPr lang="en-US" baseline="30000" dirty="0" smtClean="0"/>
              <a:t>rd</a:t>
            </a:r>
            <a:r>
              <a:rPr lang="en-US" dirty="0" smtClean="0"/>
              <a:t> party modules via the node package manager (</a:t>
            </a:r>
            <a:r>
              <a:rPr lang="en-US" dirty="0" err="1" smtClean="0"/>
              <a:t>npm</a:t>
            </a:r>
            <a:r>
              <a:rPr lang="en-US" dirty="0" smtClean="0"/>
              <a:t>).</a:t>
            </a:r>
          </a:p>
          <a:p>
            <a:r>
              <a:rPr lang="en-US" dirty="0" smtClean="0"/>
              <a:t>Most modules are located in the </a:t>
            </a:r>
            <a:r>
              <a:rPr lang="en-US" dirty="0" err="1" smtClean="0"/>
              <a:t>npm</a:t>
            </a:r>
            <a:r>
              <a:rPr lang="en-US" dirty="0" smtClean="0"/>
              <a:t> registry (</a:t>
            </a:r>
            <a:r>
              <a:rPr lang="en-US" dirty="0" err="1" smtClean="0"/>
              <a:t>npmjs.org</a:t>
            </a:r>
            <a:r>
              <a:rPr lang="en-US" dirty="0" smtClean="0"/>
              <a:t>). Over 11K modules exist.</a:t>
            </a:r>
          </a:p>
          <a:p>
            <a:r>
              <a:rPr lang="en-US" dirty="0" smtClean="0"/>
              <a:t>App-specific modules can live within your app.</a:t>
            </a:r>
            <a:endParaRPr lang="en-US" dirty="0"/>
          </a:p>
          <a:p>
            <a:r>
              <a:rPr lang="en-US" dirty="0" err="1" smtClean="0"/>
              <a:t>npm</a:t>
            </a:r>
            <a:r>
              <a:rPr lang="en-US" dirty="0" smtClean="0"/>
              <a:t> is installed by default using node.</a:t>
            </a:r>
          </a:p>
          <a:p>
            <a:r>
              <a:rPr lang="en-US" dirty="0" smtClean="0"/>
              <a:t>node modules can be installed either globally or locally.</a:t>
            </a:r>
          </a:p>
          <a:p>
            <a:r>
              <a:rPr lang="en-US" dirty="0" smtClean="0"/>
              <a:t>Global modules are only for CLI tools.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25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</a:t>
            </a:r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npm</a:t>
            </a:r>
            <a:r>
              <a:rPr lang="en-US" dirty="0" smtClean="0"/>
              <a:t> is the CLI tool used for installing node modules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– creates a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[module] [module]</a:t>
            </a:r>
          </a:p>
          <a:p>
            <a:pPr lvl="1"/>
            <a:r>
              <a:rPr lang="en-US" dirty="0" smtClean="0"/>
              <a:t>-g: install globally (</a:t>
            </a:r>
            <a:r>
              <a:rPr lang="en-US" dirty="0" err="1" smtClean="0"/>
              <a:t>usefull</a:t>
            </a:r>
            <a:r>
              <a:rPr lang="en-US" dirty="0" smtClean="0"/>
              <a:t> for CLI tools)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dev</a:t>
            </a:r>
            <a:r>
              <a:rPr lang="en-US" dirty="0" smtClean="0"/>
              <a:t>: install </a:t>
            </a:r>
            <a:r>
              <a:rPr lang="en-US" dirty="0" err="1" smtClean="0"/>
              <a:t>dev</a:t>
            </a:r>
            <a:r>
              <a:rPr lang="en-US" dirty="0" smtClean="0"/>
              <a:t> dependencies</a:t>
            </a:r>
          </a:p>
          <a:p>
            <a:pPr lvl="1"/>
            <a:r>
              <a:rPr lang="en-US" dirty="0"/>
              <a:t>-save: update the </a:t>
            </a:r>
            <a:r>
              <a:rPr lang="en-US" dirty="0" err="1"/>
              <a:t>package.json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– install all modules in the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cache clean – clear a corrupted cache</a:t>
            </a:r>
          </a:p>
        </p:txBody>
      </p:sp>
    </p:spTree>
    <p:extLst>
      <p:ext uri="{BB962C8B-B14F-4D97-AF65-F5344CB8AC3E}">
        <p14:creationId xmlns:p14="http://schemas.microsoft.com/office/powerpoint/2010/main" val="40448076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</a:t>
            </a:r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"bin" if you have a CLI tool</a:t>
            </a:r>
          </a:p>
          <a:p>
            <a:r>
              <a:rPr lang="en-US" dirty="0" smtClean="0"/>
              <a:t>Use "dependencies" for your main dependencies</a:t>
            </a:r>
          </a:p>
          <a:p>
            <a:r>
              <a:rPr lang="en-US" dirty="0" smtClean="0"/>
              <a:t>Use "</a:t>
            </a:r>
            <a:r>
              <a:rPr lang="en-US" dirty="0" err="1" smtClean="0"/>
              <a:t>devDependencies</a:t>
            </a:r>
            <a:r>
              <a:rPr lang="en-US" dirty="0" smtClean="0"/>
              <a:t>" for dependencies only needed by those developing against the module e.g. test frameworks, </a:t>
            </a:r>
            <a:r>
              <a:rPr lang="en-US" dirty="0" err="1" smtClean="0"/>
              <a:t>coffeescript</a:t>
            </a:r>
            <a:r>
              <a:rPr lang="en-US" dirty="0" smtClean="0"/>
              <a:t>, streamline.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39920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– Native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modules are native / rely on binary dependencies</a:t>
            </a:r>
          </a:p>
          <a:p>
            <a:r>
              <a:rPr lang="en-US" dirty="0" smtClean="0"/>
              <a:t>To install requires a C++ compiler. On Windows, there is a free express version.</a:t>
            </a:r>
          </a:p>
          <a:p>
            <a:r>
              <a:rPr lang="en-US" dirty="0" smtClean="0"/>
              <a:t>Many native modules do not work on Windows yet though that is point in time.</a:t>
            </a:r>
          </a:p>
          <a:p>
            <a:r>
              <a:rPr lang="en-US" dirty="0" smtClean="0"/>
              <a:t>Modules built with node-gyp do support being built on Windows.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6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managers</a:t>
            </a:r>
          </a:p>
          <a:p>
            <a:pPr lvl="1"/>
            <a:r>
              <a:rPr lang="en-US" dirty="0" smtClean="0"/>
              <a:t>apt-get, </a:t>
            </a:r>
            <a:r>
              <a:rPr lang="en-US" dirty="0" err="1" smtClean="0"/>
              <a:t>zypper</a:t>
            </a:r>
            <a:r>
              <a:rPr lang="en-US" dirty="0" smtClean="0"/>
              <a:t>, brew, </a:t>
            </a:r>
            <a:r>
              <a:rPr lang="en-US" dirty="0" err="1" smtClean="0"/>
              <a:t>macports</a:t>
            </a:r>
            <a:r>
              <a:rPr lang="en-US" dirty="0" smtClean="0"/>
              <a:t>, yum and more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joyent</a:t>
            </a:r>
            <a:r>
              <a:rPr lang="en-US" sz="2400" dirty="0" smtClean="0"/>
              <a:t>/node/wiki/Installing-</a:t>
            </a:r>
            <a:r>
              <a:rPr lang="en-US" sz="2400" dirty="0" err="1" smtClean="0"/>
              <a:t>Node.js</a:t>
            </a:r>
            <a:r>
              <a:rPr lang="en-US" sz="2400" dirty="0" smtClean="0"/>
              <a:t>-via-package-manager</a:t>
            </a:r>
          </a:p>
        </p:txBody>
      </p:sp>
    </p:spTree>
    <p:extLst>
      <p:ext uri="{BB962C8B-B14F-4D97-AF65-F5344CB8AC3E}">
        <p14:creationId xmlns:p14="http://schemas.microsoft.com/office/powerpoint/2010/main" val="4781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– used for loading modules</a:t>
            </a:r>
          </a:p>
          <a:p>
            <a:r>
              <a:rPr lang="en-US" dirty="0" smtClean="0"/>
              <a:t>module resolution</a:t>
            </a:r>
          </a:p>
          <a:p>
            <a:pPr lvl="1"/>
            <a:r>
              <a:rPr lang="en-US" dirty="0" smtClean="0"/>
              <a:t>If a full path is provided load from the path</a:t>
            </a:r>
          </a:p>
          <a:p>
            <a:pPr lvl="1"/>
            <a:r>
              <a:rPr lang="en-US" dirty="0" smtClean="0"/>
              <a:t>Next </a:t>
            </a:r>
            <a:r>
              <a:rPr lang="en-US" dirty="0" err="1" smtClean="0"/>
              <a:t>lokk</a:t>
            </a:r>
            <a:r>
              <a:rPr lang="en-US" dirty="0" smtClean="0"/>
              <a:t> first in the local </a:t>
            </a:r>
            <a:r>
              <a:rPr lang="en-US" dirty="0" err="1" smtClean="0"/>
              <a:t>node_modules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If not found there walk up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4025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Mocha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Mocha is a unit test framework</a:t>
            </a:r>
          </a:p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mocha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describe('Array', function(){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describe('#</a:t>
            </a:r>
            <a:r>
              <a:rPr lang="en-US" sz="1600" dirty="0" err="1">
                <a:latin typeface="Courier New"/>
                <a:cs typeface="Courier New"/>
              </a:rPr>
              <a:t>indexOf</a:t>
            </a:r>
            <a:r>
              <a:rPr lang="en-US" sz="1600" dirty="0">
                <a:latin typeface="Courier New"/>
                <a:cs typeface="Courier New"/>
              </a:rPr>
              <a:t>()', function(){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it('should return -1 when the value is not present', function(){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 [1,2,3].</a:t>
            </a:r>
            <a:r>
              <a:rPr lang="en-US" sz="1600" dirty="0" err="1">
                <a:latin typeface="Courier New"/>
                <a:cs typeface="Courier New"/>
              </a:rPr>
              <a:t>indexOf</a:t>
            </a:r>
            <a:r>
              <a:rPr lang="en-US" sz="1600" dirty="0">
                <a:latin typeface="Courier New"/>
                <a:cs typeface="Courier New"/>
              </a:rPr>
              <a:t>(5).</a:t>
            </a:r>
            <a:r>
              <a:rPr lang="en-US" sz="1600" dirty="0" err="1">
                <a:latin typeface="Courier New"/>
                <a:cs typeface="Courier New"/>
              </a:rPr>
              <a:t>should.equal</a:t>
            </a:r>
            <a:r>
              <a:rPr lang="en-US" sz="1600" dirty="0">
                <a:latin typeface="Courier New"/>
                <a:cs typeface="Courier New"/>
              </a:rPr>
              <a:t>(-1);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 [1,2,3].</a:t>
            </a:r>
            <a:r>
              <a:rPr lang="en-US" sz="1600" dirty="0" err="1">
                <a:latin typeface="Courier New"/>
                <a:cs typeface="Courier New"/>
              </a:rPr>
              <a:t>indexOf</a:t>
            </a:r>
            <a:r>
              <a:rPr lang="en-US" sz="1600" dirty="0">
                <a:latin typeface="Courier New"/>
                <a:cs typeface="Courier New"/>
              </a:rPr>
              <a:t>(0).</a:t>
            </a:r>
            <a:r>
              <a:rPr lang="en-US" sz="1600" dirty="0" err="1">
                <a:latin typeface="Courier New"/>
                <a:cs typeface="Courier New"/>
              </a:rPr>
              <a:t>should.equal</a:t>
            </a:r>
            <a:r>
              <a:rPr lang="en-US" sz="1600" dirty="0">
                <a:latin typeface="Courier New"/>
                <a:cs typeface="Courier New"/>
              </a:rPr>
              <a:t>(-1);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})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})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})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7195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Mocha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mocha</a:t>
            </a:r>
          </a:p>
          <a:p>
            <a:r>
              <a:rPr lang="en-US" dirty="0" smtClean="0"/>
              <a:t>Mocha is a unit test framework (others </a:t>
            </a:r>
            <a:r>
              <a:rPr lang="en-US" dirty="0" err="1" smtClean="0"/>
              <a:t>nodeunit</a:t>
            </a:r>
            <a:r>
              <a:rPr lang="en-US" dirty="0" smtClean="0"/>
              <a:t>, vows, espresso)</a:t>
            </a:r>
          </a:p>
          <a:p>
            <a:r>
              <a:rPr lang="en-US" dirty="0"/>
              <a:t>http://</a:t>
            </a:r>
            <a:r>
              <a:rPr lang="en-US" dirty="0" err="1"/>
              <a:t>visionmedia.github.com</a:t>
            </a:r>
            <a:r>
              <a:rPr lang="en-US" dirty="0"/>
              <a:t>/mocha/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describe('Array', function(){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describe('#</a:t>
            </a:r>
            <a:r>
              <a:rPr lang="en-US" sz="1600" dirty="0" err="1">
                <a:latin typeface="Courier New"/>
                <a:cs typeface="Courier New"/>
              </a:rPr>
              <a:t>indexOf</a:t>
            </a:r>
            <a:r>
              <a:rPr lang="en-US" sz="1600" dirty="0">
                <a:latin typeface="Courier New"/>
                <a:cs typeface="Courier New"/>
              </a:rPr>
              <a:t>()', function(){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it('should return -1 when the value is not present', function(){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 [1,2,3].</a:t>
            </a:r>
            <a:r>
              <a:rPr lang="en-US" sz="1600" dirty="0" err="1">
                <a:latin typeface="Courier New"/>
                <a:cs typeface="Courier New"/>
              </a:rPr>
              <a:t>indexOf</a:t>
            </a:r>
            <a:r>
              <a:rPr lang="en-US" sz="1600" dirty="0">
                <a:latin typeface="Courier New"/>
                <a:cs typeface="Courier New"/>
              </a:rPr>
              <a:t>(5).</a:t>
            </a:r>
            <a:r>
              <a:rPr lang="en-US" sz="1600" dirty="0" err="1">
                <a:latin typeface="Courier New"/>
                <a:cs typeface="Courier New"/>
              </a:rPr>
              <a:t>should.equal</a:t>
            </a:r>
            <a:r>
              <a:rPr lang="en-US" sz="1600" dirty="0">
                <a:latin typeface="Courier New"/>
                <a:cs typeface="Courier New"/>
              </a:rPr>
              <a:t>(-1);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 [1,2,3].</a:t>
            </a:r>
            <a:r>
              <a:rPr lang="en-US" sz="1600" dirty="0" err="1">
                <a:latin typeface="Courier New"/>
                <a:cs typeface="Courier New"/>
              </a:rPr>
              <a:t>indexOf</a:t>
            </a:r>
            <a:r>
              <a:rPr lang="en-US" sz="1600" dirty="0">
                <a:latin typeface="Courier New"/>
                <a:cs typeface="Courier New"/>
              </a:rPr>
              <a:t>(0).</a:t>
            </a:r>
            <a:r>
              <a:rPr lang="en-US" sz="1600" dirty="0" err="1">
                <a:latin typeface="Courier New"/>
                <a:cs typeface="Courier New"/>
              </a:rPr>
              <a:t>should.equal</a:t>
            </a:r>
            <a:r>
              <a:rPr lang="en-US" sz="1600" dirty="0">
                <a:latin typeface="Courier New"/>
                <a:cs typeface="Courier New"/>
              </a:rPr>
              <a:t>(-1);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})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})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})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81275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– Mocha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describe('User', function(){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describe('#save()', function(){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it('should save without error', function(done){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user = new User('Luna');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</a:t>
            </a:r>
            <a:r>
              <a:rPr lang="en-US" sz="1800" dirty="0" err="1">
                <a:latin typeface="Courier New"/>
                <a:cs typeface="Courier New"/>
              </a:rPr>
              <a:t>user.save</a:t>
            </a:r>
            <a:r>
              <a:rPr lang="en-US" sz="1800" dirty="0">
                <a:latin typeface="Courier New"/>
                <a:cs typeface="Courier New"/>
              </a:rPr>
              <a:t>(function(err){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if (err) throw err;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done();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});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})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})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0013205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://github.com/caolan/</a:t>
            </a:r>
            <a:r>
              <a:rPr lang="en-US" dirty="0" smtClean="0">
                <a:hlinkClick r:id="rId2"/>
              </a:rPr>
              <a:t>async</a:t>
            </a:r>
            <a:endParaRPr lang="en-US" dirty="0" smtClean="0"/>
          </a:p>
          <a:p>
            <a:r>
              <a:rPr lang="en-US" dirty="0" smtClean="0"/>
              <a:t>Really simplifies </a:t>
            </a:r>
            <a:r>
              <a:rPr lang="en-US" dirty="0" err="1" smtClean="0"/>
              <a:t>async</a:t>
            </a:r>
            <a:r>
              <a:rPr lang="en-US" dirty="0" smtClean="0"/>
              <a:t> coding patterns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58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</a:t>
            </a:r>
            <a:r>
              <a:rPr lang="en-US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async.waterfall</a:t>
            </a:r>
            <a:r>
              <a:rPr lang="en-US" dirty="0">
                <a:latin typeface="Courier New"/>
                <a:cs typeface="Courier New"/>
              </a:rPr>
              <a:t>([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function(callback){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callback(null, 'one', 'two');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function(arg1, arg2, callback){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callback(null, 'three');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function(arg1, callback){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// arg1 now equals 'three'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callback(null, 'done');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], function (err, result)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// result now equals 'done'   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14344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request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Really simple module for making HTTP calls.</a:t>
            </a:r>
          </a:p>
          <a:p>
            <a:r>
              <a:rPr lang="en-US" dirty="0">
                <a:hlinkClick r:id="rId2"/>
              </a:rPr>
              <a:t>https://github.com/mikeal/</a:t>
            </a:r>
            <a:r>
              <a:rPr lang="en-US" dirty="0" smtClean="0">
                <a:hlinkClick r:id="rId2"/>
              </a:rPr>
              <a:t>request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request('http://</a:t>
            </a:r>
            <a:r>
              <a:rPr lang="en-US" sz="2400" dirty="0" err="1">
                <a:latin typeface="Courier New"/>
                <a:cs typeface="Courier New"/>
              </a:rPr>
              <a:t>google.com</a:t>
            </a:r>
            <a:r>
              <a:rPr lang="en-US" sz="2400" dirty="0">
                <a:latin typeface="Courier New"/>
                <a:cs typeface="Courier New"/>
              </a:rPr>
              <a:t>/</a:t>
            </a:r>
            <a:r>
              <a:rPr lang="en-US" sz="2400" dirty="0" err="1">
                <a:latin typeface="Courier New"/>
                <a:cs typeface="Courier New"/>
              </a:rPr>
              <a:t>doodle.png</a:t>
            </a:r>
            <a:r>
              <a:rPr lang="en-US" sz="2400" dirty="0">
                <a:latin typeface="Courier New"/>
                <a:cs typeface="Courier New"/>
              </a:rPr>
              <a:t>').pipe(</a:t>
            </a:r>
            <a:r>
              <a:rPr lang="en-US" sz="2400" dirty="0" err="1">
                <a:latin typeface="Courier New"/>
                <a:cs typeface="Courier New"/>
              </a:rPr>
              <a:t>fs.createWriteStream</a:t>
            </a:r>
            <a:r>
              <a:rPr lang="en-US" sz="2400" dirty="0">
                <a:latin typeface="Courier New"/>
                <a:cs typeface="Courier New"/>
              </a:rPr>
              <a:t>('</a:t>
            </a:r>
            <a:r>
              <a:rPr lang="en-US" sz="2400" dirty="0" err="1">
                <a:latin typeface="Courier New"/>
                <a:cs typeface="Courier New"/>
              </a:rPr>
              <a:t>doodle.png</a:t>
            </a:r>
            <a:r>
              <a:rPr lang="en-US" sz="2400" dirty="0">
                <a:latin typeface="Courier New"/>
                <a:cs typeface="Courier New"/>
              </a:rPr>
              <a:t>')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var</a:t>
            </a:r>
            <a:r>
              <a:rPr lang="en-US" sz="2400" dirty="0">
                <a:latin typeface="Courier New"/>
                <a:cs typeface="Courier New"/>
              </a:rPr>
              <a:t> request = require('request');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request('http://</a:t>
            </a:r>
            <a:r>
              <a:rPr lang="en-US" sz="2400" dirty="0" err="1">
                <a:latin typeface="Courier New"/>
                <a:cs typeface="Courier New"/>
              </a:rPr>
              <a:t>www.google.com</a:t>
            </a:r>
            <a:r>
              <a:rPr lang="en-US" sz="2400" dirty="0">
                <a:latin typeface="Courier New"/>
                <a:cs typeface="Courier New"/>
              </a:rPr>
              <a:t>', function (error, response, body)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if (!error &amp;&amp; </a:t>
            </a:r>
            <a:r>
              <a:rPr lang="en-US" sz="2400" dirty="0" err="1">
                <a:latin typeface="Courier New"/>
                <a:cs typeface="Courier New"/>
              </a:rPr>
              <a:t>response.statusCode</a:t>
            </a:r>
            <a:r>
              <a:rPr lang="en-US" sz="2400" dirty="0">
                <a:latin typeface="Courier New"/>
                <a:cs typeface="Courier New"/>
              </a:rPr>
              <a:t> == 200)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dirty="0" err="1">
                <a:latin typeface="Courier New"/>
                <a:cs typeface="Courier New"/>
              </a:rPr>
              <a:t>console.log</a:t>
            </a:r>
            <a:r>
              <a:rPr lang="en-US" sz="2400" dirty="0">
                <a:latin typeface="Courier New"/>
                <a:cs typeface="Courier New"/>
              </a:rPr>
              <a:t>(body) // Print the </a:t>
            </a:r>
            <a:r>
              <a:rPr lang="en-US" sz="2400" dirty="0" err="1">
                <a:latin typeface="Courier New"/>
                <a:cs typeface="Courier New"/>
              </a:rPr>
              <a:t>google</a:t>
            </a:r>
            <a:r>
              <a:rPr lang="en-US" sz="2400" dirty="0">
                <a:latin typeface="Courier New"/>
                <a:cs typeface="Courier New"/>
              </a:rPr>
              <a:t> web page.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649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smtClean="0"/>
              <a:t>express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visionmedia</a:t>
            </a:r>
            <a:r>
              <a:rPr lang="en-US" dirty="0"/>
              <a:t>/express</a:t>
            </a:r>
          </a:p>
          <a:p>
            <a:r>
              <a:rPr lang="en-US" dirty="0" smtClean="0"/>
              <a:t>Powerful </a:t>
            </a:r>
            <a:r>
              <a:rPr lang="en-US" dirty="0" smtClean="0"/>
              <a:t>Sinatra inspired web framework</a:t>
            </a:r>
          </a:p>
          <a:p>
            <a:r>
              <a:rPr lang="en-US" dirty="0" smtClean="0"/>
              <a:t>Highly pluggable with a rich ecosystem of add </a:t>
            </a:r>
            <a:r>
              <a:rPr lang="en-US" dirty="0" err="1" smtClean="0"/>
              <a:t>ons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2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-Winston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</a:t>
            </a:r>
            <a:r>
              <a:rPr lang="en-US" dirty="0" err="1" smtClean="0"/>
              <a:t>winston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/flatiron/</a:t>
            </a:r>
            <a:r>
              <a:rPr lang="en-US" dirty="0" err="1"/>
              <a:t>winston</a:t>
            </a:r>
            <a:endParaRPr lang="en-US" dirty="0" smtClean="0"/>
          </a:p>
          <a:p>
            <a:r>
              <a:rPr lang="en-US" dirty="0" smtClean="0"/>
              <a:t>Awesome multi-transport log library.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winston</a:t>
            </a:r>
            <a:r>
              <a:rPr lang="en-US" sz="1800" dirty="0">
                <a:latin typeface="Courier New"/>
                <a:cs typeface="Courier New"/>
              </a:rPr>
              <a:t> = require('</a:t>
            </a:r>
            <a:r>
              <a:rPr lang="en-US" sz="1800" dirty="0" err="1">
                <a:latin typeface="Courier New"/>
                <a:cs typeface="Courier New"/>
              </a:rPr>
              <a:t>winston</a:t>
            </a:r>
            <a:r>
              <a:rPr lang="en-US" sz="1800" dirty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winston.add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winston.transports.File</a:t>
            </a:r>
            <a:r>
              <a:rPr lang="en-US" sz="1800" dirty="0">
                <a:latin typeface="Courier New"/>
                <a:cs typeface="Courier New"/>
              </a:rPr>
              <a:t>, { filename: '</a:t>
            </a:r>
            <a:r>
              <a:rPr lang="en-US" sz="1800" dirty="0" err="1">
                <a:latin typeface="Courier New"/>
                <a:cs typeface="Courier New"/>
              </a:rPr>
              <a:t>somefile.log</a:t>
            </a:r>
            <a:r>
              <a:rPr lang="en-US" sz="1800" dirty="0">
                <a:latin typeface="Courier New"/>
                <a:cs typeface="Courier New"/>
              </a:rPr>
              <a:t>' });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winston.log</a:t>
            </a:r>
            <a:r>
              <a:rPr lang="en-US" sz="1800" dirty="0">
                <a:latin typeface="Courier New"/>
                <a:cs typeface="Courier New"/>
              </a:rPr>
              <a:t>('info', 'Hello distributed log files!');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winston.info</a:t>
            </a:r>
            <a:r>
              <a:rPr lang="en-US" sz="1800" dirty="0">
                <a:latin typeface="Courier New"/>
                <a:cs typeface="Courier New"/>
              </a:rPr>
              <a:t>('Hello again distributed logs');</a:t>
            </a:r>
          </a:p>
        </p:txBody>
      </p:sp>
    </p:spTree>
    <p:extLst>
      <p:ext uri="{BB962C8B-B14F-4D97-AF65-F5344CB8AC3E}">
        <p14:creationId xmlns:p14="http://schemas.microsoft.com/office/powerpoint/2010/main" val="23817025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</a:t>
            </a:r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socket.io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learnboost</a:t>
            </a:r>
            <a:r>
              <a:rPr lang="en-US" dirty="0"/>
              <a:t>/</a:t>
            </a:r>
            <a:r>
              <a:rPr lang="en-US" dirty="0" err="1"/>
              <a:t>socket.io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Useful </a:t>
            </a:r>
            <a:r>
              <a:rPr lang="en-US" dirty="0" smtClean="0"/>
              <a:t>for </a:t>
            </a:r>
            <a:r>
              <a:rPr lang="en-US" dirty="0" err="1" smtClean="0"/>
              <a:t>realtime</a:t>
            </a:r>
            <a:r>
              <a:rPr lang="en-US" dirty="0" smtClean="0"/>
              <a:t> bi-directional communication between the browser and the server.</a:t>
            </a:r>
          </a:p>
          <a:p>
            <a:r>
              <a:rPr lang="en-US" dirty="0" smtClean="0"/>
              <a:t>Supports feature detection / degrading experience.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808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node.exe</a:t>
            </a:r>
            <a:r>
              <a:rPr lang="en-US" dirty="0" smtClean="0"/>
              <a:t> can be run as REPL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node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&gt; </a:t>
            </a: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('Hello from node');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Hello from node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undefined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7586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</a:t>
            </a:r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io</a:t>
            </a:r>
            <a:r>
              <a:rPr lang="en-US" sz="1600" dirty="0">
                <a:latin typeface="Courier New"/>
                <a:cs typeface="Courier New"/>
              </a:rPr>
              <a:t> = require('</a:t>
            </a:r>
            <a:r>
              <a:rPr lang="en-US" sz="1600" dirty="0" err="1">
                <a:latin typeface="Courier New"/>
                <a:cs typeface="Courier New"/>
              </a:rPr>
              <a:t>socket.io</a:t>
            </a:r>
            <a:r>
              <a:rPr lang="en-US" sz="1600" dirty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app = </a:t>
            </a:r>
            <a:r>
              <a:rPr lang="en-US" sz="1600" dirty="0" err="1">
                <a:latin typeface="Courier New"/>
                <a:cs typeface="Courier New"/>
              </a:rPr>
              <a:t>express.createServer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, </a:t>
            </a:r>
            <a:r>
              <a:rPr lang="en-US" sz="1600" dirty="0" err="1">
                <a:latin typeface="Courier New"/>
                <a:cs typeface="Courier New"/>
              </a:rPr>
              <a:t>io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 err="1">
                <a:latin typeface="Courier New"/>
                <a:cs typeface="Courier New"/>
              </a:rPr>
              <a:t>io.listen</a:t>
            </a:r>
            <a:r>
              <a:rPr lang="en-US" sz="1600" dirty="0">
                <a:latin typeface="Courier New"/>
                <a:cs typeface="Courier New"/>
              </a:rPr>
              <a:t>(app);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app.listen</a:t>
            </a:r>
            <a:r>
              <a:rPr lang="en-US" sz="1600" dirty="0">
                <a:latin typeface="Courier New"/>
                <a:cs typeface="Courier New"/>
              </a:rPr>
              <a:t>(80);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io.sockets.on</a:t>
            </a:r>
            <a:r>
              <a:rPr lang="en-US" sz="1600" dirty="0">
                <a:latin typeface="Courier New"/>
                <a:cs typeface="Courier New"/>
              </a:rPr>
              <a:t>('connection', function (socket)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socket.emit</a:t>
            </a:r>
            <a:r>
              <a:rPr lang="en-US" sz="1600" dirty="0">
                <a:latin typeface="Courier New"/>
                <a:cs typeface="Courier New"/>
              </a:rPr>
              <a:t>('news', { hello: 'world' });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socket.on</a:t>
            </a:r>
            <a:r>
              <a:rPr lang="en-US" sz="1600" dirty="0">
                <a:latin typeface="Courier New"/>
                <a:cs typeface="Courier New"/>
              </a:rPr>
              <a:t>('my other event', function (data)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console.log</a:t>
            </a:r>
            <a:r>
              <a:rPr lang="en-US" sz="1600" dirty="0">
                <a:latin typeface="Courier New"/>
                <a:cs typeface="Courier New"/>
              </a:rPr>
              <a:t>(data);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});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});</a:t>
            </a: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4303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</a:t>
            </a:r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&lt;script </a:t>
            </a:r>
            <a:r>
              <a:rPr lang="en-US" sz="1800" dirty="0" err="1">
                <a:latin typeface="Courier New"/>
                <a:cs typeface="Courier New"/>
              </a:rPr>
              <a:t>src</a:t>
            </a:r>
            <a:r>
              <a:rPr lang="en-US" sz="1800" dirty="0">
                <a:latin typeface="Courier New"/>
                <a:cs typeface="Courier New"/>
              </a:rPr>
              <a:t>="/</a:t>
            </a:r>
            <a:r>
              <a:rPr lang="en-US" sz="1800" dirty="0" err="1">
                <a:latin typeface="Courier New"/>
                <a:cs typeface="Courier New"/>
              </a:rPr>
              <a:t>socket.io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socket.io.js</a:t>
            </a:r>
            <a:r>
              <a:rPr lang="en-US" sz="1800" dirty="0">
                <a:latin typeface="Courier New"/>
                <a:cs typeface="Courier New"/>
              </a:rPr>
              <a:t>"&gt;&lt;/script&gt;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socket = </a:t>
            </a:r>
            <a:r>
              <a:rPr lang="en-US" sz="1800" dirty="0" err="1">
                <a:latin typeface="Courier New"/>
                <a:cs typeface="Courier New"/>
              </a:rPr>
              <a:t>io.connect</a:t>
            </a:r>
            <a:r>
              <a:rPr lang="en-US" sz="1800" dirty="0">
                <a:latin typeface="Courier New"/>
                <a:cs typeface="Courier New"/>
              </a:rPr>
              <a:t>('http://</a:t>
            </a:r>
            <a:r>
              <a:rPr lang="en-US" sz="1800" dirty="0" err="1">
                <a:latin typeface="Courier New"/>
                <a:cs typeface="Courier New"/>
              </a:rPr>
              <a:t>localhost</a:t>
            </a:r>
            <a:r>
              <a:rPr lang="en-US" sz="1800" dirty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socket.on</a:t>
            </a:r>
            <a:r>
              <a:rPr lang="en-US" sz="1800" dirty="0">
                <a:latin typeface="Courier New"/>
                <a:cs typeface="Courier New"/>
              </a:rPr>
              <a:t>('news', function (data)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console.log</a:t>
            </a:r>
            <a:r>
              <a:rPr lang="en-US" sz="1800" dirty="0">
                <a:latin typeface="Courier New"/>
                <a:cs typeface="Courier New"/>
              </a:rPr>
              <a:t>(data);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socket.emit</a:t>
            </a:r>
            <a:r>
              <a:rPr lang="en-US" sz="1800" dirty="0">
                <a:latin typeface="Courier New"/>
                <a:cs typeface="Courier New"/>
              </a:rPr>
              <a:t>('my other event', { my: 'data' });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});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025120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for talking to a Mongo database</a:t>
            </a:r>
          </a:p>
          <a:p>
            <a:r>
              <a:rPr lang="en-US" dirty="0" smtClean="0"/>
              <a:t>Provides an easy on ramp to use Mongo</a:t>
            </a:r>
          </a:p>
          <a:p>
            <a:r>
              <a:rPr lang="en-US" dirty="0" smtClean="0"/>
              <a:t>Minimalistic code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927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</a:t>
            </a:r>
            <a:r>
              <a:rPr lang="en-US" dirty="0" err="1" smtClean="0"/>
              <a:t>coffescript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jashkenas</a:t>
            </a:r>
            <a:r>
              <a:rPr lang="en-US" dirty="0"/>
              <a:t>/coffee-script</a:t>
            </a:r>
          </a:p>
          <a:p>
            <a:r>
              <a:rPr lang="en-US" dirty="0" err="1" smtClean="0"/>
              <a:t>Coffeescript</a:t>
            </a:r>
            <a:r>
              <a:rPr lang="en-US" dirty="0" smtClean="0"/>
              <a:t> </a:t>
            </a:r>
            <a:r>
              <a:rPr lang="en-US" dirty="0" smtClean="0"/>
              <a:t>provides an abstraction over </a:t>
            </a:r>
            <a:r>
              <a:rPr lang="en-US" dirty="0" err="1" smtClean="0"/>
              <a:t>javascript</a:t>
            </a:r>
            <a:r>
              <a:rPr lang="en-US" dirty="0" smtClean="0"/>
              <a:t> that </a:t>
            </a:r>
            <a:r>
              <a:rPr lang="en-US" dirty="0" smtClean="0"/>
              <a:t>cleans up a lot of </a:t>
            </a:r>
            <a:r>
              <a:rPr lang="en-US" dirty="0" err="1" smtClean="0"/>
              <a:t>uglinesses</a:t>
            </a:r>
            <a:r>
              <a:rPr lang="en-US" dirty="0" smtClean="0"/>
              <a:t>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Provides a cross-plat CLI for compiling </a:t>
            </a:r>
            <a:r>
              <a:rPr lang="en-US" dirty="0" err="1" smtClean="0"/>
              <a:t>Coffeescript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868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runtime = (N) -&gt;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[sum, t] = [0, 0]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for n in [1..N]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  sum += 2 * t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  t = n - 1 + sum / n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t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723172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Nodejs.org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pmjs.org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21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node.exe</a:t>
            </a:r>
            <a:r>
              <a:rPr lang="en-US" dirty="0" smtClean="0"/>
              <a:t> can be run as REPL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node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&gt; </a:t>
            </a:r>
            <a:r>
              <a:rPr lang="en-US" sz="1600" b="1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('Hello from node');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Hello from node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undefined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console – built in object for working with the console</a:t>
            </a:r>
          </a:p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log – write some output</a:t>
            </a:r>
            <a:endParaRPr lang="en-US" sz="16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48376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Diving into node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8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node app – </a:t>
            </a:r>
            <a:r>
              <a:rPr lang="en-US" dirty="0" err="1" smtClean="0"/>
              <a:t>server.js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var</a:t>
            </a:r>
            <a:r>
              <a:rPr lang="en-US" sz="1600" dirty="0" smtClean="0">
                <a:latin typeface="Courier New"/>
                <a:cs typeface="Courier New"/>
              </a:rPr>
              <a:t> http = require('http');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http.createServer</a:t>
            </a:r>
            <a:r>
              <a:rPr lang="en-US" sz="1600" dirty="0" smtClean="0">
                <a:latin typeface="Courier New"/>
                <a:cs typeface="Courier New"/>
              </a:rPr>
              <a:t>(function(</a:t>
            </a:r>
            <a:r>
              <a:rPr lang="en-US" sz="1600" dirty="0" err="1" smtClean="0">
                <a:latin typeface="Courier New"/>
                <a:cs typeface="Courier New"/>
              </a:rPr>
              <a:t>req,res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res.writeHead</a:t>
            </a:r>
            <a:r>
              <a:rPr lang="en-US" sz="1600" dirty="0" smtClean="0">
                <a:latin typeface="Courier New"/>
                <a:cs typeface="Courier New"/>
              </a:rPr>
              <a:t>(200, {'Content-Type': 'text/plain'});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res.end</a:t>
            </a:r>
            <a:r>
              <a:rPr lang="en-US" sz="1600" dirty="0" smtClean="0">
                <a:latin typeface="Courier New"/>
                <a:cs typeface="Courier New"/>
              </a:rPr>
              <a:t>('Hello </a:t>
            </a:r>
            <a:r>
              <a:rPr lang="en-US" sz="1600" dirty="0" err="1" smtClean="0">
                <a:latin typeface="Courier New"/>
                <a:cs typeface="Courier New"/>
              </a:rPr>
              <a:t>QCon</a:t>
            </a:r>
            <a:r>
              <a:rPr lang="en-US" sz="1600" dirty="0" smtClean="0">
                <a:latin typeface="Courier New"/>
                <a:cs typeface="Courier New"/>
              </a:rPr>
              <a:t>\n');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}).listen(3000);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('Listening on port 3000');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2697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</TotalTime>
  <Words>4148</Words>
  <Application>Microsoft Macintosh PowerPoint</Application>
  <PresentationFormat>On-screen Show (4:3)</PresentationFormat>
  <Paragraphs>658</Paragraphs>
  <Slides>65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nodejs</vt:lpstr>
      <vt:lpstr>nodejs</vt:lpstr>
      <vt:lpstr>A few things about node</vt:lpstr>
      <vt:lpstr>Installing</vt:lpstr>
      <vt:lpstr>Installing</vt:lpstr>
      <vt:lpstr>Run node</vt:lpstr>
      <vt:lpstr>Run node</vt:lpstr>
      <vt:lpstr>Diving into node</vt:lpstr>
      <vt:lpstr>Your first node app – server.js</vt:lpstr>
      <vt:lpstr>Your first node app – server.js</vt:lpstr>
      <vt:lpstr>Your first node app – server.js</vt:lpstr>
      <vt:lpstr>Callbacks</vt:lpstr>
      <vt:lpstr>Your first node app – server.js</vt:lpstr>
      <vt:lpstr>Your first node app – server.js</vt:lpstr>
      <vt:lpstr>Making an HTTP request</vt:lpstr>
      <vt:lpstr>Making an HTTP request</vt:lpstr>
      <vt:lpstr>Event emitters</vt:lpstr>
      <vt:lpstr>Making an HTTP request</vt:lpstr>
      <vt:lpstr>Common modules – fs, stream</vt:lpstr>
      <vt:lpstr>File/IO – Writing files</vt:lpstr>
      <vt:lpstr>File/IO – Streaming to files</vt:lpstr>
      <vt:lpstr>File/IO – Appending files</vt:lpstr>
      <vt:lpstr>File/IO – Reading files</vt:lpstr>
      <vt:lpstr>File/IO – Reading files</vt:lpstr>
      <vt:lpstr>File/IO – Reading files as a stream</vt:lpstr>
      <vt:lpstr>Streams</vt:lpstr>
      <vt:lpstr>Readable Streams</vt:lpstr>
      <vt:lpstr>Writeable Streams</vt:lpstr>
      <vt:lpstr>File/IO – Piping a stream</vt:lpstr>
      <vt:lpstr>File/IO – Other fun things you can do</vt:lpstr>
      <vt:lpstr>What we learned</vt:lpstr>
      <vt:lpstr>Challenge</vt:lpstr>
      <vt:lpstr>Common modules – process, childprocess</vt:lpstr>
      <vt:lpstr>process – args and env</vt:lpstr>
      <vt:lpstr>process – keyboard input</vt:lpstr>
      <vt:lpstr>process – next tick</vt:lpstr>
      <vt:lpstr>child process - exec</vt:lpstr>
      <vt:lpstr>child process - exec</vt:lpstr>
      <vt:lpstr>child process - spawn</vt:lpstr>
      <vt:lpstr>child process - spawn</vt:lpstr>
      <vt:lpstr>child process - fork</vt:lpstr>
      <vt:lpstr>cluster</vt:lpstr>
      <vt:lpstr>child process - spawn</vt:lpstr>
      <vt:lpstr>What we learned</vt:lpstr>
      <vt:lpstr>Challenge</vt:lpstr>
      <vt:lpstr>Modules</vt:lpstr>
      <vt:lpstr>Modules - npm</vt:lpstr>
      <vt:lpstr>Modules - Package.json</vt:lpstr>
      <vt:lpstr>Modules – Native modules</vt:lpstr>
      <vt:lpstr>Modules - require</vt:lpstr>
      <vt:lpstr>Modules - Mocha</vt:lpstr>
      <vt:lpstr>Modules - Mocha</vt:lpstr>
      <vt:lpstr>Modules – Mocha</vt:lpstr>
      <vt:lpstr>Modules - async</vt:lpstr>
      <vt:lpstr>Modules - async</vt:lpstr>
      <vt:lpstr>Modules - Request</vt:lpstr>
      <vt:lpstr>Modules - Express</vt:lpstr>
      <vt:lpstr>Modules -Winston</vt:lpstr>
      <vt:lpstr>Modules - Socket.io</vt:lpstr>
      <vt:lpstr>Modules - Socket.io</vt:lpstr>
      <vt:lpstr>Modules - Socket.io</vt:lpstr>
      <vt:lpstr>Mongoose</vt:lpstr>
      <vt:lpstr>Coffeescript</vt:lpstr>
      <vt:lpstr>Coffeescript</vt:lpstr>
      <vt:lpstr>Links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node.js</dc:title>
  <dc:creator>Glenn Block</dc:creator>
  <cp:lastModifiedBy>Glenn Block</cp:lastModifiedBy>
  <cp:revision>72</cp:revision>
  <dcterms:created xsi:type="dcterms:W3CDTF">2012-06-17T00:45:57Z</dcterms:created>
  <dcterms:modified xsi:type="dcterms:W3CDTF">2012-06-21T12:11:57Z</dcterms:modified>
</cp:coreProperties>
</file>