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85" r:id="rId6"/>
    <p:sldId id="284" r:id="rId7"/>
    <p:sldId id="286" r:id="rId8"/>
    <p:sldId id="287" r:id="rId9"/>
    <p:sldId id="259" r:id="rId10"/>
    <p:sldId id="276" r:id="rId11"/>
    <p:sldId id="263" r:id="rId12"/>
    <p:sldId id="281" r:id="rId13"/>
    <p:sldId id="280" r:id="rId14"/>
    <p:sldId id="283" r:id="rId15"/>
    <p:sldId id="264" r:id="rId16"/>
    <p:sldId id="271" r:id="rId17"/>
    <p:sldId id="272" r:id="rId18"/>
    <p:sldId id="275" r:id="rId19"/>
    <p:sldId id="265" r:id="rId20"/>
    <p:sldId id="266" r:id="rId21"/>
    <p:sldId id="288" r:id="rId22"/>
    <p:sldId id="267" r:id="rId23"/>
    <p:sldId id="268" r:id="rId2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2A00"/>
    <a:srgbClr val="602E04"/>
    <a:srgbClr val="99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>
        <p:scale>
          <a:sx n="79" d="100"/>
          <a:sy n="79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C1F5-2C9F-46FC-A106-E6448083272C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9D88-DA0D-4355-82DC-9D0A056E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44299-4E09-448C-9DC9-C15A85DC8AC7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0A5C4-0B4E-4D89-8283-28BE93F9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B329-9A65-4E7D-907C-F3EFAEFC2BD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602E04"/>
                </a:solidFill>
                <a:latin typeface="Corbel" pitchFamily="34" charset="0"/>
              </a:rPr>
              <a:t>The Cycle Manager</a:t>
            </a:r>
            <a:endParaRPr lang="en-US" sz="4800" dirty="0">
              <a:solidFill>
                <a:srgbClr val="602E04"/>
              </a:solidFill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Glenn Larson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pic>
        <p:nvPicPr>
          <p:cNvPr id="1026" name="Picture 2" descr="C:\Users\admin\AppData\Local\Microsoft\Windows\Temporary Internet Files\Content.IE5\A7YG3VUB\MC90031992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743200"/>
            <a:ext cx="1816913" cy="1410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Domain model Class Diagram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71863"/>
            <a:ext cx="6934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Prototypes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E2A00"/>
                </a:solidFill>
              </a:rPr>
              <a:t>Screen Designs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Report Designs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Menu Hierarchy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Relation to Event Table</a:t>
            </a:r>
            <a:endParaRPr lang="en-US" dirty="0">
              <a:solidFill>
                <a:srgbClr val="7E2A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Employee Clocked In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5943600" cy="450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710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Employee Clock In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2861009"/>
            <a:ext cx="3514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LookUp</a:t>
            </a:r>
            <a:r>
              <a:rPr lang="en-US" dirty="0" smtClean="0"/>
              <a:t> Customer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11968"/>
            <a:ext cx="5943600" cy="450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062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Enter Service Ticket Screens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5943600" cy="450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02E04"/>
                </a:solidFill>
                <a:latin typeface="Corbel" pitchFamily="34" charset="0"/>
              </a:rPr>
              <a:t>Enter Service Ticket Screens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66862"/>
            <a:ext cx="5943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77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02E04"/>
                </a:solidFill>
                <a:latin typeface="Corbel" pitchFamily="34" charset="0"/>
              </a:rPr>
              <a:t>Enter Service Ticket Screens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799"/>
            <a:ext cx="4146550" cy="310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074" y="1447799"/>
            <a:ext cx="4146550" cy="310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00600"/>
            <a:ext cx="28575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546716"/>
            <a:ext cx="3742690" cy="224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19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02E04"/>
                </a:solidFill>
                <a:latin typeface="Corbel" pitchFamily="34" charset="0"/>
              </a:rPr>
              <a:t>Enter Service Ticket Screens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943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33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Report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en-US" dirty="0" smtClean="0"/>
              <a:t>Employee Service Bonus Report</a:t>
            </a:r>
          </a:p>
          <a:p>
            <a:pPr algn="ctr">
              <a:buNone/>
            </a:pPr>
            <a:r>
              <a:rPr lang="en-US" dirty="0" smtClean="0"/>
              <a:t>Date Range</a:t>
            </a:r>
          </a:p>
          <a:p>
            <a:pPr algn="ctr">
              <a:buNone/>
            </a:pPr>
            <a:r>
              <a:rPr lang="en-US" dirty="0" smtClean="0"/>
              <a:t>10/1/2011 – 10/31/2011</a:t>
            </a:r>
          </a:p>
          <a:p>
            <a:pPr>
              <a:buNone/>
            </a:pPr>
            <a:r>
              <a:rPr lang="en-US" dirty="0" smtClean="0"/>
              <a:t>Employee Name	Number Of Services 		Most Common Service 		Bonus</a:t>
            </a:r>
          </a:p>
          <a:p>
            <a:pPr>
              <a:buNone/>
            </a:pPr>
            <a:r>
              <a:rPr lang="en-US" dirty="0" smtClean="0"/>
              <a:t>Glenn Larson	          5         			Headset			$20.00</a:t>
            </a:r>
          </a:p>
          <a:p>
            <a:pPr>
              <a:buNone/>
            </a:pPr>
            <a:r>
              <a:rPr lang="en-US" dirty="0" smtClean="0"/>
              <a:t>Ashley Cole		          10			Tune-Up			$40.00</a:t>
            </a:r>
          </a:p>
          <a:p>
            <a:pPr>
              <a:buNone/>
            </a:pPr>
            <a:r>
              <a:rPr lang="en-US" dirty="0" smtClean="0"/>
              <a:t>Bart Simpson	          0			none			$0.00	</a:t>
            </a:r>
          </a:p>
          <a:p>
            <a:pPr>
              <a:buNone/>
            </a:pPr>
            <a:r>
              <a:rPr lang="en-US" dirty="0" smtClean="0"/>
              <a:t>Charlie Sheen	          25			Winning			$100.00</a:t>
            </a:r>
          </a:p>
          <a:p>
            <a:pPr>
              <a:buNone/>
            </a:pPr>
            <a:r>
              <a:rPr lang="en-US" dirty="0" smtClean="0"/>
              <a:t>Glenn Larson	          5			Headset			$20.00</a:t>
            </a:r>
          </a:p>
          <a:p>
            <a:pPr>
              <a:buNone/>
            </a:pPr>
            <a:r>
              <a:rPr lang="en-US" dirty="0" smtClean="0"/>
              <a:t>Ashley Cole		          10			Tune-Up			$40.00</a:t>
            </a:r>
          </a:p>
          <a:p>
            <a:pPr>
              <a:buNone/>
            </a:pPr>
            <a:r>
              <a:rPr lang="en-US" dirty="0" smtClean="0"/>
              <a:t>Bart Simpson	          0			none			$0.00	</a:t>
            </a:r>
          </a:p>
          <a:p>
            <a:pPr>
              <a:buNone/>
            </a:pPr>
            <a:r>
              <a:rPr lang="en-US" dirty="0" smtClean="0"/>
              <a:t>Charlie Sheen	          25			Winning			$100.00</a:t>
            </a:r>
          </a:p>
          <a:p>
            <a:pPr>
              <a:buNone/>
            </a:pPr>
            <a:endParaRPr lang="en-US" dirty="0">
              <a:solidFill>
                <a:srgbClr val="7E2A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System Background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E2A00"/>
                </a:solidFill>
              </a:rPr>
              <a:t>Key Functions: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Point of Sale System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Manage Products and New Bikes</a:t>
            </a:r>
            <a:endParaRPr lang="en-US" dirty="0" smtClean="0">
              <a:solidFill>
                <a:srgbClr val="7E2A00"/>
              </a:solidFill>
            </a:endParaRP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Enter/Edit/Look-up </a:t>
            </a:r>
            <a:r>
              <a:rPr lang="en-US" dirty="0" smtClean="0">
                <a:solidFill>
                  <a:srgbClr val="7E2A00"/>
                </a:solidFill>
              </a:rPr>
              <a:t>Customer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Create/Update/Remove Service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Create and Manage Service Tickets.</a:t>
            </a:r>
            <a:endParaRPr lang="en-US" dirty="0" smtClean="0">
              <a:solidFill>
                <a:srgbClr val="7E2A00"/>
              </a:solidFill>
            </a:endParaRP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Employee Clock-In/-Out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Sales &amp; Service Report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Bonus Calculator</a:t>
            </a:r>
            <a:endParaRPr lang="en-US" dirty="0">
              <a:solidFill>
                <a:srgbClr val="7E2A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Report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Date Range</a:t>
            </a:r>
          </a:p>
          <a:p>
            <a:pPr algn="ctr">
              <a:buNone/>
            </a:pPr>
            <a:r>
              <a:rPr lang="en-US" sz="2000" dirty="0" smtClean="0"/>
              <a:t>10/1/2011 – 10/31/2011</a:t>
            </a:r>
          </a:p>
          <a:p>
            <a:pPr>
              <a:buNone/>
            </a:pPr>
            <a:r>
              <a:rPr lang="en-US" sz="2000" dirty="0" smtClean="0"/>
              <a:t>Item Name         Number Sold This Month                Number Sold To Date</a:t>
            </a:r>
          </a:p>
          <a:p>
            <a:pPr>
              <a:buNone/>
            </a:pPr>
            <a:r>
              <a:rPr lang="en-US" sz="2000" dirty="0" smtClean="0"/>
              <a:t>Handle Bar	                    5			               10</a:t>
            </a:r>
          </a:p>
          <a:p>
            <a:pPr>
              <a:buNone/>
            </a:pPr>
            <a:r>
              <a:rPr lang="en-US" sz="2000" dirty="0" smtClean="0"/>
              <a:t>Headset		                    2		                                5</a:t>
            </a:r>
          </a:p>
          <a:p>
            <a:pPr>
              <a:buNone/>
            </a:pPr>
            <a:r>
              <a:rPr lang="en-US" sz="2000" dirty="0" smtClean="0"/>
              <a:t>Suspension Fork                       1				1</a:t>
            </a:r>
          </a:p>
          <a:p>
            <a:pPr>
              <a:buNone/>
            </a:pPr>
            <a:r>
              <a:rPr lang="en-US" sz="2000" dirty="0" smtClean="0"/>
              <a:t>Trek Bike		     2			                3</a:t>
            </a:r>
          </a:p>
          <a:p>
            <a:pPr>
              <a:buNone/>
            </a:pPr>
            <a:r>
              <a:rPr lang="en-US" sz="2000" dirty="0" smtClean="0"/>
              <a:t>Specialized Bike	                     3			  	6</a:t>
            </a:r>
          </a:p>
          <a:p>
            <a:pPr>
              <a:buNone/>
            </a:pPr>
            <a:r>
              <a:rPr lang="en-US" sz="2000" dirty="0" smtClean="0"/>
              <a:t>Services		                    30			               100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Menu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Menu </a:t>
            </a:r>
          </a:p>
          <a:p>
            <a:pPr marL="0" indent="0">
              <a:buNone/>
            </a:pPr>
            <a:r>
              <a:rPr lang="en-US" sz="2000" dirty="0"/>
              <a:t>	Employee Clock In</a:t>
            </a:r>
          </a:p>
          <a:p>
            <a:pPr marL="0" indent="0">
              <a:buNone/>
            </a:pPr>
            <a:r>
              <a:rPr lang="en-US" sz="2000" dirty="0"/>
              <a:t>	Employee Clock Out</a:t>
            </a:r>
          </a:p>
          <a:p>
            <a:pPr marL="0" indent="0">
              <a:buNone/>
            </a:pPr>
            <a:r>
              <a:rPr lang="en-US" sz="2000" dirty="0"/>
              <a:t>	Exit</a:t>
            </a:r>
          </a:p>
          <a:p>
            <a:pPr marL="0" indent="0">
              <a:buNone/>
            </a:pPr>
            <a:r>
              <a:rPr lang="en-US" sz="2000" dirty="0"/>
              <a:t>Products and Services</a:t>
            </a:r>
          </a:p>
          <a:p>
            <a:pPr marL="0" indent="0">
              <a:buNone/>
            </a:pPr>
            <a:r>
              <a:rPr lang="en-US" sz="2000" dirty="0" smtClean="0"/>
              <a:t>	Manage </a:t>
            </a:r>
            <a:r>
              <a:rPr lang="en-US" sz="2000" dirty="0"/>
              <a:t>Products</a:t>
            </a:r>
          </a:p>
          <a:p>
            <a:pPr marL="0" indent="0">
              <a:buNone/>
            </a:pPr>
            <a:r>
              <a:rPr lang="en-US" sz="2000" dirty="0" smtClean="0"/>
              <a:t>	Manage </a:t>
            </a:r>
            <a:r>
              <a:rPr lang="en-US" sz="2000" dirty="0"/>
              <a:t>Services</a:t>
            </a:r>
          </a:p>
          <a:p>
            <a:pPr marL="0" indent="0">
              <a:buNone/>
            </a:pPr>
            <a:r>
              <a:rPr lang="en-US" sz="2000" dirty="0" smtClean="0"/>
              <a:t>	Manage </a:t>
            </a:r>
            <a:r>
              <a:rPr lang="en-US" sz="2000" dirty="0"/>
              <a:t>New Bikes</a:t>
            </a:r>
          </a:p>
          <a:p>
            <a:pPr marL="0" indent="0">
              <a:buNone/>
            </a:pPr>
            <a:r>
              <a:rPr lang="en-US" sz="2000" dirty="0"/>
              <a:t>Administration</a:t>
            </a:r>
          </a:p>
          <a:p>
            <a:pPr marL="0" indent="0">
              <a:buNone/>
            </a:pPr>
            <a:r>
              <a:rPr lang="en-US" sz="2000" dirty="0"/>
              <a:t>	Employees</a:t>
            </a:r>
          </a:p>
          <a:p>
            <a:pPr marL="0" indent="0">
              <a:buNone/>
            </a:pPr>
            <a:r>
              <a:rPr lang="en-US" sz="2000" dirty="0"/>
              <a:t>Help</a:t>
            </a:r>
          </a:p>
          <a:p>
            <a:pPr marL="0" indent="0">
              <a:buNone/>
            </a:pPr>
            <a:r>
              <a:rPr lang="en-US" sz="2000" dirty="0"/>
              <a:t>	Help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</a:t>
            </a:r>
          </a:p>
          <a:p>
            <a:pPr algn="ctr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1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Application Architecture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E2A00"/>
                </a:solidFill>
              </a:rPr>
              <a:t>C# 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Visual Studio 2010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Access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3 layer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Presentation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Business Layer</a:t>
            </a:r>
          </a:p>
          <a:p>
            <a:pPr lvl="1"/>
            <a:r>
              <a:rPr lang="en-US" smtClean="0">
                <a:solidFill>
                  <a:srgbClr val="7E2A00"/>
                </a:solidFill>
              </a:rPr>
              <a:t>Data Access</a:t>
            </a:r>
            <a:endParaRPr lang="en-US" dirty="0" smtClean="0">
              <a:solidFill>
                <a:srgbClr val="7E2A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Enter Service Ticket SSD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752599"/>
            <a:ext cx="57721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Feasibility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7E2A00"/>
                </a:solidFill>
              </a:rPr>
              <a:t>Costs</a:t>
            </a:r>
            <a:endParaRPr lang="en-US" u="sng" dirty="0">
              <a:solidFill>
                <a:srgbClr val="7E2A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93300"/>
                </a:solidFill>
              </a:rPr>
              <a:t>Upfront</a:t>
            </a:r>
          </a:p>
          <a:p>
            <a:pPr lvl="1"/>
            <a:r>
              <a:rPr lang="en-US" sz="2400" dirty="0" smtClean="0">
                <a:solidFill>
                  <a:srgbClr val="993300"/>
                </a:solidFill>
              </a:rPr>
              <a:t>Labor</a:t>
            </a:r>
          </a:p>
          <a:p>
            <a:pPr lvl="2"/>
            <a:r>
              <a:rPr lang="en-US" sz="2000" dirty="0" smtClean="0">
                <a:solidFill>
                  <a:srgbClr val="993300"/>
                </a:solidFill>
              </a:rPr>
              <a:t>857.5 hours</a:t>
            </a:r>
          </a:p>
          <a:p>
            <a:pPr lvl="2"/>
            <a:r>
              <a:rPr lang="en-US" sz="2000" dirty="0" smtClean="0">
                <a:solidFill>
                  <a:srgbClr val="993300"/>
                </a:solidFill>
              </a:rPr>
              <a:t>$150/hr</a:t>
            </a:r>
          </a:p>
          <a:p>
            <a:pPr lvl="1"/>
            <a:r>
              <a:rPr lang="en-US" sz="2400" dirty="0" smtClean="0">
                <a:solidFill>
                  <a:srgbClr val="993300"/>
                </a:solidFill>
              </a:rPr>
              <a:t>Hardware</a:t>
            </a:r>
          </a:p>
          <a:p>
            <a:pPr lvl="2"/>
            <a:r>
              <a:rPr lang="en-US" sz="2000" dirty="0" smtClean="0">
                <a:solidFill>
                  <a:srgbClr val="993300"/>
                </a:solidFill>
              </a:rPr>
              <a:t>$2,500.00</a:t>
            </a:r>
          </a:p>
          <a:p>
            <a:r>
              <a:rPr lang="en-US" dirty="0" smtClean="0">
                <a:solidFill>
                  <a:srgbClr val="993300"/>
                </a:solidFill>
              </a:rPr>
              <a:t>Annual Support</a:t>
            </a:r>
          </a:p>
          <a:p>
            <a:pPr lvl="1"/>
            <a:r>
              <a:rPr lang="en-US" sz="2400" dirty="0" smtClean="0">
                <a:solidFill>
                  <a:srgbClr val="993300"/>
                </a:solidFill>
              </a:rPr>
              <a:t>$12,500.00</a:t>
            </a:r>
            <a:endParaRPr lang="en-US" sz="2400" dirty="0">
              <a:solidFill>
                <a:srgbClr val="9933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7E2A00"/>
                </a:solidFill>
              </a:rPr>
              <a:t>Benefits</a:t>
            </a:r>
            <a:endParaRPr lang="en-US" u="sng" dirty="0">
              <a:solidFill>
                <a:srgbClr val="7E2A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3300"/>
                </a:solidFill>
              </a:rPr>
              <a:t>Increased Efficiency</a:t>
            </a:r>
          </a:p>
          <a:p>
            <a:r>
              <a:rPr lang="en-US" dirty="0" smtClean="0">
                <a:solidFill>
                  <a:srgbClr val="993300"/>
                </a:solidFill>
              </a:rPr>
              <a:t>Increased Sales</a:t>
            </a:r>
          </a:p>
          <a:p>
            <a:r>
              <a:rPr lang="en-US" dirty="0" smtClean="0">
                <a:solidFill>
                  <a:srgbClr val="993300"/>
                </a:solidFill>
              </a:rPr>
              <a:t>Less Paper Used</a:t>
            </a:r>
          </a:p>
          <a:p>
            <a:r>
              <a:rPr lang="en-US" dirty="0" smtClean="0">
                <a:solidFill>
                  <a:srgbClr val="993300"/>
                </a:solidFill>
              </a:rPr>
              <a:t>Return on Investment</a:t>
            </a:r>
          </a:p>
          <a:p>
            <a:pPr lvl="1"/>
            <a:r>
              <a:rPr lang="en-US" sz="2400" dirty="0" smtClean="0">
                <a:solidFill>
                  <a:srgbClr val="993300"/>
                </a:solidFill>
              </a:rPr>
              <a:t>398.06% over 5yrs</a:t>
            </a:r>
          </a:p>
          <a:p>
            <a:r>
              <a:rPr lang="en-US" dirty="0" smtClean="0">
                <a:solidFill>
                  <a:srgbClr val="993300"/>
                </a:solidFill>
              </a:rPr>
              <a:t>Payback Period</a:t>
            </a:r>
          </a:p>
          <a:p>
            <a:pPr lvl="1"/>
            <a:r>
              <a:rPr lang="en-US" sz="2400" dirty="0" smtClean="0">
                <a:solidFill>
                  <a:srgbClr val="993300"/>
                </a:solidFill>
              </a:rPr>
              <a:t>2 years &amp; 289 days</a:t>
            </a:r>
          </a:p>
          <a:p>
            <a:pPr>
              <a:buNone/>
            </a:pPr>
            <a:endParaRPr lang="en-US" dirty="0">
              <a:solidFill>
                <a:srgbClr val="9933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Requirements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E2A00"/>
                </a:solidFill>
              </a:rPr>
              <a:t>Actor –The Only Actor Is The Employee</a:t>
            </a:r>
            <a:endParaRPr lang="en-US" dirty="0" smtClean="0">
              <a:solidFill>
                <a:srgbClr val="7E2A00"/>
              </a:solidFill>
            </a:endParaRPr>
          </a:p>
          <a:p>
            <a:r>
              <a:rPr lang="en-US" dirty="0" smtClean="0">
                <a:solidFill>
                  <a:srgbClr val="7E2A00"/>
                </a:solidFill>
              </a:rPr>
              <a:t>Use Case Diagram</a:t>
            </a:r>
            <a:endParaRPr lang="en-US" dirty="0">
              <a:solidFill>
                <a:srgbClr val="7E2A00"/>
              </a:solidFill>
            </a:endParaRPr>
          </a:p>
          <a:p>
            <a:pPr lvl="1"/>
            <a:r>
              <a:rPr lang="en-US" dirty="0">
                <a:solidFill>
                  <a:srgbClr val="7E2A00"/>
                </a:solidFill>
              </a:rPr>
              <a:t>Employee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Managerial </a:t>
            </a:r>
            <a:r>
              <a:rPr lang="en-US" dirty="0">
                <a:solidFill>
                  <a:srgbClr val="7E2A00"/>
                </a:solidFill>
              </a:rPr>
              <a:t>System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Sales and Service System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Enter Service Ticket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Use Case Description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Enter Service Ticket</a:t>
            </a:r>
            <a:endParaRPr lang="en-US" dirty="0" smtClean="0">
              <a:solidFill>
                <a:srgbClr val="7E2A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Actor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Managerial System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81125"/>
            <a:ext cx="60483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8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Sales and Service System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487905"/>
            <a:ext cx="47720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8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Enter Service Ticket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2293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Enter Service Ticket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447800"/>
          <a:ext cx="4800600" cy="5206493"/>
        </p:xfrm>
        <a:graphic>
          <a:graphicData uri="http://schemas.openxmlformats.org/drawingml/2006/table">
            <a:tbl>
              <a:tblPr/>
              <a:tblGrid>
                <a:gridCol w="1632204"/>
                <a:gridCol w="1632204"/>
                <a:gridCol w="1536192"/>
              </a:tblGrid>
              <a:tr h="134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latin typeface="Times New Roman"/>
                          <a:ea typeface="Times New Roman"/>
                          <a:cs typeface="Times New Roman"/>
                        </a:rPr>
                        <a:t>Enter Service ticket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Scenario: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Bike needs to be Entered For service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Triggering Event: 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Customer brings Bike in For service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Brief Description: 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When a customer brings bike in for service an employee needs to entere it into the system and choose the services the customer wants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Actors: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Employee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Stakeholders: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Employee Customer 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Preconditions: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 Customer Must Exist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Employee Needs To be Clocked In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Postconditions: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Bike Service Needs To be Added to service Queue.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6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latin typeface="Times New Roman"/>
                          <a:ea typeface="Times New Roman"/>
                          <a:cs typeface="Times New Roman"/>
                        </a:rPr>
                        <a:t>Flow of Activities: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Actor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7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1.Customer Brings Bike In For Service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2.Employee Enters Customer Information(Uses Lookup Customer)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3.The Employee Then Selects the enter Bike For Service Button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4. The Employee Will Verify The Customer Information on screen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5.The Employee Will click the select bike button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6 If Customer Bike no listed the employee will click create new bike button(use create New Customer bike use case)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7. Employee will select bike from list(use Select Customer Bike Use Case)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8. The employee click add service button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9 the employee will select services that are wanted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10. the employee will enter description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11. The employee saves service ticket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2.1 Customer Information Loaded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3.1 The System Loads the enter Bike for Service Form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5.1The select Bike Screen will show with a list of the customers bikes.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7.1.a the bike information will populate the bike service form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8.1 The add service screen will appear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9.1 The services will populate the selected services list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latin typeface="Times New Roman"/>
                          <a:ea typeface="Times New Roman"/>
                          <a:cs typeface="Times New Roman"/>
                        </a:rPr>
                        <a:t>Exception Conditions: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latin typeface="Times New Roman"/>
                          <a:ea typeface="Times New Roman"/>
                          <a:cs typeface="Times New Roman"/>
                        </a:rPr>
                        <a:t>1.Customer Must be loaded or it will ask employee to lookup customer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latin typeface="Times New Roman"/>
                          <a:ea typeface="Times New Roman"/>
                          <a:cs typeface="Times New Roman"/>
                        </a:rPr>
                        <a:t>2. Once Bike Service Screen Shows it will not allow it to be saved until a bike is selected and a service is selected.</a:t>
                      </a:r>
                    </a:p>
                  </a:txBody>
                  <a:tcPr marL="33980" marR="339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508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The Cycle Manager</vt:lpstr>
      <vt:lpstr>System Background</vt:lpstr>
      <vt:lpstr>Feasibility</vt:lpstr>
      <vt:lpstr>Requirements Models</vt:lpstr>
      <vt:lpstr>Actor</vt:lpstr>
      <vt:lpstr>Managerial System</vt:lpstr>
      <vt:lpstr>Sales and Service System</vt:lpstr>
      <vt:lpstr>Enter Service Ticket</vt:lpstr>
      <vt:lpstr>Enter Service Ticket</vt:lpstr>
      <vt:lpstr>Domain model Class Diagram</vt:lpstr>
      <vt:lpstr>Prototypes</vt:lpstr>
      <vt:lpstr>Employee Clocked In</vt:lpstr>
      <vt:lpstr>Employee Clock In</vt:lpstr>
      <vt:lpstr>LookUp Customer</vt:lpstr>
      <vt:lpstr>Enter Service Ticket Screens</vt:lpstr>
      <vt:lpstr>Enter Service Ticket Screens</vt:lpstr>
      <vt:lpstr>Enter Service Ticket Screens</vt:lpstr>
      <vt:lpstr>Enter Service Ticket Screens</vt:lpstr>
      <vt:lpstr>Report #1</vt:lpstr>
      <vt:lpstr>Report #2</vt:lpstr>
      <vt:lpstr>Menu Hierarchy</vt:lpstr>
      <vt:lpstr>Application Architecture</vt:lpstr>
      <vt:lpstr>Enter Service Ticket SSD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Cycle Manager</dc:title>
  <dc:creator>admin</dc:creator>
  <cp:lastModifiedBy>Windows User</cp:lastModifiedBy>
  <cp:revision>36</cp:revision>
  <cp:lastPrinted>2011-10-24T19:39:40Z</cp:lastPrinted>
  <dcterms:created xsi:type="dcterms:W3CDTF">2011-10-22T20:41:22Z</dcterms:created>
  <dcterms:modified xsi:type="dcterms:W3CDTF">2011-10-24T19:40:18Z</dcterms:modified>
</cp:coreProperties>
</file>