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8" r:id="rId2"/>
    <p:sldId id="279" r:id="rId3"/>
    <p:sldId id="260" r:id="rId4"/>
    <p:sldId id="261" r:id="rId5"/>
    <p:sldId id="262" r:id="rId6"/>
    <p:sldId id="277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00" autoAdjust="0"/>
  </p:normalViewPr>
  <p:slideViewPr>
    <p:cSldViewPr>
      <p:cViewPr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840F5-589D-4B2F-89F7-C5D0A1BB935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390E1-F1BD-42A6-B15C-C9C6FD4C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4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8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0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8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8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6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7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1D79-2211-4740-B403-56FA0D8F33C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9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1D79-2211-4740-B403-56FA0D8F33C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3CBD-6AD4-4C03-A431-F489074BFBF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rasdaman-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811761" y="4014372"/>
            <a:ext cx="1304779" cy="667598"/>
          </a:xfrm>
          <a:prstGeom prst="rect">
            <a:avLst/>
          </a:prstGeom>
        </p:spPr>
      </p:pic>
      <p:graphicFrame>
        <p:nvGraphicFramePr>
          <p:cNvPr id="8" name="Object 6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910502448"/>
              </p:ext>
            </p:extLst>
          </p:nvPr>
        </p:nvGraphicFramePr>
        <p:xfrm>
          <a:off x="7911501" y="4618507"/>
          <a:ext cx="12319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15" imgW="4160881" imgH="1790476" progId="">
                  <p:embed/>
                </p:oleObj>
              </mc:Choice>
              <mc:Fallback>
                <p:oleObj r:id="rId15" imgW="4160881" imgH="179047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1501" y="4618507"/>
                        <a:ext cx="12319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8C755DD-C214-464E-A0CE-4860F4331A9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" y="4346995"/>
            <a:ext cx="1763689" cy="7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9745" y="1749839"/>
            <a:ext cx="397453" cy="1106633"/>
            <a:chOff x="997527" y="3158835"/>
            <a:chExt cx="529937" cy="1475510"/>
          </a:xfrm>
        </p:grpSpPr>
        <p:sp>
          <p:nvSpPr>
            <p:cNvPr id="3" name="Rectangle 2"/>
            <p:cNvSpPr/>
            <p:nvPr/>
          </p:nvSpPr>
          <p:spPr>
            <a:xfrm>
              <a:off x="1210540" y="4364182"/>
              <a:ext cx="103909" cy="2701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350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997527" y="3158835"/>
              <a:ext cx="529937" cy="1330037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350"/>
            </a:p>
          </p:txBody>
        </p:sp>
      </p:grp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84132" y="3789713"/>
            <a:ext cx="892969" cy="27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350" dirty="0">
                <a:latin typeface="Verdana" pitchFamily="34" charset="0"/>
              </a:rPr>
              <a:t>Observer</a:t>
            </a:r>
            <a:endParaRPr lang="en-US" sz="1350" dirty="0">
              <a:latin typeface="Verdana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44509" y="2780109"/>
            <a:ext cx="792956" cy="27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350" dirty="0">
                <a:latin typeface="Verdana" pitchFamily="34" charset="0"/>
              </a:rPr>
              <a:t>Values</a:t>
            </a:r>
            <a:endParaRPr lang="en-US" sz="1350" dirty="0">
              <a:latin typeface="Verdana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500753" y="1753192"/>
            <a:ext cx="964406" cy="27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350" dirty="0">
                <a:latin typeface="Verdana" pitchFamily="34" charset="0"/>
              </a:rPr>
              <a:t>Property</a:t>
            </a:r>
            <a:endParaRPr lang="en-US" sz="1350" dirty="0">
              <a:latin typeface="Verdana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5198604" y="2028825"/>
            <a:ext cx="576263" cy="7512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135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590901" y="1751714"/>
            <a:ext cx="844154" cy="27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350">
                <a:latin typeface="Verdana" pitchFamily="34" charset="0"/>
              </a:rPr>
              <a:t>Feature</a:t>
            </a:r>
            <a:endParaRPr lang="en-US" sz="1350">
              <a:latin typeface="Verdana" pitchFamily="34" charset="0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H="1" flipV="1">
            <a:off x="4144993" y="2028824"/>
            <a:ext cx="537734" cy="7611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V="1">
            <a:off x="5536407" y="2906316"/>
            <a:ext cx="80810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 flipH="1">
            <a:off x="4064614" y="3018722"/>
            <a:ext cx="631032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 flipH="1">
            <a:off x="2695574" y="2021715"/>
            <a:ext cx="1174347" cy="42740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1350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 flipH="1" flipV="1">
            <a:off x="2537435" y="3328524"/>
            <a:ext cx="652716" cy="61650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1350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3115905" y="2291714"/>
            <a:ext cx="135806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50" i="1" dirty="0" err="1">
                <a:latin typeface="Verdana" pitchFamily="34" charset="0"/>
              </a:rPr>
              <a:t>featureOfInterest</a:t>
            </a:r>
            <a:endParaRPr lang="en-US" sz="1050" i="1" dirty="0">
              <a:latin typeface="Verdana" pitchFamily="34" charset="0"/>
            </a:endParaRP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5615928" y="2091566"/>
            <a:ext cx="13773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50" i="1" dirty="0" err="1">
                <a:latin typeface="Verdana" pitchFamily="34" charset="0"/>
              </a:rPr>
              <a:t>observedProperty</a:t>
            </a:r>
            <a:endParaRPr lang="en-US" sz="1050" i="1" dirty="0">
              <a:latin typeface="Verdana" pitchFamily="34" charset="0"/>
            </a:endParaRP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5726978" y="2918681"/>
            <a:ext cx="56778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50" i="1" dirty="0" err="1">
                <a:latin typeface="Verdana" pitchFamily="34" charset="0"/>
              </a:rPr>
              <a:t>result</a:t>
            </a:r>
            <a:endParaRPr lang="en-US" sz="1050" i="1" dirty="0">
              <a:latin typeface="Verdana" pitchFamily="34" charset="0"/>
            </a:endParaRP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5922243" y="3693881"/>
            <a:ext cx="152157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50" i="1" dirty="0" err="1">
                <a:latin typeface="Verdana" pitchFamily="34" charset="0"/>
              </a:rPr>
              <a:t>observingProcedure</a:t>
            </a:r>
            <a:endParaRPr lang="en-US" sz="1050" i="1" dirty="0">
              <a:latin typeface="Verdana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789453" y="3058524"/>
            <a:ext cx="1495966" cy="270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050" dirty="0">
                <a:latin typeface="Verdana" pitchFamily="34" charset="0"/>
              </a:rPr>
              <a:t>DBH Clip #23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5500752" y="1449800"/>
            <a:ext cx="1862425" cy="270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050" dirty="0">
                <a:latin typeface="Verdana" pitchFamily="34" charset="0"/>
              </a:rPr>
              <a:t>Diameter at </a:t>
            </a:r>
            <a:r>
              <a:rPr lang="de-DE" sz="1050" dirty="0" err="1">
                <a:latin typeface="Verdana" pitchFamily="34" charset="0"/>
              </a:rPr>
              <a:t>breast</a:t>
            </a:r>
            <a:r>
              <a:rPr lang="de-DE" sz="1050" dirty="0">
                <a:latin typeface="Verdana" pitchFamily="34" charset="0"/>
              </a:rPr>
              <a:t> </a:t>
            </a:r>
            <a:r>
              <a:rPr lang="de-DE" sz="1050" dirty="0" err="1">
                <a:latin typeface="Verdana" pitchFamily="34" charset="0"/>
              </a:rPr>
              <a:t>height</a:t>
            </a:r>
            <a:endParaRPr lang="en-US" sz="1050" dirty="0">
              <a:latin typeface="Verdana" pitchFamily="34" charset="0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7204323" y="2780110"/>
            <a:ext cx="476120" cy="270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de-AT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8.2m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80A2A11-D3D3-4EC2-A629-6B6F1E4C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141" y="3937078"/>
            <a:ext cx="1836204" cy="27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350" dirty="0" err="1">
                <a:latin typeface="Verdana" pitchFamily="34" charset="0"/>
              </a:rPr>
              <a:t>ObservingProcedure</a:t>
            </a:r>
            <a:endParaRPr lang="en-US" sz="1350" dirty="0">
              <a:latin typeface="Verdana" pitchFamily="34" charset="0"/>
            </a:endParaRPr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332FA15D-3F1B-4BAC-A0C2-913FDEA5A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465" y="3539297"/>
            <a:ext cx="7761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50" i="1" dirty="0" err="1">
                <a:latin typeface="Verdana" pitchFamily="34" charset="0"/>
              </a:rPr>
              <a:t>observer</a:t>
            </a:r>
            <a:endParaRPr lang="en-US" sz="1050" i="1" dirty="0">
              <a:latin typeface="Verdana" pitchFamily="34" charset="0"/>
            </a:endParaRPr>
          </a:p>
        </p:txBody>
      </p:sp>
      <p:sp>
        <p:nvSpPr>
          <p:cNvPr id="26" name="Line 18">
            <a:extLst>
              <a:ext uri="{FF2B5EF4-FFF2-40B4-BE49-F238E27FC236}">
                <a16:creationId xmlns:a16="http://schemas.microsoft.com/office/drawing/2014/main" id="{1D7A0BA6-1D4F-42A8-8CD2-DCA485E7D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8200" y="3001892"/>
            <a:ext cx="743397" cy="9351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23572F-E334-4A55-8964-23A6C6AA3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909" y="4276850"/>
            <a:ext cx="1888945" cy="270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050" dirty="0">
                <a:latin typeface="Verdana" pitchFamily="34" charset="0"/>
              </a:rPr>
              <a:t>Measurement w/ DBH Clip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43413" y="2780109"/>
            <a:ext cx="1092994" cy="27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350" dirty="0">
                <a:latin typeface="Verdana" pitchFamily="34" charset="0"/>
              </a:rPr>
              <a:t>Observation</a:t>
            </a:r>
            <a:endParaRPr lang="en-US" sz="1350" dirty="0">
              <a:latin typeface="Verdana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4D7EFA-051D-46CC-9551-9481638D8A13}"/>
              </a:ext>
            </a:extLst>
          </p:cNvPr>
          <p:cNvSpPr/>
          <p:nvPr/>
        </p:nvSpPr>
        <p:spPr>
          <a:xfrm>
            <a:off x="179512" y="19548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86834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E4ECC26-B06C-462C-B96F-E306E8ECD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381272"/>
              </p:ext>
            </p:extLst>
          </p:nvPr>
        </p:nvGraphicFramePr>
        <p:xfrm>
          <a:off x="1524000" y="902148"/>
          <a:ext cx="5940000" cy="25935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4274599845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071951999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772398787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43182259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782358596"/>
                    </a:ext>
                  </a:extLst>
                </a:gridCol>
              </a:tblGrid>
              <a:tr h="370503">
                <a:tc rowSpan="2"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  <a:cs typeface="Times New Roman" panose="02020603050405020304" pitchFamily="18" charset="0"/>
                        </a:rPr>
                        <a:t>Properties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925677"/>
                  </a:ext>
                </a:extLst>
              </a:tr>
              <a:tr h="3705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Property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Property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Property 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22904"/>
                  </a:ext>
                </a:extLst>
              </a:tr>
              <a:tr h="370503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Times New Roman" panose="02020603050405020304" pitchFamily="18" charset="0"/>
                        </a:rPr>
                        <a:t>(x</a:t>
                      </a:r>
                      <a:r>
                        <a:rPr lang="en-US" baseline="-2500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>
                          <a:latin typeface="+mn-lt"/>
                          <a:cs typeface="Times New Roman" panose="02020603050405020304" pitchFamily="18" charset="0"/>
                        </a:rPr>
                        <a:t>, y</a:t>
                      </a:r>
                      <a:r>
                        <a:rPr lang="en-US" baseline="-2500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en-US" sz="1600" baseline="-2500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baseline="3000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en-US" sz="1600" baseline="-2500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baseline="3000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en-US" sz="1600" baseline="-2500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baseline="30000" dirty="0">
                          <a:latin typeface="+mn-lt"/>
                          <a:cs typeface="Times New Roman" panose="02020603050405020304" pitchFamily="18" charset="0"/>
                        </a:rPr>
                        <a:t>m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808873"/>
                  </a:ext>
                </a:extLst>
              </a:tr>
              <a:tr h="370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  <a:cs typeface="Times New Roman" panose="02020603050405020304" pitchFamily="18" charset="0"/>
                        </a:rPr>
                        <a:t>(x</a:t>
                      </a:r>
                      <a:r>
                        <a:rPr lang="en-US" baseline="-2500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>
                          <a:latin typeface="+mn-lt"/>
                          <a:cs typeface="Times New Roman" panose="02020603050405020304" pitchFamily="18" charset="0"/>
                        </a:rPr>
                        <a:t>, y</a:t>
                      </a:r>
                      <a:r>
                        <a:rPr lang="en-US" baseline="-2500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en-US" sz="1600" baseline="-2500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baseline="3000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en-US" sz="1600" baseline="-2500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baseline="3000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en-US" sz="1600" baseline="-2500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baseline="30000" dirty="0">
                          <a:latin typeface="+mn-lt"/>
                          <a:cs typeface="Times New Roman" panose="02020603050405020304" pitchFamily="18" charset="0"/>
                        </a:rPr>
                        <a:t>m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832467"/>
                  </a:ext>
                </a:extLst>
              </a:tr>
              <a:tr h="370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  <a:cs typeface="Times New Roman" panose="02020603050405020304" pitchFamily="18" charset="0"/>
                        </a:rPr>
                        <a:t>(x</a:t>
                      </a:r>
                      <a:r>
                        <a:rPr lang="en-US" baseline="-2500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>
                          <a:latin typeface="+mn-lt"/>
                          <a:cs typeface="Times New Roman" panose="02020603050405020304" pitchFamily="18" charset="0"/>
                        </a:rPr>
                        <a:t>, y</a:t>
                      </a:r>
                      <a:r>
                        <a:rPr lang="en-US" baseline="-2500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en-US" sz="1600" baseline="-2500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baseline="3000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en-US" sz="1600" baseline="-2500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baseline="3000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en-US" sz="1600" baseline="-2500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baseline="30000" dirty="0">
                          <a:latin typeface="+mn-lt"/>
                          <a:cs typeface="Times New Roman" panose="02020603050405020304" pitchFamily="18" charset="0"/>
                        </a:rPr>
                        <a:t>m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34909"/>
                  </a:ext>
                </a:extLst>
              </a:tr>
              <a:tr h="370503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Times New Roman" panose="02020603050405020304" pitchFamily="18" charset="0"/>
                        </a:rPr>
                        <a:t>…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43792"/>
                  </a:ext>
                </a:extLst>
              </a:tr>
              <a:tr h="370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 err="1">
                          <a:latin typeface="+mn-lt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baseline="-25000" dirty="0" err="1">
                          <a:latin typeface="+mn-lt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dirty="0"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+mn-lt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baseline="-25000" dirty="0" err="1">
                          <a:latin typeface="+mn-lt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dirty="0"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en-US" sz="1600" baseline="-25000" dirty="0">
                          <a:latin typeface="+mn-lt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600" baseline="3000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en-US" sz="1600" baseline="-25000" dirty="0">
                          <a:latin typeface="+mn-lt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600" baseline="3000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lt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en-US" sz="1600" baseline="-25000" dirty="0" err="1">
                          <a:latin typeface="+mn-lt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600" baseline="30000" dirty="0" err="1">
                          <a:latin typeface="+mn-lt"/>
                          <a:cs typeface="Times New Roman" panose="02020603050405020304" pitchFamily="18" charset="0"/>
                        </a:rPr>
                        <a:t>m</a:t>
                      </a:r>
                      <a:endParaRPr lang="en-US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487307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948040A-02AC-472D-8E37-8FCFE49AA6B3}"/>
              </a:ext>
            </a:extLst>
          </p:cNvPr>
          <p:cNvGrpSpPr/>
          <p:nvPr/>
        </p:nvGrpSpPr>
        <p:grpSpPr>
          <a:xfrm>
            <a:off x="251520" y="2283718"/>
            <a:ext cx="7272000" cy="540000"/>
            <a:chOff x="251520" y="1923678"/>
            <a:chExt cx="7272000" cy="540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D93BD6C-A7D5-47DC-B614-3231BD208968}"/>
                </a:ext>
              </a:extLst>
            </p:cNvPr>
            <p:cNvSpPr/>
            <p:nvPr/>
          </p:nvSpPr>
          <p:spPr>
            <a:xfrm>
              <a:off x="251520" y="1923678"/>
              <a:ext cx="7272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89C705-5B57-4A3B-9BC0-AA9B0D7D3604}"/>
                </a:ext>
              </a:extLst>
            </p:cNvPr>
            <p:cNvSpPr txBox="1"/>
            <p:nvPr/>
          </p:nvSpPr>
          <p:spPr>
            <a:xfrm>
              <a:off x="276063" y="2009012"/>
              <a:ext cx="1072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Feature 3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C858F64-A68F-453E-BB42-AA64B10DF5BB}"/>
              </a:ext>
            </a:extLst>
          </p:cNvPr>
          <p:cNvSpPr/>
          <p:nvPr/>
        </p:nvSpPr>
        <p:spPr>
          <a:xfrm>
            <a:off x="3828000" y="987574"/>
            <a:ext cx="1332000" cy="28803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D4785-EFA4-4E69-A7F0-0D655710A3A3}"/>
              </a:ext>
            </a:extLst>
          </p:cNvPr>
          <p:cNvSpPr txBox="1"/>
          <p:nvPr/>
        </p:nvSpPr>
        <p:spPr>
          <a:xfrm>
            <a:off x="3881653" y="3456465"/>
            <a:ext cx="122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Coverage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CDAC61-6C1C-4CDD-BB00-E5CC4162A036}"/>
              </a:ext>
            </a:extLst>
          </p:cNvPr>
          <p:cNvSpPr/>
          <p:nvPr/>
        </p:nvSpPr>
        <p:spPr>
          <a:xfrm>
            <a:off x="179512" y="123478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38</a:t>
            </a:r>
          </a:p>
        </p:txBody>
      </p:sp>
    </p:spTree>
    <p:extLst>
      <p:ext uri="{BB962C8B-B14F-4D97-AF65-F5344CB8AC3E}">
        <p14:creationId xmlns:p14="http://schemas.microsoft.com/office/powerpoint/2010/main" val="57118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O&amp;M Observation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11491" y="1221600"/>
            <a:ext cx="396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rtlCol="0" anchor="t" anchorCtr="0"/>
          <a:lstStyle/>
          <a:p>
            <a:pPr algn="ctr"/>
            <a:r>
              <a:rPr lang="de-AT" sz="1600" dirty="0"/>
              <a:t>Domain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804248" y="1221600"/>
            <a:ext cx="396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de-AT" sz="1600" dirty="0"/>
              <a:t>Range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188614" y="3192618"/>
            <a:ext cx="2011634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 err="1"/>
              <a:t>ObservableProperty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811491" y="3192618"/>
            <a:ext cx="2011634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 err="1"/>
              <a:t>ObservingProcedure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5219912" y="1424123"/>
            <a:ext cx="15843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1"/>
          </p:cNvCxnSpPr>
          <p:nvPr/>
        </p:nvCxnSpPr>
        <p:spPr>
          <a:xfrm flipH="1">
            <a:off x="2207491" y="1424123"/>
            <a:ext cx="157242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endCxn id="7" idx="0"/>
          </p:cNvCxnSpPr>
          <p:nvPr/>
        </p:nvCxnSpPr>
        <p:spPr>
          <a:xfrm flipH="1">
            <a:off x="2817308" y="1568139"/>
            <a:ext cx="1405761" cy="16244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6" idx="0"/>
          </p:cNvCxnSpPr>
          <p:nvPr/>
        </p:nvCxnSpPr>
        <p:spPr>
          <a:xfrm>
            <a:off x="4904477" y="1577140"/>
            <a:ext cx="1289954" cy="16154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2420" y="1142623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Domain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394272" y="114262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Range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240152" y="1409398"/>
            <a:ext cx="1340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/>
              <a:t>+featureOfInterest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1422816"/>
            <a:ext cx="617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+result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 rot="3039845">
            <a:off x="5168406" y="2413194"/>
            <a:ext cx="1381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+observedProperty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 rot="18617890">
            <a:off x="2595423" y="2603098"/>
            <a:ext cx="904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+procedure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972754-45EC-4387-9786-6C07513A9F47}"/>
              </a:ext>
            </a:extLst>
          </p:cNvPr>
          <p:cNvSpPr/>
          <p:nvPr/>
        </p:nvSpPr>
        <p:spPr>
          <a:xfrm>
            <a:off x="3854934" y="3693869"/>
            <a:ext cx="1289955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/>
              <a:t>Observer</a:t>
            </a:r>
            <a:endParaRPr lang="en-US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4470D3-D206-4353-BDA6-6F267B558DDA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4499912" y="1572639"/>
            <a:ext cx="0" cy="21212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074CDD-343A-43CB-88C5-44E606015368}"/>
              </a:ext>
            </a:extLst>
          </p:cNvPr>
          <p:cNvSpPr txBox="1"/>
          <p:nvPr/>
        </p:nvSpPr>
        <p:spPr>
          <a:xfrm rot="16200000">
            <a:off x="3962602" y="3163107"/>
            <a:ext cx="812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de-AT" sz="1200" dirty="0" err="1"/>
              <a:t>observer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779912" y="1275606"/>
            <a:ext cx="1440000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/>
              <a:t>Observation</a:t>
            </a:r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345A4E-F322-48EB-A80A-B40BB468CB6F}"/>
              </a:ext>
            </a:extLst>
          </p:cNvPr>
          <p:cNvSpPr/>
          <p:nvPr/>
        </p:nvSpPr>
        <p:spPr>
          <a:xfrm>
            <a:off x="179512" y="19548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39</a:t>
            </a:r>
          </a:p>
        </p:txBody>
      </p:sp>
    </p:spTree>
    <p:extLst>
      <p:ext uri="{BB962C8B-B14F-4D97-AF65-F5344CB8AC3E}">
        <p14:creationId xmlns:p14="http://schemas.microsoft.com/office/powerpoint/2010/main" val="275890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Coverage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88453" y="2800350"/>
            <a:ext cx="1260000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/>
              <a:t>metadata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534543" y="2345571"/>
            <a:ext cx="1371094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/>
              <a:t>DataRecord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990342" y="1424123"/>
            <a:ext cx="18139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2258692" y="1424123"/>
            <a:ext cx="129165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3220090" y="1572639"/>
            <a:ext cx="589910" cy="7729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4270343" y="1572639"/>
            <a:ext cx="48111" cy="1227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36349" y="1422816"/>
            <a:ext cx="934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 err="1"/>
              <a:t>domainSet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15001" y="1422816"/>
            <a:ext cx="810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 err="1"/>
              <a:t>rangeSet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 rot="18505465">
            <a:off x="3207009" y="1864736"/>
            <a:ext cx="90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 err="1"/>
              <a:t>rangeType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711247" y="2343150"/>
            <a:ext cx="1750136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coverageFunction</a:t>
            </a:r>
            <a:endParaRPr lang="en-US" sz="1600" dirty="0"/>
          </a:p>
        </p:txBody>
      </p:sp>
      <p:cxnSp>
        <p:nvCxnSpPr>
          <p:cNvPr id="17" name="Straight Arrow Connector 16"/>
          <p:cNvCxnSpPr>
            <a:cxnSpLocks/>
            <a:endCxn id="16" idx="0"/>
          </p:cNvCxnSpPr>
          <p:nvPr/>
        </p:nvCxnSpPr>
        <p:spPr>
          <a:xfrm>
            <a:off x="4794351" y="1543768"/>
            <a:ext cx="791964" cy="7993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862691" y="1221600"/>
            <a:ext cx="396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rtlCol="0" anchor="t" anchorCtr="0"/>
          <a:lstStyle/>
          <a:p>
            <a:pPr algn="ctr"/>
            <a:r>
              <a:rPr lang="de-AT" sz="1600" dirty="0"/>
              <a:t>Domain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6804248" y="1221600"/>
            <a:ext cx="396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de-AT" sz="1600" dirty="0"/>
              <a:t>Range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550342" y="1275606"/>
            <a:ext cx="1440000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/>
              <a:t>Coverage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2617D-70BB-42A6-BF86-217BDC7D625F}"/>
              </a:ext>
            </a:extLst>
          </p:cNvPr>
          <p:cNvSpPr txBox="1"/>
          <p:nvPr/>
        </p:nvSpPr>
        <p:spPr>
          <a:xfrm>
            <a:off x="2872420" y="1142623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Domain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A1367-4800-4439-A882-0031541D5E26}"/>
              </a:ext>
            </a:extLst>
          </p:cNvPr>
          <p:cNvSpPr txBox="1"/>
          <p:nvPr/>
        </p:nvSpPr>
        <p:spPr>
          <a:xfrm>
            <a:off x="5394272" y="114262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Range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5EAFAC-F212-4861-998A-8F948376E80E}"/>
              </a:ext>
            </a:extLst>
          </p:cNvPr>
          <p:cNvSpPr/>
          <p:nvPr/>
        </p:nvSpPr>
        <p:spPr>
          <a:xfrm>
            <a:off x="179512" y="19548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40</a:t>
            </a:r>
          </a:p>
        </p:txBody>
      </p:sp>
    </p:spTree>
    <p:extLst>
      <p:ext uri="{BB962C8B-B14F-4D97-AF65-F5344CB8AC3E}">
        <p14:creationId xmlns:p14="http://schemas.microsoft.com/office/powerpoint/2010/main" val="273267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Observation w/ Coverage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62691" y="3028956"/>
            <a:ext cx="396000" cy="1485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rtlCol="0" anchor="t" anchorCtr="0"/>
          <a:lstStyle/>
          <a:p>
            <a:pPr algn="ctr"/>
            <a:r>
              <a:rPr lang="de-AT" sz="1600" dirty="0"/>
              <a:t>Domain Cov</a:t>
            </a:r>
            <a:endParaRPr lang="en-US" sz="1600" dirty="0"/>
          </a:p>
          <a:p>
            <a:pPr algn="ctr"/>
            <a:endParaRPr lang="en-US" sz="1600" dirty="0"/>
          </a:p>
        </p:txBody>
      </p:sp>
      <p:cxnSp>
        <p:nvCxnSpPr>
          <p:cNvPr id="9" name="Straight Arrow Connector 8"/>
          <p:cNvCxnSpPr>
            <a:stCxn id="5" idx="3"/>
            <a:endCxn id="24" idx="0"/>
          </p:cNvCxnSpPr>
          <p:nvPr/>
        </p:nvCxnSpPr>
        <p:spPr>
          <a:xfrm flipH="1">
            <a:off x="4499912" y="1424122"/>
            <a:ext cx="720000" cy="1957718"/>
          </a:xfrm>
          <a:prstGeom prst="bentConnector4">
            <a:avLst>
              <a:gd name="adj1" fmla="val -201479"/>
              <a:gd name="adj2" fmla="val 8620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2267744" y="1424123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2420" y="1142623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Domain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394272" y="114262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Range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236348" y="1422816"/>
            <a:ext cx="1343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+featureOfInterest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56015" y="3111811"/>
            <a:ext cx="617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+result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779912" y="3381840"/>
            <a:ext cx="1440000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/>
              <a:t>Coverage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24" idx="3"/>
          </p:cNvCxnSpPr>
          <p:nvPr/>
        </p:nvCxnSpPr>
        <p:spPr>
          <a:xfrm>
            <a:off x="5219912" y="3530357"/>
            <a:ext cx="15843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>
            <a:off x="2267744" y="3530357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36349" y="3529050"/>
            <a:ext cx="934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 err="1"/>
              <a:t>domainSet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867401" y="3529050"/>
            <a:ext cx="810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 err="1"/>
              <a:t>rangeSet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3869912" y="4662960"/>
            <a:ext cx="1260000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 err="1"/>
              <a:t>metadata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812919" y="4236540"/>
            <a:ext cx="1371094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/>
              <a:t>DataRecord</a:t>
            </a:r>
            <a:endParaRPr lang="en-US" sz="1600" dirty="0"/>
          </a:p>
        </p:txBody>
      </p:sp>
      <p:cxnSp>
        <p:nvCxnSpPr>
          <p:cNvPr id="37" name="Straight Arrow Connector 36"/>
          <p:cNvCxnSpPr>
            <a:stCxn id="24" idx="2"/>
            <a:endCxn id="36" idx="0"/>
          </p:cNvCxnSpPr>
          <p:nvPr/>
        </p:nvCxnSpPr>
        <p:spPr>
          <a:xfrm flipH="1">
            <a:off x="3498466" y="3678873"/>
            <a:ext cx="1001446" cy="5576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2"/>
            <a:endCxn id="35" idx="0"/>
          </p:cNvCxnSpPr>
          <p:nvPr/>
        </p:nvCxnSpPr>
        <p:spPr>
          <a:xfrm>
            <a:off x="4499912" y="3678873"/>
            <a:ext cx="0" cy="9840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9754457">
            <a:off x="3306808" y="3819208"/>
            <a:ext cx="90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 err="1"/>
              <a:t>rangeType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4692506" y="4236540"/>
            <a:ext cx="2005371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coverageFunction</a:t>
            </a:r>
            <a:endParaRPr lang="en-US" sz="1600" dirty="0"/>
          </a:p>
        </p:txBody>
      </p:sp>
      <p:cxnSp>
        <p:nvCxnSpPr>
          <p:cNvPr id="41" name="Straight Arrow Connector 40"/>
          <p:cNvCxnSpPr>
            <a:stCxn id="24" idx="2"/>
            <a:endCxn id="40" idx="0"/>
          </p:cNvCxnSpPr>
          <p:nvPr/>
        </p:nvCxnSpPr>
        <p:spPr>
          <a:xfrm>
            <a:off x="4499913" y="3678873"/>
            <a:ext cx="1195279" cy="5576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2"/>
            <a:endCxn id="3" idx="0"/>
          </p:cNvCxnSpPr>
          <p:nvPr/>
        </p:nvCxnSpPr>
        <p:spPr>
          <a:xfrm>
            <a:off x="2060691" y="2514595"/>
            <a:ext cx="0" cy="514361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862691" y="1221600"/>
            <a:ext cx="396000" cy="1292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rtlCol="0" anchor="t" anchorCtr="0"/>
          <a:lstStyle/>
          <a:p>
            <a:pPr algn="ctr"/>
            <a:r>
              <a:rPr lang="de-AT" sz="1600" dirty="0"/>
              <a:t>Domain Obs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6804248" y="1221600"/>
            <a:ext cx="396000" cy="3293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de-AT" sz="1600" dirty="0"/>
              <a:t>Range</a:t>
            </a:r>
            <a:endParaRPr lang="en-US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9E8D88-A39E-4C11-AEC0-D21EF5FD303E}"/>
              </a:ext>
            </a:extLst>
          </p:cNvPr>
          <p:cNvSpPr/>
          <p:nvPr/>
        </p:nvSpPr>
        <p:spPr>
          <a:xfrm>
            <a:off x="5401292" y="2054784"/>
            <a:ext cx="1125376" cy="61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/>
              <a:t>Observable</a:t>
            </a:r>
            <a:br>
              <a:rPr lang="de-AT" sz="1600" dirty="0"/>
            </a:br>
            <a:r>
              <a:rPr lang="de-AT" sz="1600" dirty="0"/>
              <a:t>Property</a:t>
            </a:r>
            <a:endParaRPr lang="en-US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9418E0-BB7B-4808-8B7E-3B0C4BF90819}"/>
              </a:ext>
            </a:extLst>
          </p:cNvPr>
          <p:cNvSpPr/>
          <p:nvPr/>
        </p:nvSpPr>
        <p:spPr>
          <a:xfrm>
            <a:off x="2425656" y="2071951"/>
            <a:ext cx="1143283" cy="6134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 err="1"/>
              <a:t>Observing</a:t>
            </a:r>
            <a:br>
              <a:rPr lang="de-AT" sz="1600" dirty="0"/>
            </a:br>
            <a:r>
              <a:rPr lang="de-AT" sz="1600" dirty="0" err="1"/>
              <a:t>Procedure</a:t>
            </a:r>
            <a:endParaRPr lang="en-US" sz="16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82EA0C-9A49-48C2-BBC3-C5EB2661606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997298" y="1555921"/>
            <a:ext cx="1173905" cy="5160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63F9C7-DE95-4528-867A-1E32DF973BC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941862" y="1572639"/>
            <a:ext cx="1022118" cy="4821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088D6B7-0D7B-43F9-8528-2FBDBC37DF75}"/>
              </a:ext>
            </a:extLst>
          </p:cNvPr>
          <p:cNvSpPr txBox="1"/>
          <p:nvPr/>
        </p:nvSpPr>
        <p:spPr>
          <a:xfrm rot="1519226">
            <a:off x="5151837" y="1589059"/>
            <a:ext cx="1381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+observedProperty</a:t>
            </a:r>
            <a:endParaRPr 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ED5681-D02B-49E0-8F92-387DB952BE59}"/>
              </a:ext>
            </a:extLst>
          </p:cNvPr>
          <p:cNvSpPr txBox="1"/>
          <p:nvPr/>
        </p:nvSpPr>
        <p:spPr>
          <a:xfrm rot="20150498">
            <a:off x="2999539" y="1610716"/>
            <a:ext cx="904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+procedure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359C3A3-C81D-487B-8DB4-DCA052787F3E}"/>
              </a:ext>
            </a:extLst>
          </p:cNvPr>
          <p:cNvSpPr/>
          <p:nvPr/>
        </p:nvSpPr>
        <p:spPr>
          <a:xfrm>
            <a:off x="3869912" y="2583406"/>
            <a:ext cx="1289955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/>
              <a:t>Observer</a:t>
            </a:r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57895D-53F5-470E-9C77-67BD5F0A1B27}"/>
              </a:ext>
            </a:extLst>
          </p:cNvPr>
          <p:cNvCxnSpPr>
            <a:cxnSpLocks/>
            <a:stCxn id="5" idx="2"/>
            <a:endCxn id="48" idx="0"/>
          </p:cNvCxnSpPr>
          <p:nvPr/>
        </p:nvCxnSpPr>
        <p:spPr>
          <a:xfrm>
            <a:off x="4499912" y="1572639"/>
            <a:ext cx="14978" cy="1010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0487009-735A-477E-8300-ED398037CDC9}"/>
              </a:ext>
            </a:extLst>
          </p:cNvPr>
          <p:cNvSpPr txBox="1"/>
          <p:nvPr/>
        </p:nvSpPr>
        <p:spPr>
          <a:xfrm rot="16200000">
            <a:off x="3977580" y="2052644"/>
            <a:ext cx="812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de-AT" sz="1200" dirty="0" err="1"/>
              <a:t>observer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779912" y="1275606"/>
            <a:ext cx="1440000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/>
              <a:t>Observation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D3A866-0A06-4CFC-AB6C-F45A99B1C91D}"/>
              </a:ext>
            </a:extLst>
          </p:cNvPr>
          <p:cNvSpPr/>
          <p:nvPr/>
        </p:nvSpPr>
        <p:spPr>
          <a:xfrm>
            <a:off x="179512" y="19548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41</a:t>
            </a:r>
          </a:p>
        </p:txBody>
      </p:sp>
    </p:spTree>
    <p:extLst>
      <p:ext uri="{BB962C8B-B14F-4D97-AF65-F5344CB8AC3E}">
        <p14:creationId xmlns:p14="http://schemas.microsoft.com/office/powerpoint/2010/main" val="124586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Coverage w/ Observation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5219912" y="1424123"/>
            <a:ext cx="15843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2267744" y="1424123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6" idx="0"/>
          </p:cNvCxnSpPr>
          <p:nvPr/>
        </p:nvCxnSpPr>
        <p:spPr>
          <a:xfrm>
            <a:off x="4499912" y="1572639"/>
            <a:ext cx="0" cy="180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36349" y="1422816"/>
            <a:ext cx="934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 err="1"/>
              <a:t>domainSet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1" y="1422816"/>
            <a:ext cx="810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 err="1"/>
              <a:t>rangeSet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4247594" y="2823345"/>
            <a:ext cx="859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/>
              <a:t>metadata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16" idx="3"/>
          </p:cNvCxnSpPr>
          <p:nvPr/>
        </p:nvCxnSpPr>
        <p:spPr>
          <a:xfrm>
            <a:off x="5219912" y="3530357"/>
            <a:ext cx="15843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1"/>
          </p:cNvCxnSpPr>
          <p:nvPr/>
        </p:nvCxnSpPr>
        <p:spPr>
          <a:xfrm flipH="1">
            <a:off x="2267744" y="3530357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2420" y="3230855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Domain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394272" y="3230855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Range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36348" y="3529050"/>
            <a:ext cx="1343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+featureOfInterest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1455" y="3529050"/>
            <a:ext cx="617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+result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812919" y="2133502"/>
            <a:ext cx="1371094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 err="1"/>
              <a:t>DataRecord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cxnSpLocks/>
            <a:endCxn id="35" idx="0"/>
          </p:cNvCxnSpPr>
          <p:nvPr/>
        </p:nvCxnSpPr>
        <p:spPr>
          <a:xfrm flipH="1">
            <a:off x="3498466" y="1549533"/>
            <a:ext cx="852191" cy="583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9542228">
            <a:off x="3306808" y="1692840"/>
            <a:ext cx="90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en-US" sz="1200" dirty="0" err="1"/>
              <a:t>rangeType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4913098" y="2140494"/>
            <a:ext cx="1673596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err="1"/>
              <a:t>coverageFunction</a:t>
            </a:r>
            <a:endParaRPr lang="en-US" sz="1600" dirty="0"/>
          </a:p>
        </p:txBody>
      </p:sp>
      <p:cxnSp>
        <p:nvCxnSpPr>
          <p:cNvPr id="39" name="Straight Arrow Connector 38"/>
          <p:cNvCxnSpPr>
            <a:cxnSpLocks/>
            <a:endCxn id="38" idx="0"/>
          </p:cNvCxnSpPr>
          <p:nvPr/>
        </p:nvCxnSpPr>
        <p:spPr>
          <a:xfrm>
            <a:off x="4816083" y="1561992"/>
            <a:ext cx="933813" cy="5785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862691" y="3028956"/>
            <a:ext cx="396000" cy="1485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rtlCol="0" anchor="t" anchorCtr="0"/>
          <a:lstStyle/>
          <a:p>
            <a:pPr algn="ctr"/>
            <a:r>
              <a:rPr lang="de-AT" sz="1600" dirty="0"/>
              <a:t>Domain Obs</a:t>
            </a:r>
            <a:endParaRPr lang="en-US" sz="1600" dirty="0"/>
          </a:p>
          <a:p>
            <a:pPr algn="ctr"/>
            <a:endParaRPr lang="en-US" sz="1600" dirty="0"/>
          </a:p>
        </p:txBody>
      </p:sp>
      <p:cxnSp>
        <p:nvCxnSpPr>
          <p:cNvPr id="44" name="Straight Arrow Connector 43"/>
          <p:cNvCxnSpPr>
            <a:stCxn id="45" idx="2"/>
            <a:endCxn id="43" idx="0"/>
          </p:cNvCxnSpPr>
          <p:nvPr/>
        </p:nvCxnSpPr>
        <p:spPr>
          <a:xfrm>
            <a:off x="2060691" y="2514595"/>
            <a:ext cx="0" cy="514361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862691" y="1221600"/>
            <a:ext cx="396000" cy="1292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72000" tIns="72000" rIns="72000" bIns="72000" rtlCol="0" anchor="t" anchorCtr="0"/>
          <a:lstStyle/>
          <a:p>
            <a:pPr algn="ctr"/>
            <a:r>
              <a:rPr lang="de-AT" sz="1600" dirty="0"/>
              <a:t>Domain Cov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6804248" y="1221600"/>
            <a:ext cx="396000" cy="3293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de-AT" sz="1600" dirty="0"/>
              <a:t>Range</a:t>
            </a:r>
            <a:endParaRPr lang="en-US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C5A966-4041-46C0-9C03-BB8E60DD52B9}"/>
              </a:ext>
            </a:extLst>
          </p:cNvPr>
          <p:cNvCxnSpPr/>
          <p:nvPr/>
        </p:nvCxnSpPr>
        <p:spPr>
          <a:xfrm flipH="1">
            <a:off x="2267744" y="3539301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9F0176D-1DA4-41A5-8149-2B76E7094160}"/>
              </a:ext>
            </a:extLst>
          </p:cNvPr>
          <p:cNvSpPr/>
          <p:nvPr/>
        </p:nvSpPr>
        <p:spPr>
          <a:xfrm>
            <a:off x="5401292" y="4169962"/>
            <a:ext cx="1125376" cy="61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/>
              <a:t>Observable</a:t>
            </a:r>
            <a:br>
              <a:rPr lang="de-AT" sz="1600" dirty="0"/>
            </a:br>
            <a:r>
              <a:rPr lang="de-AT" sz="1600" dirty="0"/>
              <a:t>Property</a:t>
            </a:r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1A8B11-3FC2-4292-A3C8-EEF5A86C488D}"/>
              </a:ext>
            </a:extLst>
          </p:cNvPr>
          <p:cNvSpPr/>
          <p:nvPr/>
        </p:nvSpPr>
        <p:spPr>
          <a:xfrm>
            <a:off x="2425656" y="4187129"/>
            <a:ext cx="1143283" cy="6134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 err="1"/>
              <a:t>Observing</a:t>
            </a:r>
            <a:br>
              <a:rPr lang="de-AT" sz="1600" dirty="0"/>
            </a:br>
            <a:r>
              <a:rPr lang="de-AT" sz="1600" dirty="0" err="1"/>
              <a:t>Procedure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7D6874-F4EF-4EE1-ADB7-C0C144A93FDC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2997298" y="3671099"/>
            <a:ext cx="1173905" cy="5160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7177E3-0496-4DEE-B0F2-0688D1582BFB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941862" y="3687817"/>
            <a:ext cx="1022118" cy="4821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512DCBE-0D71-4E33-9AD0-6CA53BBD31E9}"/>
              </a:ext>
            </a:extLst>
          </p:cNvPr>
          <p:cNvSpPr txBox="1"/>
          <p:nvPr/>
        </p:nvSpPr>
        <p:spPr>
          <a:xfrm rot="1519226">
            <a:off x="5151837" y="3704237"/>
            <a:ext cx="1381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+observedProperty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A60294-E3BA-4C1A-9718-EA26AC67BF2B}"/>
              </a:ext>
            </a:extLst>
          </p:cNvPr>
          <p:cNvSpPr txBox="1"/>
          <p:nvPr/>
        </p:nvSpPr>
        <p:spPr>
          <a:xfrm rot="20150498">
            <a:off x="2999539" y="3725894"/>
            <a:ext cx="904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+procedure</a:t>
            </a:r>
            <a:endParaRPr lang="en-US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A3EBF7-1D8B-40F8-9FB8-716EE64F0DFA}"/>
              </a:ext>
            </a:extLst>
          </p:cNvPr>
          <p:cNvSpPr/>
          <p:nvPr/>
        </p:nvSpPr>
        <p:spPr>
          <a:xfrm>
            <a:off x="3869912" y="4698584"/>
            <a:ext cx="1289955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/>
              <a:t>Observer</a:t>
            </a:r>
            <a:endParaRPr lang="en-US" sz="16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03D9CFA-69BE-41B0-8FDA-BAFCCBDDE44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499912" y="3687817"/>
            <a:ext cx="14978" cy="1010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E69E01-C9C2-4425-97AC-5BDBCD8ECEA3}"/>
              </a:ext>
            </a:extLst>
          </p:cNvPr>
          <p:cNvSpPr txBox="1"/>
          <p:nvPr/>
        </p:nvSpPr>
        <p:spPr>
          <a:xfrm rot="16200000">
            <a:off x="3977580" y="4167822"/>
            <a:ext cx="812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+</a:t>
            </a:r>
            <a:r>
              <a:rPr lang="de-AT" sz="1200" dirty="0" err="1"/>
              <a:t>observer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779912" y="3381840"/>
            <a:ext cx="1440000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/>
              <a:t>Observation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779912" y="1275606"/>
            <a:ext cx="1440000" cy="297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AT" sz="1600" dirty="0"/>
              <a:t>Coverage</a:t>
            </a:r>
            <a:endParaRPr lang="en-US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31DBD9-7B2C-441A-8AFE-62F5FBFABB98}"/>
              </a:ext>
            </a:extLst>
          </p:cNvPr>
          <p:cNvSpPr/>
          <p:nvPr/>
        </p:nvSpPr>
        <p:spPr>
          <a:xfrm>
            <a:off x="179512" y="195486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Figure 42</a:t>
            </a:r>
          </a:p>
        </p:txBody>
      </p:sp>
    </p:spTree>
    <p:extLst>
      <p:ext uri="{BB962C8B-B14F-4D97-AF65-F5344CB8AC3E}">
        <p14:creationId xmlns:p14="http://schemas.microsoft.com/office/powerpoint/2010/main" val="121605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On-screen Show (16:9)</PresentationFormat>
  <Paragraphs>124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Basic O&amp;M Observation</vt:lpstr>
      <vt:lpstr>Basic Coverage</vt:lpstr>
      <vt:lpstr>Observation w/ Coverage</vt:lpstr>
      <vt:lpstr>Coverage w/ Observation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Interconnecting Sensor Data and Datacubes</dc:title>
  <dc:creator>Kathi Schleidt</dc:creator>
  <cp:lastModifiedBy>Katharina Schleidt</cp:lastModifiedBy>
  <cp:revision>29</cp:revision>
  <dcterms:created xsi:type="dcterms:W3CDTF">2019-07-25T10:15:45Z</dcterms:created>
  <dcterms:modified xsi:type="dcterms:W3CDTF">2021-11-01T12:00:35Z</dcterms:modified>
</cp:coreProperties>
</file>