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7" r:id="rId2"/>
    <p:sldId id="265" r:id="rId3"/>
    <p:sldId id="284" r:id="rId4"/>
    <p:sldId id="292" r:id="rId5"/>
    <p:sldId id="293" r:id="rId6"/>
    <p:sldId id="285" r:id="rId7"/>
    <p:sldId id="286" r:id="rId8"/>
    <p:sldId id="288" r:id="rId9"/>
    <p:sldId id="287" r:id="rId10"/>
    <p:sldId id="291" r:id="rId11"/>
    <p:sldId id="290" r:id="rId12"/>
    <p:sldId id="289" r:id="rId13"/>
    <p:sldId id="294" r:id="rId14"/>
    <p:sldId id="295" r:id="rId15"/>
    <p:sldId id="296" r:id="rId16"/>
    <p:sldId id="297" r:id="rId17"/>
    <p:sldId id="298" r:id="rId18"/>
    <p:sldId id="267" r:id="rId19"/>
    <p:sldId id="277" r:id="rId2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262626"/>
        </a:solidFill>
        <a:effectLst/>
        <a:uFillTx/>
        <a:latin typeface="Mont Book"/>
        <a:ea typeface="Mont Book"/>
        <a:cs typeface="Mont Book"/>
        <a:sym typeface="Mont Book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262626"/>
        </a:solidFill>
        <a:effectLst/>
        <a:uFillTx/>
        <a:latin typeface="Mont Book"/>
        <a:ea typeface="Mont Book"/>
        <a:cs typeface="Mont Book"/>
        <a:sym typeface="Mont Book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262626"/>
        </a:solidFill>
        <a:effectLst/>
        <a:uFillTx/>
        <a:latin typeface="Mont Book"/>
        <a:ea typeface="Mont Book"/>
        <a:cs typeface="Mont Book"/>
        <a:sym typeface="Mont Book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262626"/>
        </a:solidFill>
        <a:effectLst/>
        <a:uFillTx/>
        <a:latin typeface="Mont Book"/>
        <a:ea typeface="Mont Book"/>
        <a:cs typeface="Mont Book"/>
        <a:sym typeface="Mont Book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262626"/>
        </a:solidFill>
        <a:effectLst/>
        <a:uFillTx/>
        <a:latin typeface="Mont Book"/>
        <a:ea typeface="Mont Book"/>
        <a:cs typeface="Mont Book"/>
        <a:sym typeface="Mont Book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262626"/>
        </a:solidFill>
        <a:effectLst/>
        <a:uFillTx/>
        <a:latin typeface="Mont Book"/>
        <a:ea typeface="Mont Book"/>
        <a:cs typeface="Mont Book"/>
        <a:sym typeface="Mont Book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262626"/>
        </a:solidFill>
        <a:effectLst/>
        <a:uFillTx/>
        <a:latin typeface="Mont Book"/>
        <a:ea typeface="Mont Book"/>
        <a:cs typeface="Mont Book"/>
        <a:sym typeface="Mont Book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262626"/>
        </a:solidFill>
        <a:effectLst/>
        <a:uFillTx/>
        <a:latin typeface="Mont Book"/>
        <a:ea typeface="Mont Book"/>
        <a:cs typeface="Mont Book"/>
        <a:sym typeface="Mont Book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262626"/>
        </a:solidFill>
        <a:effectLst/>
        <a:uFillTx/>
        <a:latin typeface="Mont Book"/>
        <a:ea typeface="Mont Book"/>
        <a:cs typeface="Mont Book"/>
        <a:sym typeface="Mont Book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6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 snapToObjects="1">
      <p:cViewPr varScale="1">
        <p:scale>
          <a:sx n="55" d="100"/>
          <a:sy n="55" d="100"/>
        </p:scale>
        <p:origin x="63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athi\Dropbox\cove\OGC\O&amp;M\Update\DIS_CommentOverview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800" dirty="0"/>
              <a:t>19156 Comment Resolution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EAD-4EE4-A11C-8D4930359FF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EAD-4EE4-A11C-8D4930359FFF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EAD-4EE4-A11C-8D4930359FFF}"/>
              </c:ext>
            </c:extLst>
          </c:dPt>
          <c:cat>
            <c:strRef>
              <c:f>Sheet1!$N$4:$P$4</c:f>
              <c:strCache>
                <c:ptCount val="3"/>
                <c:pt idx="0">
                  <c:v>Accepted</c:v>
                </c:pt>
                <c:pt idx="1">
                  <c:v>Accepted in Principle</c:v>
                </c:pt>
                <c:pt idx="2">
                  <c:v>Not Accepted</c:v>
                </c:pt>
              </c:strCache>
            </c:strRef>
          </c:cat>
          <c:val>
            <c:numRef>
              <c:f>Sheet1!$N$5:$P$5</c:f>
              <c:numCache>
                <c:formatCode>General</c:formatCode>
                <c:ptCount val="3"/>
                <c:pt idx="0">
                  <c:v>105</c:v>
                </c:pt>
                <c:pt idx="1">
                  <c:v>12</c:v>
                </c:pt>
                <c:pt idx="2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DEAD-4EE4-A11C-8D4930359FF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57" name="Shape 25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0" y="118471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3600" b="1">
                <a:solidFill>
                  <a:srgbClr val="00B1FF"/>
                </a:solidFill>
              </a:defRPr>
            </a:lvl1pPr>
          </a:lstStyle>
          <a:p>
            <a:r>
              <a:t>Author and Date</a:t>
            </a:r>
          </a:p>
        </p:txBody>
      </p:sp>
      <p:sp>
        <p:nvSpPr>
          <p:cNvPr id="1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14035938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72104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5500" b="1">
                <a:solidFill>
                  <a:srgbClr val="00B1FF"/>
                </a:solidFill>
              </a:defRPr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5500" b="1">
                <a:solidFill>
                  <a:srgbClr val="00B1FF"/>
                </a:solidFill>
              </a:defRPr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5500" b="1">
                <a:solidFill>
                  <a:srgbClr val="00B1FF"/>
                </a:solidFill>
              </a:defRPr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5500" b="1">
                <a:solidFill>
                  <a:srgbClr val="00B1FF"/>
                </a:solidFill>
              </a:defRPr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5500" b="1">
                <a:solidFill>
                  <a:srgbClr val="00B1FF"/>
                </a:solidFill>
              </a:defRPr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pic>
        <p:nvPicPr>
          <p:cNvPr id="14" name="Image" descr="Image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954053" y="2390223"/>
            <a:ext cx="10429948" cy="11325778"/>
          </a:xfrm>
          <a:prstGeom prst="rect">
            <a:avLst/>
          </a:prstGeom>
          <a:ln w="12700">
            <a:miter lim="400000"/>
          </a:ln>
        </p:spPr>
      </p:pic>
      <p:pic>
        <p:nvPicPr>
          <p:cNvPr id="15" name="Image" descr="Image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4374" y="918735"/>
            <a:ext cx="6126909" cy="3121682"/>
          </a:xfrm>
          <a:prstGeom prst="rect">
            <a:avLst/>
          </a:prstGeom>
          <a:ln w="12700">
            <a:miter lim="400000"/>
          </a:ln>
        </p:spPr>
      </p:pic>
      <p:sp>
        <p:nvSpPr>
          <p:cNvPr id="1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12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2785730"/>
            <a:ext cx="21971000" cy="9718786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1500"/>
              </a:spcBef>
              <a:defRPr/>
            </a:lvl1pPr>
            <a:lvl2pPr>
              <a:lnSpc>
                <a:spcPct val="100000"/>
              </a:lnSpc>
              <a:spcBef>
                <a:spcPts val="1500"/>
              </a:spcBef>
              <a:defRPr/>
            </a:lvl2pPr>
            <a:lvl3pPr>
              <a:lnSpc>
                <a:spcPct val="100000"/>
              </a:lnSpc>
              <a:spcBef>
                <a:spcPts val="1500"/>
              </a:spcBef>
              <a:defRPr/>
            </a:lvl3pPr>
            <a:lvl4pPr>
              <a:lnSpc>
                <a:spcPct val="100000"/>
              </a:lnSpc>
              <a:spcBef>
                <a:spcPts val="1500"/>
              </a:spcBef>
              <a:defRPr/>
            </a:lvl4pPr>
            <a:lvl5pPr>
              <a:lnSpc>
                <a:spcPct val="100000"/>
              </a:lnSpc>
              <a:spcBef>
                <a:spcPts val="1500"/>
              </a:spcBef>
              <a:defRPr/>
            </a:lvl5pPr>
          </a:lstStyle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2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" descr="Image">
            <a:extLst>
              <a:ext uri="{FF2B5EF4-FFF2-40B4-BE49-F238E27FC236}">
                <a16:creationId xmlns:a16="http://schemas.microsoft.com/office/drawing/2014/main" id="{52B0C06E-0977-954B-BAB3-30BEF9D862D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-1" y="-15246"/>
            <a:ext cx="24580123" cy="137329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</p:pic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4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spc="-232">
                <a:solidFill>
                  <a:srgbClr val="FFFFFF"/>
                </a:solidFill>
              </a:defRPr>
            </a:lvl1pPr>
          </a:lstStyle>
          <a:p>
            <a:r>
              <a:t>Section Title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3D Mark.png" descr="3D Mark.png"/>
          <p:cNvPicPr>
            <a:picLocks noChangeAspect="1"/>
          </p:cNvPicPr>
          <p:nvPr/>
        </p:nvPicPr>
        <p:blipFill>
          <a:blip r:embed="rId2" cstate="email">
            <a:alphaModFix amt="28042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916343" y="856308"/>
            <a:ext cx="8393334" cy="8393335"/>
          </a:xfrm>
          <a:prstGeom prst="rect">
            <a:avLst/>
          </a:prstGeom>
          <a:ln w="12700">
            <a:miter lim="400000"/>
          </a:ln>
        </p:spPr>
      </p:pic>
      <p:sp>
        <p:nvSpPr>
          <p:cNvPr id="240" name="Thank You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1343969" y="1227969"/>
            <a:ext cx="9779001" cy="143510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8500" b="1" spc="-170">
                <a:solidFill>
                  <a:srgbClr val="00B1FF"/>
                </a:solidFill>
              </a:defRPr>
            </a:lvl1pPr>
          </a:lstStyle>
          <a:p>
            <a:r>
              <a:rPr dirty="0"/>
              <a:t>Thank You</a:t>
            </a:r>
          </a:p>
        </p:txBody>
      </p:sp>
      <p:sp>
        <p:nvSpPr>
          <p:cNvPr id="241" name="Rectangle"/>
          <p:cNvSpPr/>
          <p:nvPr/>
        </p:nvSpPr>
        <p:spPr>
          <a:xfrm>
            <a:off x="11343969" y="2853794"/>
            <a:ext cx="3569395" cy="151693"/>
          </a:xfrm>
          <a:prstGeom prst="rect">
            <a:avLst/>
          </a:prstGeom>
          <a:solidFill>
            <a:srgbClr val="00B1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42" name="Community"/>
          <p:cNvSpPr txBox="1">
            <a:spLocks noGrp="1"/>
          </p:cNvSpPr>
          <p:nvPr>
            <p:ph type="body" sz="quarter" idx="23"/>
          </p:nvPr>
        </p:nvSpPr>
        <p:spPr>
          <a:xfrm>
            <a:off x="11339402" y="3196211"/>
            <a:ext cx="9779001" cy="76633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4500" b="1">
                <a:solidFill>
                  <a:srgbClr val="262626"/>
                </a:solidFill>
              </a:defRPr>
            </a:lvl1pPr>
          </a:lstStyle>
          <a:p>
            <a:r>
              <a:rPr dirty="0"/>
              <a:t>Community</a:t>
            </a:r>
          </a:p>
        </p:txBody>
      </p:sp>
      <p:sp>
        <p:nvSpPr>
          <p:cNvPr id="243" name="500+ International Members…"/>
          <p:cNvSpPr txBox="1"/>
          <p:nvPr/>
        </p:nvSpPr>
        <p:spPr>
          <a:xfrm>
            <a:off x="11339402" y="4029351"/>
            <a:ext cx="10439854" cy="2819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lnSpc>
                <a:spcPct val="140000"/>
              </a:lnSpc>
              <a:defRPr sz="2000">
                <a:latin typeface="+mn-lt"/>
                <a:ea typeface="+mn-ea"/>
                <a:cs typeface="+mn-cs"/>
                <a:sym typeface="Arial"/>
              </a:defRPr>
            </a:pPr>
            <a:r>
              <a:rPr dirty="0"/>
              <a:t>500+ International Members</a:t>
            </a:r>
          </a:p>
          <a:p>
            <a:pPr algn="l" defTabSz="457200">
              <a:lnSpc>
                <a:spcPct val="140000"/>
              </a:lnSpc>
              <a:defRPr sz="2000">
                <a:latin typeface="+mn-lt"/>
                <a:ea typeface="+mn-ea"/>
                <a:cs typeface="+mn-cs"/>
                <a:sym typeface="Arial"/>
              </a:defRPr>
            </a:pPr>
            <a:r>
              <a:rPr dirty="0"/>
              <a:t>110+ Member Meetings</a:t>
            </a:r>
          </a:p>
          <a:p>
            <a:pPr algn="l" defTabSz="457200">
              <a:lnSpc>
                <a:spcPct val="140000"/>
              </a:lnSpc>
              <a:defRPr sz="2000">
                <a:latin typeface="+mn-lt"/>
                <a:ea typeface="+mn-ea"/>
                <a:cs typeface="+mn-cs"/>
                <a:sym typeface="Arial"/>
              </a:defRPr>
            </a:pPr>
            <a:r>
              <a:rPr dirty="0"/>
              <a:t>60+ Alliance and Liaison partners</a:t>
            </a:r>
          </a:p>
          <a:p>
            <a:pPr algn="l" defTabSz="457200">
              <a:lnSpc>
                <a:spcPct val="140000"/>
              </a:lnSpc>
              <a:defRPr sz="2000">
                <a:latin typeface="+mn-lt"/>
                <a:ea typeface="+mn-ea"/>
                <a:cs typeface="+mn-cs"/>
                <a:sym typeface="Arial"/>
              </a:defRPr>
            </a:pPr>
            <a:r>
              <a:rPr dirty="0"/>
              <a:t>50+ Standards Working Groups</a:t>
            </a:r>
          </a:p>
          <a:p>
            <a:pPr algn="l" defTabSz="457200">
              <a:lnSpc>
                <a:spcPct val="140000"/>
              </a:lnSpc>
              <a:defRPr sz="2000">
                <a:latin typeface="+mn-lt"/>
                <a:ea typeface="+mn-ea"/>
                <a:cs typeface="+mn-cs"/>
                <a:sym typeface="Arial"/>
              </a:defRPr>
            </a:pPr>
            <a:r>
              <a:rPr dirty="0"/>
              <a:t>45+ Domain Working Groups</a:t>
            </a:r>
          </a:p>
          <a:p>
            <a:pPr algn="l" defTabSz="457200">
              <a:lnSpc>
                <a:spcPct val="140000"/>
              </a:lnSpc>
              <a:defRPr sz="2000">
                <a:latin typeface="+mn-lt"/>
                <a:ea typeface="+mn-ea"/>
                <a:cs typeface="+mn-cs"/>
                <a:sym typeface="Arial"/>
              </a:defRPr>
            </a:pPr>
            <a:r>
              <a:rPr dirty="0"/>
              <a:t>25+ Years of Not for Profit Work</a:t>
            </a:r>
            <a:br>
              <a:rPr dirty="0"/>
            </a:br>
            <a:r>
              <a:rPr dirty="0"/>
              <a:t>10+ Regional and Country Forums</a:t>
            </a:r>
          </a:p>
        </p:txBody>
      </p:sp>
      <p:sp>
        <p:nvSpPr>
          <p:cNvPr id="244" name="Innovation"/>
          <p:cNvSpPr txBox="1"/>
          <p:nvPr/>
        </p:nvSpPr>
        <p:spPr>
          <a:xfrm>
            <a:off x="11339402" y="7135703"/>
            <a:ext cx="9779001" cy="766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 lnSpcReduction="10000"/>
          </a:bodyPr>
          <a:lstStyle>
            <a:lvl1pPr algn="l" defTabSz="825500">
              <a:defRPr sz="4500" b="1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rPr dirty="0"/>
              <a:t>Innovation</a:t>
            </a:r>
          </a:p>
        </p:txBody>
      </p:sp>
      <p:sp>
        <p:nvSpPr>
          <p:cNvPr id="245" name="120+ Innovation Initiatives…"/>
          <p:cNvSpPr txBox="1"/>
          <p:nvPr/>
        </p:nvSpPr>
        <p:spPr>
          <a:xfrm>
            <a:off x="11339402" y="8053019"/>
            <a:ext cx="10439854" cy="11966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lnSpc>
                <a:spcPct val="140000"/>
              </a:lnSpc>
              <a:defRPr sz="2000">
                <a:latin typeface="+mn-lt"/>
                <a:ea typeface="+mn-ea"/>
                <a:cs typeface="+mn-cs"/>
                <a:sym typeface="Arial"/>
              </a:defRPr>
            </a:pPr>
            <a:r>
              <a:t>120+ Innovation Initiatives</a:t>
            </a:r>
          </a:p>
          <a:p>
            <a:pPr algn="l" defTabSz="457200">
              <a:lnSpc>
                <a:spcPct val="140000"/>
              </a:lnSpc>
              <a:defRPr sz="2000">
                <a:latin typeface="+mn-lt"/>
                <a:ea typeface="+mn-ea"/>
                <a:cs typeface="+mn-cs"/>
                <a:sym typeface="Arial"/>
              </a:defRPr>
            </a:pPr>
            <a:r>
              <a:t>380+ Technical reports</a:t>
            </a:r>
          </a:p>
          <a:p>
            <a:pPr algn="l" defTabSz="457200">
              <a:lnSpc>
                <a:spcPct val="140000"/>
              </a:lnSpc>
              <a:defRPr sz="2000">
                <a:latin typeface="+mn-lt"/>
                <a:ea typeface="+mn-ea"/>
                <a:cs typeface="+mn-cs"/>
                <a:sym typeface="Arial"/>
              </a:defRPr>
            </a:pPr>
            <a:r>
              <a:t>Quarterly Tech Trends monitoring</a:t>
            </a:r>
          </a:p>
        </p:txBody>
      </p:sp>
      <p:sp>
        <p:nvSpPr>
          <p:cNvPr id="246" name="Standards"/>
          <p:cNvSpPr txBox="1"/>
          <p:nvPr/>
        </p:nvSpPr>
        <p:spPr>
          <a:xfrm>
            <a:off x="11339402" y="9468763"/>
            <a:ext cx="9779001" cy="766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 lnSpcReduction="10000"/>
          </a:bodyPr>
          <a:lstStyle>
            <a:lvl1pPr algn="l" defTabSz="825500">
              <a:defRPr sz="4500" b="1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rPr dirty="0"/>
              <a:t>Standards</a:t>
            </a:r>
          </a:p>
        </p:txBody>
      </p:sp>
      <p:sp>
        <p:nvSpPr>
          <p:cNvPr id="247" name="65+ Adopted Standards…"/>
          <p:cNvSpPr txBox="1"/>
          <p:nvPr/>
        </p:nvSpPr>
        <p:spPr>
          <a:xfrm>
            <a:off x="11339402" y="10454222"/>
            <a:ext cx="10439854" cy="1602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lnSpc>
                <a:spcPct val="140000"/>
              </a:lnSpc>
              <a:defRPr sz="2000">
                <a:latin typeface="+mn-lt"/>
                <a:ea typeface="+mn-ea"/>
                <a:cs typeface="+mn-cs"/>
                <a:sym typeface="Arial"/>
              </a:defRPr>
            </a:pPr>
            <a:r>
              <a:rPr dirty="0"/>
              <a:t>65+ Adopted Standards</a:t>
            </a:r>
          </a:p>
          <a:p>
            <a:pPr algn="l" defTabSz="457200">
              <a:lnSpc>
                <a:spcPct val="140000"/>
              </a:lnSpc>
              <a:defRPr sz="2000">
                <a:latin typeface="+mn-lt"/>
                <a:ea typeface="+mn-ea"/>
                <a:cs typeface="+mn-cs"/>
                <a:sym typeface="Arial"/>
              </a:defRPr>
            </a:pPr>
            <a:r>
              <a:rPr dirty="0"/>
              <a:t>300+ products with 1000+ certified implementations</a:t>
            </a:r>
          </a:p>
          <a:p>
            <a:pPr algn="l" defTabSz="457200">
              <a:lnSpc>
                <a:spcPct val="140000"/>
              </a:lnSpc>
              <a:defRPr sz="2000">
                <a:latin typeface="+mn-lt"/>
                <a:ea typeface="+mn-ea"/>
                <a:cs typeface="+mn-cs"/>
                <a:sym typeface="Arial"/>
              </a:defRPr>
            </a:pPr>
            <a:r>
              <a:rPr dirty="0"/>
              <a:t>1,700,000+ Operational Data Sets </a:t>
            </a:r>
            <a:br>
              <a:rPr dirty="0"/>
            </a:br>
            <a:r>
              <a:rPr dirty="0"/>
              <a:t>Using OGC Standards</a:t>
            </a:r>
          </a:p>
        </p:txBody>
      </p:sp>
      <p:pic>
        <p:nvPicPr>
          <p:cNvPr id="248" name="OGC Mark.pdf" descr="OGC Mark.pdf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39743" y="12374675"/>
            <a:ext cx="574285" cy="647902"/>
          </a:xfrm>
          <a:prstGeom prst="rect">
            <a:avLst/>
          </a:prstGeom>
          <a:ln w="12700">
            <a:miter lim="400000"/>
          </a:ln>
        </p:spPr>
      </p:pic>
      <p:sp>
        <p:nvSpPr>
          <p:cNvPr id="249" name="Copyright © 2021 Open Geospatial Consortium"/>
          <p:cNvSpPr txBox="1"/>
          <p:nvPr/>
        </p:nvSpPr>
        <p:spPr>
          <a:xfrm>
            <a:off x="2058447" y="12456573"/>
            <a:ext cx="10439855" cy="4841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457200">
              <a:lnSpc>
                <a:spcPct val="140000"/>
              </a:lnSpc>
              <a:defRPr sz="2000">
                <a:solidFill>
                  <a:srgbClr val="002060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rPr dirty="0"/>
              <a:t>Copyright © 202</a:t>
            </a:r>
            <a:r>
              <a:rPr lang="en-US" dirty="0"/>
              <a:t>2</a:t>
            </a:r>
            <a:r>
              <a:rPr dirty="0"/>
              <a:t> Open Geospatial Consortium</a:t>
            </a:r>
          </a:p>
        </p:txBody>
      </p:sp>
      <p:sp>
        <p:nvSpPr>
          <p:cNvPr id="25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38088" y="12968286"/>
            <a:ext cx="495328" cy="487313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362752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76360" y="13080314"/>
            <a:ext cx="418783" cy="375285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2500">
                <a:solidFill>
                  <a:srgbClr val="00B1FF"/>
                </a:solidFill>
                <a:latin typeface="Mont SemiBold"/>
                <a:ea typeface="Mont SemiBold"/>
                <a:cs typeface="Mont SemiBold"/>
                <a:sym typeface="Mont SemiBold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9" r:id="rId3"/>
    <p:sldLayoutId id="2147483670" r:id="rId4"/>
  </p:sldLayoutIdLst>
  <p:transition spd="med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B1FF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B1FF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B1FF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B1FF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B1FF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B1FF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B1FF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B1FF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B1FF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>
          <a:srgbClr val="00B1FF"/>
        </a:buClr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>
          <a:srgbClr val="00B1FF"/>
        </a:buClr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>
          <a:srgbClr val="00B1FF"/>
        </a:buClr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>
          <a:srgbClr val="00B1FF"/>
        </a:buClr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>
          <a:srgbClr val="00B1FF"/>
        </a:buClr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>
          <a:srgbClr val="00B1FF"/>
        </a:buClr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>
          <a:srgbClr val="00B1FF"/>
        </a:buClr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>
          <a:srgbClr val="00B1FF"/>
        </a:buClr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>
          <a:srgbClr val="00B1FF"/>
        </a:buClr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ont SemiBold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ont SemiBold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ont SemiBold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ont SemiBold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ont SemiBold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ont SemiBold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ont SemiBold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ont SemiBold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ont SemiBold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sweetontology.net/realm/PlanetarySurface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qudt.org/vocab/unit/UNITLESS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resentation Tit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OMS V3 Update Status</a:t>
            </a:r>
            <a:endParaRPr dirty="0"/>
          </a:p>
        </p:txBody>
      </p:sp>
      <p:sp>
        <p:nvSpPr>
          <p:cNvPr id="262" name="Author and Date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The 123</a:t>
            </a:r>
            <a:r>
              <a:rPr lang="en-US" baseline="30000" dirty="0"/>
              <a:t>rd</a:t>
            </a:r>
            <a:r>
              <a:rPr lang="en-US" dirty="0"/>
              <a:t> OGC Member Meeting</a:t>
            </a:r>
            <a:endParaRPr dirty="0"/>
          </a:p>
        </p:txBody>
      </p:sp>
      <p:sp>
        <p:nvSpPr>
          <p:cNvPr id="5" name="Presentation Subtitle">
            <a:extLst>
              <a:ext uri="{FF2B5EF4-FFF2-40B4-BE49-F238E27FC236}">
                <a16:creationId xmlns:a16="http://schemas.microsoft.com/office/drawing/2014/main" id="{AD17ED5E-F497-D24E-82F8-50CA37AC85C0}"/>
              </a:ext>
            </a:extLst>
          </p:cNvPr>
          <p:cNvSpPr txBox="1">
            <a:spLocks noGrp="1"/>
          </p:cNvSpPr>
          <p:nvPr>
            <p:ph type="body" sz="quarter" idx="21"/>
          </p:nvPr>
        </p:nvSpPr>
        <p:spPr>
          <a:xfrm>
            <a:off x="1201340" y="11847162"/>
            <a:ext cx="21971003" cy="1231529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Kathi Schleidt, Data Cove </a:t>
            </a:r>
            <a:r>
              <a:rPr lang="en-US" dirty="0" err="1"/>
              <a:t>e.U.</a:t>
            </a:r>
            <a:endParaRPr lang="en-US" dirty="0"/>
          </a:p>
          <a:p>
            <a:r>
              <a:rPr lang="en-US" dirty="0"/>
              <a:t>16 June 2022</a:t>
            </a:r>
          </a:p>
          <a:p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F3617E-90BE-984A-9825-F69529B2D3E4}"/>
              </a:ext>
            </a:extLst>
          </p:cNvPr>
          <p:cNvSpPr txBox="1"/>
          <p:nvPr/>
        </p:nvSpPr>
        <p:spPr>
          <a:xfrm>
            <a:off x="10514909" y="9591125"/>
            <a:ext cx="3343864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600" b="1" dirty="0">
                <a:solidFill>
                  <a:srgbClr val="0096FF"/>
                </a:solidFill>
              </a:rPr>
              <a:t>Meeting sponsor</a:t>
            </a:r>
            <a:endParaRPr kumimoji="0" lang="en-US" sz="3600" b="1" i="0" u="none" strike="noStrike" cap="none" spc="0" normalizeH="0" baseline="0" dirty="0">
              <a:ln>
                <a:noFill/>
              </a:ln>
              <a:solidFill>
                <a:srgbClr val="0096FF"/>
              </a:solidFill>
              <a:effectLst/>
              <a:uFillTx/>
              <a:latin typeface="Mont Book"/>
              <a:ea typeface="Mont Book"/>
              <a:cs typeface="Mont Book"/>
              <a:sym typeface="Mont Book"/>
            </a:endParaRPr>
          </a:p>
        </p:txBody>
      </p:sp>
      <p:pic>
        <p:nvPicPr>
          <p:cNvPr id="3" name="Picture 2" descr="European Union Satellite Centre – European Defence Network">
            <a:extLst>
              <a:ext uri="{FF2B5EF4-FFF2-40B4-BE49-F238E27FC236}">
                <a16:creationId xmlns:a16="http://schemas.microsoft.com/office/drawing/2014/main" id="{A3364186-B759-6286-CF4C-BDB2A39076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396262" y="10382684"/>
            <a:ext cx="3581157" cy="3325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3A194-2290-0C5E-AFD1-07C00BBA1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Accepted – Definition Measurement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594527-F0D9-6985-BE10-F2CD59BDD5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JRC (EC)-021: According to this definition a model qualifies as a measurement. This is counter-intuitive and practical use of the terms.</a:t>
            </a:r>
          </a:p>
          <a:p>
            <a:r>
              <a:rPr lang="en-US" dirty="0"/>
              <a:t>Proposal: A measurement is the observation of a quantity. </a:t>
            </a:r>
            <a:br>
              <a:rPr lang="en-US" dirty="0"/>
            </a:br>
            <a:r>
              <a:rPr lang="en-US" sz="4400" dirty="0"/>
              <a:t>NOTE 1: The process of collecting a measurement is called measuring.</a:t>
            </a:r>
          </a:p>
          <a:p>
            <a:r>
              <a:rPr lang="en-US" dirty="0"/>
              <a:t>Measurement: set of operations having the object of determining the value of a quantity</a:t>
            </a:r>
            <a:br>
              <a:rPr lang="en-US" dirty="0"/>
            </a:br>
            <a:r>
              <a:rPr lang="en-US" dirty="0"/>
              <a:t>[SOURCE: ISO 19101-2:2018, 3.21]</a:t>
            </a:r>
          </a:p>
          <a:p>
            <a:r>
              <a:rPr lang="en-US" dirty="0"/>
              <a:t>Reasoning: MANY measurements actually rely on models, e.g. liquid-in-glass thermometer is based on a model describing the thermal expansion of the liquid that is translated to a scale.</a:t>
            </a:r>
            <a:br>
              <a:rPr lang="en-US" dirty="0"/>
            </a:br>
            <a:r>
              <a:rPr lang="en-US" dirty="0"/>
              <a:t>Further clarified under Observation definition and semantics</a:t>
            </a:r>
          </a:p>
        </p:txBody>
      </p:sp>
    </p:spTree>
    <p:extLst>
      <p:ext uri="{BB962C8B-B14F-4D97-AF65-F5344CB8AC3E}">
        <p14:creationId xmlns:p14="http://schemas.microsoft.com/office/powerpoint/2010/main" val="1022790238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FF763-F19A-FFB4-A42C-B7FFB1582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Accepted – Definition Property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8498E6-DCA7-9C08-01AC-D32CA65D4A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JRC (EC)-026: Not all phenomena that have properties are objects (e.g. the ‘big bang’), change to “attribute which is observable”. Add definition of phenomenon.</a:t>
            </a:r>
          </a:p>
          <a:p>
            <a:r>
              <a:rPr lang="en-US" dirty="0"/>
              <a:t>Property: facet or attribute of an object referenced by a name</a:t>
            </a:r>
            <a:br>
              <a:rPr lang="en-US" dirty="0"/>
            </a:br>
            <a:r>
              <a:rPr lang="en-US" sz="4400" dirty="0"/>
              <a:t>EXAMPLE	Abby's car has the </a:t>
            </a:r>
            <a:r>
              <a:rPr lang="en-US" sz="4400" dirty="0" err="1"/>
              <a:t>colour</a:t>
            </a:r>
            <a:r>
              <a:rPr lang="en-US" sz="4400" dirty="0"/>
              <a:t> red, where "</a:t>
            </a:r>
            <a:r>
              <a:rPr lang="en-US" sz="4400" dirty="0" err="1"/>
              <a:t>colour</a:t>
            </a:r>
            <a:r>
              <a:rPr lang="en-US" sz="4400" dirty="0"/>
              <a:t> red" is a property of the car.</a:t>
            </a:r>
            <a:br>
              <a:rPr lang="en-US" sz="4400" dirty="0"/>
            </a:br>
            <a:r>
              <a:rPr lang="en-US" sz="4400" dirty="0"/>
              <a:t>[SOURCE: ISO 19143:2010, 4.21, modified — Example has been added to the entry.]</a:t>
            </a:r>
            <a:endParaRPr lang="en-US" dirty="0"/>
          </a:p>
          <a:p>
            <a:r>
              <a:rPr lang="en-US" dirty="0"/>
              <a:t>Reasoning 1: 19143 definition works for us, modification changes meaning</a:t>
            </a:r>
          </a:p>
          <a:p>
            <a:r>
              <a:rPr lang="en-US" dirty="0"/>
              <a:t>Reasoning 2: The term phenomena is overloaded in ISO due to the definition of feature as “abstraction of real world phenomena”, determining the value of a phenomenon of a phenomenon gets too circular</a:t>
            </a:r>
          </a:p>
        </p:txBody>
      </p:sp>
    </p:spTree>
    <p:extLst>
      <p:ext uri="{BB962C8B-B14F-4D97-AF65-F5344CB8AC3E}">
        <p14:creationId xmlns:p14="http://schemas.microsoft.com/office/powerpoint/2010/main" val="1985307406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46721-2A97-5774-1128-9FB706DC9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6600" dirty="0"/>
              <a:t>Not Accepted – Bibliography References for Citations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9D593A-1224-0BEF-C556-EC46FB5714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**-112: Remove external references from this table, move to Bibliography and only provide bibliographical callout</a:t>
            </a:r>
          </a:p>
          <a:p>
            <a:r>
              <a:rPr lang="en-US" dirty="0"/>
              <a:t>Pertains to the </a:t>
            </a:r>
            <a:r>
              <a:rPr lang="en-US" dirty="0" err="1"/>
              <a:t>PlanetarySurface</a:t>
            </a:r>
            <a:r>
              <a:rPr lang="en-US" dirty="0"/>
              <a:t> Concept from SWEET</a:t>
            </a:r>
            <a:br>
              <a:rPr lang="en-US" dirty="0"/>
            </a:br>
            <a:r>
              <a:rPr lang="en-US" dirty="0">
                <a:hlinkClick r:id="rId2"/>
              </a:rPr>
              <a:t>http://sweetontology.net/realm/PlanetarySurface</a:t>
            </a:r>
            <a:endParaRPr lang="en-US" dirty="0"/>
          </a:p>
          <a:p>
            <a:r>
              <a:rPr lang="en-US" dirty="0"/>
              <a:t>Reasoning: this is a concept, not an external resource.</a:t>
            </a:r>
          </a:p>
        </p:txBody>
      </p:sp>
    </p:spTree>
    <p:extLst>
      <p:ext uri="{BB962C8B-B14F-4D97-AF65-F5344CB8AC3E}">
        <p14:creationId xmlns:p14="http://schemas.microsoft.com/office/powerpoint/2010/main" val="1117118091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E72A7-6C04-FEAD-71E5-167504DF0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Accepted in Principle - UML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A76772-41E3-5F60-2082-69319BD0E9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**-001 &amp; **-002: UML Text too small, issues with colors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/>
              <a:t>Reformating</a:t>
            </a:r>
            <a:r>
              <a:rPr lang="en-US" dirty="0"/>
              <a:t> diagrams with less context, putting full diagrams in annex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Toning down colors, but retaining to indicate difference between Interfaces and Classes</a:t>
            </a:r>
          </a:p>
        </p:txBody>
      </p:sp>
    </p:spTree>
    <p:extLst>
      <p:ext uri="{BB962C8B-B14F-4D97-AF65-F5344CB8AC3E}">
        <p14:creationId xmlns:p14="http://schemas.microsoft.com/office/powerpoint/2010/main" val="2318679112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220E7-6899-FBE7-A1E9-643D83A34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Accepted in Principle – UCGM Terms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7277FF-D76A-C2C5-5434-F83920BAA9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DK-011: Reuse JOINT COMMITTEE FOR GUIDES IN METROLOGY Terms</a:t>
            </a:r>
          </a:p>
          <a:p>
            <a:r>
              <a:rPr lang="en-US" dirty="0"/>
              <a:t>DK-018, TMG-019: Source of “Measurand” definition not cited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 Measurand not used in text, deleted from Terminology</a:t>
            </a:r>
          </a:p>
          <a:p>
            <a:r>
              <a:rPr lang="en-US" dirty="0"/>
              <a:t>DK-020 “measure” is not a term specific to the GML domain, use JCGM ”quantity value”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 Different meaning, 19136 definition of measure works</a:t>
            </a:r>
          </a:p>
          <a:p>
            <a:r>
              <a:rPr lang="en-US" dirty="0"/>
              <a:t>DK-031 Update source [on Sensor] to </a:t>
            </a:r>
            <a:br>
              <a:rPr lang="en-US" dirty="0"/>
            </a:br>
            <a:r>
              <a:rPr lang="en-US" dirty="0"/>
              <a:t>[SOURCE: JCGM 200:2012, 3.8, modified — EXAMPLES and NOTE deleted.]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 Will be done accordingly</a:t>
            </a:r>
            <a:endParaRPr lang="en-US" dirty="0"/>
          </a:p>
          <a:p>
            <a:r>
              <a:rPr lang="en-US" dirty="0"/>
              <a:t>DK-032: Change “unit of measure” to “measurement unit”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 Won’t change as goes against OGC usage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363200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D6FD7-ADE8-782E-25F4-31227148C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Accepted in Principle – </a:t>
            </a:r>
            <a:r>
              <a:rPr lang="en-US" i="1" dirty="0"/>
              <a:t>in situ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991C29-762C-FBC6-02A2-11A2151D00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TMG-015 </a:t>
            </a:r>
            <a:r>
              <a:rPr lang="en-US" i="1" dirty="0"/>
              <a:t>in situ </a:t>
            </a:r>
            <a:r>
              <a:rPr lang="en-US" dirty="0"/>
              <a:t>referenced in context to </a:t>
            </a:r>
            <a:r>
              <a:rPr lang="en-US" i="1" dirty="0"/>
              <a:t>ex situ</a:t>
            </a:r>
            <a:r>
              <a:rPr lang="en-US" dirty="0"/>
              <a:t>, but not defined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 added in situ:  referring to the study, maintenance or conservation of a specimen or population without removing it from its natural surroundings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 adding notes:</a:t>
            </a:r>
          </a:p>
          <a:p>
            <a:pPr lvl="1"/>
            <a:r>
              <a:rPr lang="en-US" dirty="0"/>
              <a:t>in-situ &amp; direct (mercury thermometer in a patients rectum)</a:t>
            </a:r>
          </a:p>
          <a:p>
            <a:pPr lvl="1"/>
            <a:r>
              <a:rPr lang="en-US" dirty="0"/>
              <a:t>in-situ &amp; remote (infra-red thermometer at a distance)</a:t>
            </a:r>
          </a:p>
          <a:p>
            <a:pPr lvl="1"/>
            <a:r>
              <a:rPr lang="en-US" dirty="0"/>
              <a:t>ex-situ &amp; direct (mercury thermometer in a blood-sample)</a:t>
            </a:r>
          </a:p>
          <a:p>
            <a:pPr lvl="1"/>
            <a:r>
              <a:rPr lang="en-US" dirty="0"/>
              <a:t>ex-situ &amp; remote (infra-red thermometer pointed at the blood sample)</a:t>
            </a:r>
          </a:p>
        </p:txBody>
      </p:sp>
    </p:spTree>
    <p:extLst>
      <p:ext uri="{BB962C8B-B14F-4D97-AF65-F5344CB8AC3E}">
        <p14:creationId xmlns:p14="http://schemas.microsoft.com/office/powerpoint/2010/main" val="2125667175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9AC52-9A3F-775B-9222-1B174C4A1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Accepted in Principle – FeatureType definition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7FCFF7-DEBA-6F09-3B1F-A2D5624937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DK-035: The FeatureType is defined in ISO 19109, not in ISO 19136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 This text is unchanged from the 2011 version. It does not say that the FeatureType </a:t>
            </a:r>
            <a:r>
              <a:rPr lang="en-US" dirty="0" err="1">
                <a:sym typeface="Wingdings" panose="05000000000000000000" pitchFamily="2" charset="2"/>
              </a:rPr>
              <a:t>metaclass</a:t>
            </a:r>
            <a:r>
              <a:rPr lang="en-US" dirty="0">
                <a:sym typeface="Wingdings" panose="05000000000000000000" pitchFamily="2" charset="2"/>
              </a:rPr>
              <a:t> is defined 19136, but that the stereotype FeatureType is, and there is also a reference to 19109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 the reference to </a:t>
            </a:r>
            <a:r>
              <a:rPr lang="en-US" dirty="0" err="1">
                <a:sym typeface="Wingdings" panose="05000000000000000000" pitchFamily="2" charset="2"/>
              </a:rPr>
              <a:t>GF_FeatureType</a:t>
            </a:r>
            <a:r>
              <a:rPr lang="en-US" dirty="0">
                <a:sym typeface="Wingdings" panose="05000000000000000000" pitchFamily="2" charset="2"/>
              </a:rPr>
              <a:t> should be replaced by FeatureType, as this is updated in 19109:2015.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918458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06B7D-22E5-B670-2566-C13EDAABF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Accepted in Principle – Concept Reference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EC101-A722-F132-869B-4420B579F4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**-055: Move link </a:t>
            </a:r>
            <a:r>
              <a:rPr lang="en-US" dirty="0">
                <a:hlinkClick r:id="rId2"/>
              </a:rPr>
              <a:t>http://qudt.org/vocab/unit/UNITLESS</a:t>
            </a:r>
            <a:r>
              <a:rPr lang="en-US" dirty="0"/>
              <a:t> to Bibliography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 Won’t move, as this URI is a concept, not a reference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 Adding the word “entry” to clarify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219465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ection Tit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0" name="Hot-air balloons viewed from below against a blue sky" descr="Hot-air balloons viewed from below against a blue sky"/>
          <p:cNvPicPr>
            <a:picLocks noGrp="1" noChangeAspect="1"/>
          </p:cNvPicPr>
          <p:nvPr>
            <p:ph type="pic" idx="4294967295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211198" y="1270000"/>
            <a:ext cx="9344152" cy="10780776"/>
          </a:xfrm>
          <a:prstGeom prst="rect">
            <a:avLst/>
          </a:prstGeom>
        </p:spPr>
      </p:pic>
      <p:sp>
        <p:nvSpPr>
          <p:cNvPr id="331" name="Thank You"/>
          <p:cNvSpPr txBox="1"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Thank You</a:t>
            </a:r>
          </a:p>
        </p:txBody>
      </p:sp>
      <p:sp>
        <p:nvSpPr>
          <p:cNvPr id="332" name="Community"/>
          <p:cNvSpPr txBox="1">
            <a:spLocks noGrp="1"/>
          </p:cNvSpPr>
          <p:nvPr>
            <p:ph type="body" idx="23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dirty="0"/>
              <a:t>Community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86A05-703D-084C-8F05-D8CF6C3C1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4F0785-A144-8146-B8F3-10B7E1BBE9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A94AED-7D28-601D-D6BF-43504312A8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1057" y="0"/>
            <a:ext cx="6401886" cy="1371600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DAAEEB43-F15C-AE5F-A333-80F749CCF935}"/>
              </a:ext>
            </a:extLst>
          </p:cNvPr>
          <p:cNvSpPr/>
          <p:nvPr/>
        </p:nvSpPr>
        <p:spPr>
          <a:xfrm>
            <a:off x="11540359" y="520262"/>
            <a:ext cx="1135117" cy="432238"/>
          </a:xfrm>
          <a:prstGeom prst="ellipse">
            <a:avLst/>
          </a:prstGeom>
          <a:noFill/>
          <a:ln w="28575" cap="flat">
            <a:solidFill>
              <a:schemeClr val="bg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81F5F7-C88C-5D2A-F5D0-3BDA1BE055D0}"/>
              </a:ext>
            </a:extLst>
          </p:cNvPr>
          <p:cNvSpPr txBox="1"/>
          <p:nvPr/>
        </p:nvSpPr>
        <p:spPr>
          <a:xfrm>
            <a:off x="16645969" y="944744"/>
            <a:ext cx="2968761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spc="0" normalizeH="0" baseline="0" dirty="0">
                <a:ln>
                  <a:noFill/>
                </a:ln>
                <a:solidFill>
                  <a:srgbClr val="262626"/>
                </a:solidFill>
                <a:effectLst/>
                <a:uFillTx/>
                <a:latin typeface="Mont Book"/>
                <a:ea typeface="Mont Book"/>
                <a:cs typeface="Mont Book"/>
                <a:sym typeface="Mont Book"/>
              </a:rPr>
              <a:t>Resolution Agreed!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0C5FAE0-9AE5-D24B-C157-029C8D9D7D21}"/>
              </a:ext>
            </a:extLst>
          </p:cNvPr>
          <p:cNvCxnSpPr>
            <a:stCxn id="7" idx="1"/>
            <a:endCxn id="6" idx="6"/>
          </p:cNvCxnSpPr>
          <p:nvPr/>
        </p:nvCxnSpPr>
        <p:spPr>
          <a:xfrm flipH="1" flipV="1">
            <a:off x="12675476" y="736381"/>
            <a:ext cx="3970493" cy="475103"/>
          </a:xfrm>
          <a:prstGeom prst="straightConnector1">
            <a:avLst/>
          </a:prstGeom>
          <a:noFill/>
          <a:ln w="25400" cap="flat">
            <a:solidFill>
              <a:schemeClr val="bg1"/>
            </a:solidFill>
            <a:prstDash val="solid"/>
            <a:miter lim="400000"/>
            <a:tailEnd type="arrow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F7023-A984-B305-7317-B316B6263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BC9F35-50D2-412B-D39B-0DB81D6928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4A5F86CD-28FF-B17E-8ADE-87ED21D03B0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35547970"/>
              </p:ext>
            </p:extLst>
          </p:nvPr>
        </p:nvGraphicFramePr>
        <p:xfrm>
          <a:off x="8117634" y="2785731"/>
          <a:ext cx="11551298" cy="97187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66B4144-F129-D298-BC9C-C62F100F5197}"/>
              </a:ext>
            </a:extLst>
          </p:cNvPr>
          <p:cNvSpPr txBox="1"/>
          <p:nvPr/>
        </p:nvSpPr>
        <p:spPr>
          <a:xfrm>
            <a:off x="15525002" y="7316828"/>
            <a:ext cx="804707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spc="0" normalizeH="0" baseline="0" dirty="0">
                <a:ln>
                  <a:noFill/>
                </a:ln>
                <a:solidFill>
                  <a:srgbClr val="262626"/>
                </a:solidFill>
                <a:effectLst/>
                <a:uFillTx/>
                <a:latin typeface="Mont Book"/>
                <a:ea typeface="Mont Book"/>
                <a:cs typeface="Mont Book"/>
                <a:sym typeface="Mont Book"/>
              </a:rPr>
              <a:t>105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E96B2D-4038-DDD6-B188-AA59A31DBF59}"/>
              </a:ext>
            </a:extLst>
          </p:cNvPr>
          <p:cNvSpPr txBox="1"/>
          <p:nvPr/>
        </p:nvSpPr>
        <p:spPr>
          <a:xfrm>
            <a:off x="11504312" y="5117914"/>
            <a:ext cx="570669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spc="0" normalizeH="0" baseline="0" dirty="0">
                <a:ln>
                  <a:noFill/>
                </a:ln>
                <a:solidFill>
                  <a:srgbClr val="262626"/>
                </a:solidFill>
                <a:effectLst/>
                <a:uFillTx/>
                <a:latin typeface="Mont Book"/>
                <a:ea typeface="Mont Book"/>
                <a:cs typeface="Mont Book"/>
                <a:sym typeface="Mont Book"/>
              </a:rPr>
              <a:t>12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8DF5BB-E635-DF8A-41DC-C0D10CD52D44}"/>
              </a:ext>
            </a:extLst>
          </p:cNvPr>
          <p:cNvSpPr txBox="1"/>
          <p:nvPr/>
        </p:nvSpPr>
        <p:spPr>
          <a:xfrm>
            <a:off x="13149578" y="4296820"/>
            <a:ext cx="336631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spc="0" normalizeH="0" baseline="0" dirty="0">
                <a:ln>
                  <a:noFill/>
                </a:ln>
                <a:solidFill>
                  <a:srgbClr val="262626"/>
                </a:solidFill>
                <a:effectLst/>
                <a:uFillTx/>
                <a:latin typeface="Mont Book"/>
                <a:ea typeface="Mont Book"/>
                <a:cs typeface="Mont Book"/>
                <a:sym typeface="Mont Book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66092884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BC6E2-9E6F-3E70-2305-CD8A8810F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Accepted – </a:t>
            </a:r>
            <a:r>
              <a:rPr lang="en-US" i="1" dirty="0"/>
              <a:t>in situ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FF6320-5753-8779-3E42-0C084CF8EF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JRC (EC)-014: In Earth Observation (EO) the opposite to ‘in-situ’ would be ‘remote’…</a:t>
            </a:r>
          </a:p>
          <a:p>
            <a:r>
              <a:rPr lang="en-US" i="1" dirty="0"/>
              <a:t>ex situ </a:t>
            </a:r>
            <a:r>
              <a:rPr lang="en-US" dirty="0"/>
              <a:t>(off-site): referring to the study, maintenance or conservation of a specimen or population away from its natural surroundings</a:t>
            </a:r>
            <a:br>
              <a:rPr lang="en-US" dirty="0"/>
            </a:br>
            <a:r>
              <a:rPr lang="en-US" sz="4400" dirty="0"/>
              <a:t>Note 1 to entry: Opposite of in-situ (on-site).</a:t>
            </a:r>
          </a:p>
          <a:p>
            <a:r>
              <a:rPr lang="en-US" dirty="0"/>
              <a:t>Reasoning: Adding in situ, to our logic, remote observation of the earth is still in situ, as the earth remains where it’s supposed to be.</a:t>
            </a:r>
          </a:p>
          <a:p>
            <a:r>
              <a:rPr lang="en-US" i="1" dirty="0"/>
              <a:t>in situ</a:t>
            </a:r>
            <a:r>
              <a:rPr lang="en-US" dirty="0"/>
              <a:t>: referring to the study, maintenance or conservation of a specimen or population within its natural surroundings</a:t>
            </a:r>
          </a:p>
          <a:p>
            <a:endParaRPr lang="en-US" sz="4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39314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D27F8-BEB3-D80E-F9F7-AB6F54620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Accepted – Value Domain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980CF9-894F-D351-DCF7-42E1F4DE7B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DK-013: When reading the standard we think that the term “value domain” much better covers what is meant with the present term (i.e. “domain”).</a:t>
            </a:r>
          </a:p>
          <a:p>
            <a:r>
              <a:rPr lang="en-US" dirty="0"/>
              <a:t>Value domain: set of accepted values</a:t>
            </a:r>
            <a:br>
              <a:rPr lang="en-US" dirty="0"/>
            </a:br>
            <a:r>
              <a:rPr lang="en-US" sz="4400" dirty="0"/>
              <a:t>EXAMPLE The range 3-28, all integers, any ASCII character, enumeration of all accepted values (green, blue, white).</a:t>
            </a:r>
            <a:br>
              <a:rPr lang="en-US" sz="4400" dirty="0"/>
            </a:br>
            <a:r>
              <a:rPr lang="en-US" sz="4400" dirty="0"/>
              <a:t>[SOURCE: ISO 19103:2015, 4.37]</a:t>
            </a:r>
          </a:p>
          <a:p>
            <a:r>
              <a:rPr lang="en-US" dirty="0"/>
              <a:t>Domain: well-defined set</a:t>
            </a:r>
            <a:br>
              <a:rPr lang="en-US" dirty="0"/>
            </a:br>
            <a:r>
              <a:rPr lang="en-US" sz="4400" dirty="0"/>
              <a:t>Note 1 to entry: All elements within a domain (set) are of a given type.</a:t>
            </a:r>
            <a:br>
              <a:rPr lang="en-US" sz="4400" dirty="0"/>
            </a:br>
            <a:r>
              <a:rPr lang="en-US" sz="4400" dirty="0"/>
              <a:t>[SOURCE: ISO 19109:2015, 4.8, modified — Original Note 1 to entry has been replaced with a new note to entry.]</a:t>
            </a:r>
          </a:p>
          <a:p>
            <a:r>
              <a:rPr lang="en-US" sz="4400" dirty="0"/>
              <a:t>Reasoning: We use the term Domain in the semantic sense, Domain is what we’re observing, Range provided the values. Proposed change not in line with the model.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13428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21987-258E-0283-1661-D6B981FB5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Not Accepted – Definition Observation/Observer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2A2821-E390-469E-29D5-6BB9E67E7A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TMG-022: definition of Observation changed from 2011 version, now reused in 19170</a:t>
            </a:r>
          </a:p>
          <a:p>
            <a:r>
              <a:rPr lang="en-US" dirty="0"/>
              <a:t>Old: act of measuring or otherwise determining the value of a property</a:t>
            </a:r>
          </a:p>
          <a:p>
            <a:r>
              <a:rPr lang="en-US" dirty="0"/>
              <a:t>New: act carried out by an observer to determine the value of an observable property of an object (feature-of-interest) by using a procedure, with the value is provided as the result</a:t>
            </a:r>
          </a:p>
          <a:p>
            <a:r>
              <a:rPr lang="en-US" dirty="0"/>
              <a:t>Reasoning: Definition was extended from the 19156:2011 version to reflect the content of the UML model (most of which was already in 2011 version of the UML but not in the text) and the updated semantics</a:t>
            </a:r>
          </a:p>
        </p:txBody>
      </p:sp>
    </p:spTree>
    <p:extLst>
      <p:ext uri="{BB962C8B-B14F-4D97-AF65-F5344CB8AC3E}">
        <p14:creationId xmlns:p14="http://schemas.microsoft.com/office/powerpoint/2010/main" val="2648223992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412AA-05C9-987B-9F54-92F7966DE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Not Accepted – Definition Observation/Observer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277F7C-9AFA-4B45-0A52-B39367A464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DK-023: The definitions seems to be circular</a:t>
            </a:r>
          </a:p>
          <a:p>
            <a:r>
              <a:rPr lang="en-US" dirty="0"/>
              <a:t>Observation: act carried out by an observer to determine the value of an observable property of an object (feature-of-interest) by using a procedure, with the value is provided as the result</a:t>
            </a:r>
          </a:p>
          <a:p>
            <a:r>
              <a:rPr lang="en-US" dirty="0"/>
              <a:t>Observer: identifiable entity that can generate observations pertaining to an observable property by implementing a procedure</a:t>
            </a:r>
          </a:p>
          <a:p>
            <a:r>
              <a:rPr lang="en-US" dirty="0"/>
              <a:t>Reasoning: introducing further terms will only introduce further confusion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25459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412AA-05C9-987B-9F54-92F7966DE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Not Accepted – Definition Observer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277F7C-9AFA-4B45-0A52-B39367A464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DK-025: This definition seems to be a little lengthy and with some overlap to 3.13 (see previous Danish comment)</a:t>
            </a:r>
          </a:p>
          <a:p>
            <a:r>
              <a:rPr lang="en-US" dirty="0"/>
              <a:t>Proposal: identifiable entity that can generate observations</a:t>
            </a:r>
          </a:p>
          <a:p>
            <a:r>
              <a:rPr lang="en-US" dirty="0"/>
              <a:t>Observer: identifiable entity that can generate observations pertaining to an observable property by implementing a procedure</a:t>
            </a:r>
          </a:p>
          <a:p>
            <a:r>
              <a:rPr lang="en-US" dirty="0"/>
              <a:t>Reasoning: to our view, better defines the concept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510585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155F2-C6B0-2D0F-D4C5-36A8E408D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Not Accepted – Definition Observation/Observer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A60571-30F0-9111-4B1C-FB8AC4B2DB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JRC (EC)-024: clarify potential usage of Observations for simulated data, issues with phenomena</a:t>
            </a:r>
          </a:p>
          <a:p>
            <a:r>
              <a:rPr lang="en-US" dirty="0"/>
              <a:t>Reasoning 1: That the Observation class can be utilized for the provision of simulated data is clarified in a NOTE under Observation semantics requirement. The formal definition of the term Observation should not be confounded with simulation.</a:t>
            </a:r>
          </a:p>
          <a:p>
            <a:r>
              <a:rPr lang="en-US" dirty="0"/>
              <a:t>Reasoning 2: The term phenomena is overloaded in ISO due to the definition of feature as “abstraction of real world phenomena”, determining the value of a phenomenon of a phenomenon gets too circular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30394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30_BasicColor">
  <a:themeElements>
    <a:clrScheme name="30_BasicColor">
      <a:dk1>
        <a:srgbClr val="262626"/>
      </a:dk1>
      <a:lt1>
        <a:srgbClr val="003462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0_BasicColor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30_BasicCol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262626"/>
            </a:solidFill>
            <a:effectLst/>
            <a:uFillTx/>
            <a:latin typeface="Mont Book"/>
            <a:ea typeface="Mont Book"/>
            <a:cs typeface="Mont Book"/>
            <a:sym typeface="Mont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30_BasicColor">
  <a:themeElements>
    <a:clrScheme name="30_BasicColor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0_BasicColor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30_BasicCol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262626"/>
            </a:solidFill>
            <a:effectLst/>
            <a:uFillTx/>
            <a:latin typeface="Mont Book"/>
            <a:ea typeface="Mont Book"/>
            <a:cs typeface="Mont Book"/>
            <a:sym typeface="Mont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9882</TotalTime>
  <Words>1354</Words>
  <Application>Microsoft Office PowerPoint</Application>
  <PresentationFormat>Custom</PresentationFormat>
  <Paragraphs>87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Helvetica Neue</vt:lpstr>
      <vt:lpstr>Helvetica Neue Medium</vt:lpstr>
      <vt:lpstr>Mont Book</vt:lpstr>
      <vt:lpstr>Mont SemiBold</vt:lpstr>
      <vt:lpstr>Wingdings</vt:lpstr>
      <vt:lpstr>30_BasicColor</vt:lpstr>
      <vt:lpstr>OMS V3 Update Status</vt:lpstr>
      <vt:lpstr>PowerPoint Presentation</vt:lpstr>
      <vt:lpstr>PowerPoint Presentation</vt:lpstr>
      <vt:lpstr>Not Accepted – in situ</vt:lpstr>
      <vt:lpstr>Not Accepted – Value Domain</vt:lpstr>
      <vt:lpstr>Not Accepted – Definition Observation/Observer</vt:lpstr>
      <vt:lpstr>Not Accepted – Definition Observation/Observer</vt:lpstr>
      <vt:lpstr>Not Accepted – Definition Observer</vt:lpstr>
      <vt:lpstr>Not Accepted – Definition Observation/Observer</vt:lpstr>
      <vt:lpstr>Not Accepted – Definition Measurement</vt:lpstr>
      <vt:lpstr>Not Accepted – Definition Property</vt:lpstr>
      <vt:lpstr>Not Accepted – Bibliography References for Citations</vt:lpstr>
      <vt:lpstr>Accepted in Principle - UML</vt:lpstr>
      <vt:lpstr>Accepted in Principle – UCGM Terms</vt:lpstr>
      <vt:lpstr>Accepted in Principle – in situ</vt:lpstr>
      <vt:lpstr>Accepted in Principle – FeatureType definition</vt:lpstr>
      <vt:lpstr>Accepted in Principle – Concept Reference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Kathi</dc:creator>
  <cp:lastModifiedBy>Katharina Schleidt</cp:lastModifiedBy>
  <cp:revision>37</cp:revision>
  <dcterms:modified xsi:type="dcterms:W3CDTF">2022-06-15T20:53:55Z</dcterms:modified>
</cp:coreProperties>
</file>