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71" r:id="rId12"/>
    <p:sldId id="267" r:id="rId13"/>
    <p:sldId id="274" r:id="rId14"/>
    <p:sldId id="272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DA9"/>
    <a:srgbClr val="CF1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4" autoAdjust="0"/>
    <p:restoredTop sz="83246"/>
  </p:normalViewPr>
  <p:slideViewPr>
    <p:cSldViewPr snapToGrid="0">
      <p:cViewPr varScale="1">
        <p:scale>
          <a:sx n="80" d="100"/>
          <a:sy n="80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/>
      <dgm:spPr/>
      <dgm:t>
        <a:bodyPr/>
        <a:lstStyle/>
        <a:p>
          <a:r>
            <a:rPr lang="en-GB" dirty="0"/>
            <a:t>Most used system of measurements across multiple disciplines</a:t>
          </a:r>
          <a:endParaRPr lang="en-US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/>
      <dgm:spPr/>
      <dgm:t>
        <a:bodyPr/>
        <a:lstStyle/>
        <a:p>
          <a:r>
            <a:rPr lang="en-GB" dirty="0"/>
            <a:t>Elegant, minimal and coherent</a:t>
          </a:r>
          <a:endParaRPr lang="en-US" dirty="0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F57C2B72-4538-4B29-9926-0E574608E4DD}">
      <dgm:prSet/>
      <dgm:spPr/>
      <dgm:t>
        <a:bodyPr/>
        <a:lstStyle/>
        <a:p>
          <a:r>
            <a:rPr lang="en-GB" dirty="0"/>
            <a:t>Seven base units, and new user units are coherent derivations</a:t>
          </a:r>
          <a:endParaRPr lang="en-US" dirty="0"/>
        </a:p>
      </dgm:t>
    </dgm:pt>
    <dgm:pt modelId="{6526DE61-527E-4F16-BDD9-3206042FEE2B}" type="parTrans" cxnId="{64618AA6-D511-4A8A-B842-4B8ECF7BC7D2}">
      <dgm:prSet/>
      <dgm:spPr/>
      <dgm:t>
        <a:bodyPr/>
        <a:lstStyle/>
        <a:p>
          <a:endParaRPr lang="en-US"/>
        </a:p>
      </dgm:t>
    </dgm:pt>
    <dgm:pt modelId="{A1DA4D17-39AB-4756-880C-88D7A05ABE80}" type="sibTrans" cxnId="{64618AA6-D511-4A8A-B842-4B8ECF7BC7D2}">
      <dgm:prSet/>
      <dgm:spPr/>
      <dgm:t>
        <a:bodyPr/>
        <a:lstStyle/>
        <a:p>
          <a:endParaRPr lang="en-US"/>
        </a:p>
      </dgm:t>
    </dgm:pt>
    <dgm:pt modelId="{410730B5-B62C-4988-8706-F3AD9711E93A}">
      <dgm:prSet/>
      <dgm:spPr/>
      <dgm:t>
        <a:bodyPr/>
        <a:lstStyle/>
        <a:p>
          <a:r>
            <a:rPr lang="en-GB"/>
            <a:t>Formal representation of these units is important </a:t>
          </a:r>
          <a:endParaRPr lang="en-US"/>
        </a:p>
      </dgm:t>
    </dgm:pt>
    <dgm:pt modelId="{CBA9EB43-01BB-4DFC-B160-9B239D4A5A5A}" type="parTrans" cxnId="{E9452019-45CB-4000-90EF-CECEB2308401}">
      <dgm:prSet/>
      <dgm:spPr/>
      <dgm:t>
        <a:bodyPr/>
        <a:lstStyle/>
        <a:p>
          <a:endParaRPr lang="en-US"/>
        </a:p>
      </dgm:t>
    </dgm:pt>
    <dgm:pt modelId="{F7F7CAC2-1EF7-49C9-B171-130C3C6D8C12}" type="sibTrans" cxnId="{E9452019-45CB-4000-90EF-CECEB2308401}">
      <dgm:prSet/>
      <dgm:spPr/>
      <dgm:t>
        <a:bodyPr/>
        <a:lstStyle/>
        <a:p>
          <a:endParaRPr lang="en-US"/>
        </a:p>
      </dgm:t>
    </dgm:pt>
    <dgm:pt modelId="{37C3FD78-32F3-41A3-870C-C0249B88864A}">
      <dgm:prSet/>
      <dgm:spPr/>
      <dgm:t>
        <a:bodyPr/>
        <a:lstStyle/>
        <a:p>
          <a:r>
            <a:rPr lang="en-GB" dirty="0"/>
            <a:t>Reduced error-prone and tedious calculations</a:t>
          </a:r>
          <a:endParaRPr lang="en-US" dirty="0"/>
        </a:p>
      </dgm:t>
    </dgm:pt>
    <dgm:pt modelId="{E2510ABB-70EA-48B5-A32E-E255253A16E6}" type="parTrans" cxnId="{2EA43CA8-A287-42E3-A89C-E3989B36C51A}">
      <dgm:prSet/>
      <dgm:spPr/>
      <dgm:t>
        <a:bodyPr/>
        <a:lstStyle/>
        <a:p>
          <a:endParaRPr lang="en-US"/>
        </a:p>
      </dgm:t>
    </dgm:pt>
    <dgm:pt modelId="{39E6F3A0-BF01-4459-B99F-6437C1AE9108}" type="sibTrans" cxnId="{2EA43CA8-A287-42E3-A89C-E3989B36C51A}">
      <dgm:prSet/>
      <dgm:spPr/>
      <dgm:t>
        <a:bodyPr/>
        <a:lstStyle/>
        <a:p>
          <a:endParaRPr lang="en-US"/>
        </a:p>
      </dgm:t>
    </dgm:pt>
    <dgm:pt modelId="{CC2BD797-68E3-B14D-A58C-5AE3613F65CC}">
      <dgm:prSet/>
      <dgm:spPr/>
      <dgm:t>
        <a:bodyPr/>
        <a:lstStyle/>
        <a:p>
          <a:r>
            <a:rPr lang="en-GB" dirty="0"/>
            <a:t>History: used for personalised medicine application conversions</a:t>
          </a:r>
        </a:p>
      </dgm:t>
    </dgm:pt>
    <dgm:pt modelId="{5CDD28F9-25EE-124B-AFA0-C5905EDF8CEF}" type="parTrans" cxnId="{6B2E8E09-9AD8-D442-8B85-D7BA9D32D4F6}">
      <dgm:prSet/>
      <dgm:spPr/>
      <dgm:t>
        <a:bodyPr/>
        <a:lstStyle/>
        <a:p>
          <a:endParaRPr lang="en-GB"/>
        </a:p>
      </dgm:t>
    </dgm:pt>
    <dgm:pt modelId="{A2B252F8-B55B-5948-AC43-609771D5879B}" type="sibTrans" cxnId="{6B2E8E09-9AD8-D442-8B85-D7BA9D32D4F6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D910AB5-93A8-4125-9EA0-01B4801FAE8B}" type="pres">
      <dgm:prSet presAssocID="{101AAE69-8670-454E-AA23-B3C7C2DFB6F2}" presName="spacer" presStyleCnt="0"/>
      <dgm:spPr/>
    </dgm:pt>
    <dgm:pt modelId="{58D27147-9A34-4C24-9712-E2D75045564E}" type="pres">
      <dgm:prSet presAssocID="{F57C2B72-4538-4B29-9926-0E574608E4D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B391CE9-85D8-4F75-B402-81F29B6EFFD5}" type="pres">
      <dgm:prSet presAssocID="{A1DA4D17-39AB-4756-880C-88D7A05ABE80}" presName="spacer" presStyleCnt="0"/>
      <dgm:spPr/>
    </dgm:pt>
    <dgm:pt modelId="{808B7242-BF56-480B-AAC4-CEB7E754ADBE}" type="pres">
      <dgm:prSet presAssocID="{410730B5-B62C-4988-8706-F3AD9711E93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DC46CB7-DE44-46E5-932F-AE33D4904A1A}" type="pres">
      <dgm:prSet presAssocID="{F7F7CAC2-1EF7-49C9-B171-130C3C6D8C12}" presName="spacer" presStyleCnt="0"/>
      <dgm:spPr/>
    </dgm:pt>
    <dgm:pt modelId="{E80F8E7D-49DF-418B-B160-6F7C5CEA2B32}" type="pres">
      <dgm:prSet presAssocID="{37C3FD78-32F3-41A3-870C-C0249B88864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2A995C3-F8DC-FA49-BB95-CCA0FB46D820}" type="pres">
      <dgm:prSet presAssocID="{39E6F3A0-BF01-4459-B99F-6437C1AE9108}" presName="spacer" presStyleCnt="0"/>
      <dgm:spPr/>
    </dgm:pt>
    <dgm:pt modelId="{05612A00-4CA2-894F-B3D1-CE9AA7B5D3C6}" type="pres">
      <dgm:prSet presAssocID="{CC2BD797-68E3-B14D-A58C-5AE3613F65C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6B2E8E09-9AD8-D442-8B85-D7BA9D32D4F6}" srcId="{2460A5CF-1015-4DE8-AABB-8F9532BDCF1B}" destId="{CC2BD797-68E3-B14D-A58C-5AE3613F65CC}" srcOrd="5" destOrd="0" parTransId="{5CDD28F9-25EE-124B-AFA0-C5905EDF8CEF}" sibTransId="{A2B252F8-B55B-5948-AC43-609771D5879B}"/>
    <dgm:cxn modelId="{E9452019-45CB-4000-90EF-CECEB2308401}" srcId="{2460A5CF-1015-4DE8-AABB-8F9532BDCF1B}" destId="{410730B5-B62C-4988-8706-F3AD9711E93A}" srcOrd="3" destOrd="0" parTransId="{CBA9EB43-01BB-4DFC-B160-9B239D4A5A5A}" sibTransId="{F7F7CAC2-1EF7-49C9-B171-130C3C6D8C12}"/>
    <dgm:cxn modelId="{54E4211C-AF73-44D2-A443-CE44562B9450}" type="presOf" srcId="{37C3FD78-32F3-41A3-870C-C0249B88864A}" destId="{E80F8E7D-49DF-418B-B160-6F7C5CEA2B32}" srcOrd="0" destOrd="0" presId="urn:microsoft.com/office/officeart/2005/8/layout/vList2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1F530B62-224F-6549-915A-3B7177CB452B}" type="presOf" srcId="{CC2BD797-68E3-B14D-A58C-5AE3613F65CC}" destId="{05612A00-4CA2-894F-B3D1-CE9AA7B5D3C6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F2051B8B-6FF6-43F2-A6DF-0D5DF326FE9B}" type="presOf" srcId="{F57C2B72-4538-4B29-9926-0E574608E4DD}" destId="{58D27147-9A34-4C24-9712-E2D75045564E}" srcOrd="0" destOrd="0" presId="urn:microsoft.com/office/officeart/2005/8/layout/vList2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64618AA6-D511-4A8A-B842-4B8ECF7BC7D2}" srcId="{2460A5CF-1015-4DE8-AABB-8F9532BDCF1B}" destId="{F57C2B72-4538-4B29-9926-0E574608E4DD}" srcOrd="2" destOrd="0" parTransId="{6526DE61-527E-4F16-BDD9-3206042FEE2B}" sibTransId="{A1DA4D17-39AB-4756-880C-88D7A05ABE80}"/>
    <dgm:cxn modelId="{2EA43CA8-A287-42E3-A89C-E3989B36C51A}" srcId="{2460A5CF-1015-4DE8-AABB-8F9532BDCF1B}" destId="{37C3FD78-32F3-41A3-870C-C0249B88864A}" srcOrd="4" destOrd="0" parTransId="{E2510ABB-70EA-48B5-A32E-E255253A16E6}" sibTransId="{39E6F3A0-BF01-4459-B99F-6437C1AE9108}"/>
    <dgm:cxn modelId="{BFD067E2-99FA-49EE-8CFA-22A84B44D03A}" type="presOf" srcId="{410730B5-B62C-4988-8706-F3AD9711E93A}" destId="{808B7242-BF56-480B-AAC4-CEB7E754ADBE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A1086D23-3045-4F9E-81BD-3B823B42AFBA}" type="presParOf" srcId="{813FDE9A-E8E7-4061-94D9-36B22F7C9C32}" destId="{8D910AB5-93A8-4125-9EA0-01B4801FAE8B}" srcOrd="3" destOrd="0" presId="urn:microsoft.com/office/officeart/2005/8/layout/vList2"/>
    <dgm:cxn modelId="{847E6F97-5A94-4D97-9929-BEF819B1ED7A}" type="presParOf" srcId="{813FDE9A-E8E7-4061-94D9-36B22F7C9C32}" destId="{58D27147-9A34-4C24-9712-E2D75045564E}" srcOrd="4" destOrd="0" presId="urn:microsoft.com/office/officeart/2005/8/layout/vList2"/>
    <dgm:cxn modelId="{A1CE9EB7-90FD-4FA3-86E2-942A06E1E9A8}" type="presParOf" srcId="{813FDE9A-E8E7-4061-94D9-36B22F7C9C32}" destId="{4B391CE9-85D8-4F75-B402-81F29B6EFFD5}" srcOrd="5" destOrd="0" presId="urn:microsoft.com/office/officeart/2005/8/layout/vList2"/>
    <dgm:cxn modelId="{6FD7C46F-A99C-4C7C-BCC3-3984E9E91595}" type="presParOf" srcId="{813FDE9A-E8E7-4061-94D9-36B22F7C9C32}" destId="{808B7242-BF56-480B-AAC4-CEB7E754ADBE}" srcOrd="6" destOrd="0" presId="urn:microsoft.com/office/officeart/2005/8/layout/vList2"/>
    <dgm:cxn modelId="{96F385D7-5CD9-4B34-9720-1B7881D9AF74}" type="presParOf" srcId="{813FDE9A-E8E7-4061-94D9-36B22F7C9C32}" destId="{5DC46CB7-DE44-46E5-932F-AE33D4904A1A}" srcOrd="7" destOrd="0" presId="urn:microsoft.com/office/officeart/2005/8/layout/vList2"/>
    <dgm:cxn modelId="{E6E4C064-CA83-41DD-94F7-9D0BCF8D9CAC}" type="presParOf" srcId="{813FDE9A-E8E7-4061-94D9-36B22F7C9C32}" destId="{E80F8E7D-49DF-418B-B160-6F7C5CEA2B32}" srcOrd="8" destOrd="0" presId="urn:microsoft.com/office/officeart/2005/8/layout/vList2"/>
    <dgm:cxn modelId="{B7300FC5-8368-F249-BB25-357C7B08B4A5}" type="presParOf" srcId="{813FDE9A-E8E7-4061-94D9-36B22F7C9C32}" destId="{02A995C3-F8DC-FA49-BB95-CCA0FB46D820}" srcOrd="9" destOrd="0" presId="urn:microsoft.com/office/officeart/2005/8/layout/vList2"/>
    <dgm:cxn modelId="{E9240E68-25CF-F942-9D7D-321054FA06BE}" type="presParOf" srcId="{813FDE9A-E8E7-4061-94D9-36B22F7C9C32}" destId="{05612A00-4CA2-894F-B3D1-CE9AA7B5D3C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 custT="1"/>
      <dgm:spPr/>
      <dgm:t>
        <a:bodyPr/>
        <a:lstStyle/>
        <a:p>
          <a:r>
            <a:rPr lang="en-GB" sz="2800" dirty="0"/>
            <a:t>Exploring use into industrial applications</a:t>
          </a:r>
          <a:endParaRPr lang="en-US" sz="2800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 custT="1"/>
      <dgm:spPr/>
      <dgm:t>
        <a:bodyPr/>
        <a:lstStyle/>
        <a:p>
          <a:r>
            <a:rPr lang="en-GB" sz="2800" dirty="0"/>
            <a:t>Expanding list of units defined to include</a:t>
          </a:r>
          <a:endParaRPr lang="en-US" sz="2800" dirty="0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422B02C8-2E76-4B4A-A457-A7CE628E5D5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400" dirty="0"/>
            <a:t>All units in the SI tables</a:t>
          </a:r>
        </a:p>
      </dgm:t>
    </dgm:pt>
    <dgm:pt modelId="{A4A49B6D-554B-43D0-8EF5-7C7DE8A8B70A}" type="parTrans" cxnId="{4ABB91AC-2AAD-4CAB-A27F-48F61AB24057}">
      <dgm:prSet/>
      <dgm:spPr/>
      <dgm:t>
        <a:bodyPr/>
        <a:lstStyle/>
        <a:p>
          <a:endParaRPr lang="en-GB"/>
        </a:p>
      </dgm:t>
    </dgm:pt>
    <dgm:pt modelId="{658182C7-D282-4B29-94C6-1A48BA58FEB5}" type="sibTrans" cxnId="{4ABB91AC-2AAD-4CAB-A27F-48F61AB24057}">
      <dgm:prSet/>
      <dgm:spPr/>
      <dgm:t>
        <a:bodyPr/>
        <a:lstStyle/>
        <a:p>
          <a:endParaRPr lang="en-GB"/>
        </a:p>
      </dgm:t>
    </dgm:pt>
    <dgm:pt modelId="{C482FE48-FB2B-4CF4-B68B-E6C751D10162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GB" sz="2400" dirty="0"/>
            <a:t>Physical quantities list </a:t>
          </a:r>
        </a:p>
      </dgm:t>
    </dgm:pt>
    <dgm:pt modelId="{A6B8B242-7F8D-4D26-B826-847EEC12E800}" type="parTrans" cxnId="{05C7DB02-2991-4D99-8844-88765D5DC276}">
      <dgm:prSet/>
      <dgm:spPr/>
      <dgm:t>
        <a:bodyPr/>
        <a:lstStyle/>
        <a:p>
          <a:endParaRPr lang="en-GB"/>
        </a:p>
      </dgm:t>
    </dgm:pt>
    <dgm:pt modelId="{F8E812A5-3D82-41D8-BD4B-9D9429BD4C25}" type="sibTrans" cxnId="{05C7DB02-2991-4D99-8844-88765D5DC276}">
      <dgm:prSet/>
      <dgm:spPr/>
      <dgm:t>
        <a:bodyPr/>
        <a:lstStyle/>
        <a:p>
          <a:endParaRPr lang="en-GB"/>
        </a:p>
      </dgm:t>
    </dgm:pt>
    <dgm:pt modelId="{B99D1D62-C864-5E42-A941-33023BE44A05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GB" sz="2400" dirty="0"/>
            <a:t>Further examples within industrial applications</a:t>
          </a:r>
        </a:p>
      </dgm:t>
    </dgm:pt>
    <dgm:pt modelId="{8FFEEFA3-CCFB-104D-A05A-4B1AD8F13B81}" type="parTrans" cxnId="{5BAF0D93-C726-4F46-A036-6D97DB0A0950}">
      <dgm:prSet/>
      <dgm:spPr/>
      <dgm:t>
        <a:bodyPr/>
        <a:lstStyle/>
        <a:p>
          <a:endParaRPr lang="en-GB"/>
        </a:p>
      </dgm:t>
    </dgm:pt>
    <dgm:pt modelId="{E2A0AD9C-883A-F243-8D72-12B34D3E1A24}" type="sibTrans" cxnId="{5BAF0D93-C726-4F46-A036-6D97DB0A0950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3" custScaleY="63419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3" custScaleY="62540">
        <dgm:presLayoutVars>
          <dgm:chMax val="0"/>
          <dgm:bulletEnabled val="1"/>
        </dgm:presLayoutVars>
      </dgm:prSet>
      <dgm:spPr/>
    </dgm:pt>
    <dgm:pt modelId="{2668C0A8-98C8-4693-827B-6A6C663092CC}" type="pres">
      <dgm:prSet presAssocID="{3925E2C9-158B-43BA-B6A6-E25B63E69F13}" presName="childText" presStyleLbl="revTx" presStyleIdx="0" presStyleCnt="1">
        <dgm:presLayoutVars>
          <dgm:bulletEnabled val="1"/>
        </dgm:presLayoutVars>
      </dgm:prSet>
      <dgm:spPr/>
    </dgm:pt>
    <dgm:pt modelId="{EA45B23B-E692-CD4A-A001-2A96ABF7B0C0}" type="pres">
      <dgm:prSet presAssocID="{B99D1D62-C864-5E42-A941-33023BE44A05}" presName="parentText" presStyleLbl="node1" presStyleIdx="2" presStyleCnt="3" custScaleY="60075">
        <dgm:presLayoutVars>
          <dgm:chMax val="0"/>
          <dgm:bulletEnabled val="1"/>
        </dgm:presLayoutVars>
      </dgm:prSet>
      <dgm:spPr/>
    </dgm:pt>
  </dgm:ptLst>
  <dgm:cxnLst>
    <dgm:cxn modelId="{05C7DB02-2991-4D99-8844-88765D5DC276}" srcId="{3925E2C9-158B-43BA-B6A6-E25B63E69F13}" destId="{C482FE48-FB2B-4CF4-B68B-E6C751D10162}" srcOrd="1" destOrd="0" parTransId="{A6B8B242-7F8D-4D26-B826-847EEC12E800}" sibTransId="{F8E812A5-3D82-41D8-BD4B-9D9429BD4C25}"/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FBD99862-B775-094D-B507-6E243F5AF592}" type="presOf" srcId="{B99D1D62-C864-5E42-A941-33023BE44A05}" destId="{EA45B23B-E692-CD4A-A001-2A96ABF7B0C0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5BAF0D93-C726-4F46-A036-6D97DB0A0950}" srcId="{2460A5CF-1015-4DE8-AABB-8F9532BDCF1B}" destId="{B99D1D62-C864-5E42-A941-33023BE44A05}" srcOrd="2" destOrd="0" parTransId="{8FFEEFA3-CCFB-104D-A05A-4B1AD8F13B81}" sibTransId="{E2A0AD9C-883A-F243-8D72-12B34D3E1A24}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4ABB91AC-2AAD-4CAB-A27F-48F61AB24057}" srcId="{3925E2C9-158B-43BA-B6A6-E25B63E69F13}" destId="{422B02C8-2E76-4B4A-A457-A7CE628E5D53}" srcOrd="0" destOrd="0" parTransId="{A4A49B6D-554B-43D0-8EF5-7C7DE8A8B70A}" sibTransId="{658182C7-D282-4B29-94C6-1A48BA58FEB5}"/>
    <dgm:cxn modelId="{C9E315B5-7360-4655-8F12-EA03AFF63633}" type="presOf" srcId="{C482FE48-FB2B-4CF4-B68B-E6C751D10162}" destId="{2668C0A8-98C8-4693-827B-6A6C663092CC}" srcOrd="0" destOrd="1" presId="urn:microsoft.com/office/officeart/2005/8/layout/vList2"/>
    <dgm:cxn modelId="{5A965AF1-7114-47EE-9F9D-B765396329B0}" type="presOf" srcId="{422B02C8-2E76-4B4A-A457-A7CE628E5D53}" destId="{2668C0A8-98C8-4693-827B-6A6C663092CC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EEDA1B76-491D-423C-8E46-81B6D8037E99}" type="presParOf" srcId="{813FDE9A-E8E7-4061-94D9-36B22F7C9C32}" destId="{2668C0A8-98C8-4693-827B-6A6C663092CC}" srcOrd="3" destOrd="0" presId="urn:microsoft.com/office/officeart/2005/8/layout/vList2"/>
    <dgm:cxn modelId="{D4651991-A71B-8546-8B4A-AD3B6C95D92B}" type="presParOf" srcId="{813FDE9A-E8E7-4061-94D9-36B22F7C9C32}" destId="{EA45B23B-E692-CD4A-A001-2A96ABF7B0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35510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Most used system of measurements across multiple disciplines</a:t>
          </a:r>
          <a:endParaRPr lang="en-US" sz="2300" kern="1200" dirty="0"/>
        </a:p>
      </dsp:txBody>
      <dsp:txXfrm>
        <a:off x="26930" y="382033"/>
        <a:ext cx="8020934" cy="497795"/>
      </dsp:txXfrm>
    </dsp:sp>
    <dsp:sp modelId="{B18C51FE-E40F-4D41-B6F4-70B50768656F}">
      <dsp:nvSpPr>
        <dsp:cNvPr id="0" name=""/>
        <dsp:cNvSpPr/>
      </dsp:nvSpPr>
      <dsp:spPr>
        <a:xfrm>
          <a:off x="0" y="972998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Elegant, minimal and coherent</a:t>
          </a:r>
          <a:endParaRPr lang="en-US" sz="2300" kern="1200" dirty="0"/>
        </a:p>
      </dsp:txBody>
      <dsp:txXfrm>
        <a:off x="26930" y="999928"/>
        <a:ext cx="8020934" cy="497795"/>
      </dsp:txXfrm>
    </dsp:sp>
    <dsp:sp modelId="{58D27147-9A34-4C24-9712-E2D75045564E}">
      <dsp:nvSpPr>
        <dsp:cNvPr id="0" name=""/>
        <dsp:cNvSpPr/>
      </dsp:nvSpPr>
      <dsp:spPr>
        <a:xfrm>
          <a:off x="0" y="159089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Seven base units, and new user units are coherent derivations</a:t>
          </a:r>
          <a:endParaRPr lang="en-US" sz="2300" kern="1200" dirty="0"/>
        </a:p>
      </dsp:txBody>
      <dsp:txXfrm>
        <a:off x="26930" y="1617823"/>
        <a:ext cx="8020934" cy="497795"/>
      </dsp:txXfrm>
    </dsp:sp>
    <dsp:sp modelId="{808B7242-BF56-480B-AAC4-CEB7E754ADBE}">
      <dsp:nvSpPr>
        <dsp:cNvPr id="0" name=""/>
        <dsp:cNvSpPr/>
      </dsp:nvSpPr>
      <dsp:spPr>
        <a:xfrm>
          <a:off x="0" y="220878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Formal representation of these units is important </a:t>
          </a:r>
          <a:endParaRPr lang="en-US" sz="2300" kern="1200"/>
        </a:p>
      </dsp:txBody>
      <dsp:txXfrm>
        <a:off x="26930" y="2235719"/>
        <a:ext cx="8020934" cy="497795"/>
      </dsp:txXfrm>
    </dsp:sp>
    <dsp:sp modelId="{E80F8E7D-49DF-418B-B160-6F7C5CEA2B32}">
      <dsp:nvSpPr>
        <dsp:cNvPr id="0" name=""/>
        <dsp:cNvSpPr/>
      </dsp:nvSpPr>
      <dsp:spPr>
        <a:xfrm>
          <a:off x="0" y="2826684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Reduced error-prone and tedious calculations</a:t>
          </a:r>
          <a:endParaRPr lang="en-US" sz="2300" kern="1200" dirty="0"/>
        </a:p>
      </dsp:txBody>
      <dsp:txXfrm>
        <a:off x="26930" y="2853614"/>
        <a:ext cx="8020934" cy="497795"/>
      </dsp:txXfrm>
    </dsp:sp>
    <dsp:sp modelId="{05612A00-4CA2-894F-B3D1-CE9AA7B5D3C6}">
      <dsp:nvSpPr>
        <dsp:cNvPr id="0" name=""/>
        <dsp:cNvSpPr/>
      </dsp:nvSpPr>
      <dsp:spPr>
        <a:xfrm>
          <a:off x="0" y="344457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History: used for personalised medicine application conversions</a:t>
          </a:r>
        </a:p>
      </dsp:txBody>
      <dsp:txXfrm>
        <a:off x="26930" y="3471509"/>
        <a:ext cx="8020934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274190"/>
          <a:ext cx="8074794" cy="7716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Exploring use into industrial applications</a:t>
          </a:r>
          <a:endParaRPr lang="en-US" sz="2800" kern="1200" dirty="0"/>
        </a:p>
      </dsp:txBody>
      <dsp:txXfrm>
        <a:off x="37670" y="311860"/>
        <a:ext cx="7999454" cy="696342"/>
      </dsp:txXfrm>
    </dsp:sp>
    <dsp:sp modelId="{B18C51FE-E40F-4D41-B6F4-70B50768656F}">
      <dsp:nvSpPr>
        <dsp:cNvPr id="0" name=""/>
        <dsp:cNvSpPr/>
      </dsp:nvSpPr>
      <dsp:spPr>
        <a:xfrm>
          <a:off x="0" y="1233072"/>
          <a:ext cx="8074794" cy="7609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Expanding list of units defined to include</a:t>
          </a:r>
          <a:endParaRPr lang="en-US" sz="2800" kern="1200" dirty="0"/>
        </a:p>
      </dsp:txBody>
      <dsp:txXfrm>
        <a:off x="37148" y="1270220"/>
        <a:ext cx="8000498" cy="686690"/>
      </dsp:txXfrm>
    </dsp:sp>
    <dsp:sp modelId="{2668C0A8-98C8-4693-827B-6A6C663092CC}">
      <dsp:nvSpPr>
        <dsp:cNvPr id="0" name=""/>
        <dsp:cNvSpPr/>
      </dsp:nvSpPr>
      <dsp:spPr>
        <a:xfrm>
          <a:off x="0" y="1994059"/>
          <a:ext cx="807479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7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All units in the SI tables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Physical quantities list </a:t>
          </a:r>
        </a:p>
      </dsp:txBody>
      <dsp:txXfrm>
        <a:off x="0" y="1994059"/>
        <a:ext cx="8074794" cy="1076400"/>
      </dsp:txXfrm>
    </dsp:sp>
    <dsp:sp modelId="{EA45B23B-E692-CD4A-A001-2A96ABF7B0C0}">
      <dsp:nvSpPr>
        <dsp:cNvPr id="0" name=""/>
        <dsp:cNvSpPr/>
      </dsp:nvSpPr>
      <dsp:spPr>
        <a:xfrm>
          <a:off x="0" y="3070459"/>
          <a:ext cx="8074794" cy="7309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Further examples within industrial applications</a:t>
          </a:r>
        </a:p>
      </dsp:txBody>
      <dsp:txXfrm>
        <a:off x="35684" y="3106143"/>
        <a:ext cx="8003426" cy="65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8A9DC-9E25-4685-838D-AB5A97295B66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BF331-F628-4B97-BDB6-EA182D3A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8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* NPL defined base units and standard conversions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3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/>
              <a:t>Prescription given as 8mg of medicine X every 8 hours for 3 weeks </a:t>
            </a:r>
          </a:p>
          <a:p>
            <a:pPr lvl="1"/>
            <a:r>
              <a:rPr lang="en-GB" dirty="0"/>
              <a:t>Yet BNF (British National Formulary) given as 2.4g of X every 24hrs per 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79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 = Standard </a:t>
            </a:r>
            <a:r>
              <a:rPr lang="en-US" dirty="0" err="1"/>
              <a:t>Internationalle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original work with NPL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33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ISQ are base unit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33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 = length=m, temperature=</a:t>
            </a:r>
            <a:r>
              <a:rPr lang="en-US" dirty="0" err="1"/>
              <a:t>celcuis</a:t>
            </a:r>
            <a:r>
              <a:rPr lang="en-US" dirty="0"/>
              <a:t>, mass=kilogram,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BSI = length=yard, temperature=</a:t>
            </a:r>
            <a:r>
              <a:rPr lang="en-US" dirty="0" err="1"/>
              <a:t>rankine</a:t>
            </a:r>
            <a:r>
              <a:rPr lang="en-US" dirty="0"/>
              <a:t>, mass=pound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88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Pure quantities are those that have dimensions cancelled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72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DB77-E080-8454-A217-39548C7AD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3C0FB-02AC-DC59-78E9-031C7AB51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0E04-6458-205D-CEFA-8A6C0094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A6F-BBBE-436E-BB97-5B6DF122B556}" type="datetime1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32B5-1E26-1EB2-5BDD-74FBFCA5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5797-A98B-6023-CC57-EB32A009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8551-1BBD-2559-BF81-6943150F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15ED9-3CB2-FB7C-A9F1-BD9EF85A3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CAAD-A68B-D754-205E-F6778811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3B1-8131-4A6A-AB9C-1B28906E5FEE}" type="datetime1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073-44D8-D19C-E891-3F1822E6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351B-A10D-69AE-FF6E-BE408FD7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4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35ADF-D61D-DA12-13A1-CA98192C4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49C60-0DAC-EB6E-F255-A39220D4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CB0B-6B2B-8E5D-148D-1F0F2299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019-6859-4879-8AA6-4F38C4CE2845}" type="datetime1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2F63-1AD3-AB9B-1030-13A8D91B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166E-AD4B-C140-0B17-C365A42C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2D9A-D017-2686-79D3-E4B56D5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F6D2-3A28-AF13-4E67-0ECA3140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70B2-A35B-EE6A-4810-3800A903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EEC-4252-4E73-8225-170A8383FE1B}" type="datetime1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8160-4C34-0300-CD2C-567DD61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FEC9-4D69-813B-289D-5AEE1D53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0A07-64AE-10E3-41CD-A9A7D6C4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B53F-FFBB-ECED-A15F-2241F4AE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659E-1839-E846-C721-9EEAA4D9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D066-5873-442E-81C1-798E97D368C4}" type="datetime1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159D-A9FF-8F61-08F0-DF58D678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5B69-7C28-779A-0BCD-F3CB598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3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771B-6BFF-18FF-BBF7-B57CE88F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0CC2-BCFD-79BF-509D-443E005BF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B1A2A-E372-DF57-4657-85400787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383A-678B-8575-B580-9EEC3E1A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AECF-0D0C-4D26-8816-3E375E6DDDE1}" type="datetime1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A557-DF62-891D-51FC-8A631A9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B9B0-ECF8-756D-0F6F-B3A01E14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2C2-4B5A-CDDD-FE25-E5BB161A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F5ADA-5978-2BC1-7985-421523F1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F34F5-3CF5-620D-7BF5-FE2726F9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EF221-094D-7A84-9500-3B2B377D7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4A45-8752-E209-B07C-5A3B5F1E4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14F99-B8C8-CB38-161B-81522D63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D9C-D78C-456A-B535-5A7B6456CBE0}" type="datetime1">
              <a:rPr lang="en-GB" smtClean="0"/>
              <a:t>10/03/2023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A565C-158F-8511-1963-1880824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9B929-8F0C-0657-DBBE-5D66273B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0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82A1-3443-0377-D685-4B64CB8D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34CCF-9629-9CD0-A0FD-D85961F8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4CFD-872B-4AF2-9E66-74021F29E875}" type="datetime1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770B6-C8E0-4DA3-C7A3-3EC92498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EBCA5-F29C-FCBA-2915-D77F740F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88819-ADC0-AA16-5CFE-79FEC95C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839B-BDF8-4769-8D67-FA57AE014E53}" type="datetime1">
              <a:rPr lang="en-GB" smtClean="0"/>
              <a:t>10/03/2023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6A282-339B-B563-B641-2B554FD9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CA10-5754-CDB9-D0FB-332336C1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4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0790-EB62-B1B2-F822-5E1ACC2F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95C2-D737-A717-864A-DB1EA3CF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92111-16E3-6367-85A8-2E96C635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B207-63A1-8BC0-BD58-4CC4F86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CA8-E50F-45F8-B86F-33C95EF8D81F}" type="datetime1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947B-71C8-E643-8A63-0929F69E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14955-66E1-981A-74DD-4A9FF9F1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D797-43BE-E60C-E780-161A7727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EFE6-9636-5B5F-FDCE-855CD82C8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A3096-F582-0BF1-DCF2-4E5B71C7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49CE1-44CD-E49B-48CB-E662BBBC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8D2-F24E-40FD-A84F-A85975E72917}" type="datetime1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7331-429E-63B1-88E7-05E4A1F9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00E8-7E7F-21DB-F37A-3EDFFBF6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F3A27-548D-91F7-0615-533A2F6B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B4D8-FF15-5E17-BECA-E36870F3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FAB1-CB4C-EEC8-8AA4-122DB3D79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E837-6299-448E-95CE-52ABCF7B0F1E}" type="datetime1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0EFF-54BA-3F99-3D4E-EFEE487C0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3038-8615-B4FE-E93B-DFC8FFAB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400F1F3-50A7-C583-5448-32E9D3E1C4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6C3A0-FD97-8788-190C-2FD12AC2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International System of Quantities library in VDM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50806-AC70-CE01-63BD-75FBEB5BD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5565123"/>
            <a:ext cx="4204012" cy="653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Leo Freitas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F6F0FE-01A3-D6CE-15D8-0E397E0F1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096000" y="810252"/>
            <a:ext cx="5459470" cy="523847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01BB8-2617-A939-CF8D-F489DCC6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C23855D-19AD-48A2-81F2-A97A8972210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53B0260-9C59-9C6C-34E5-3050D6255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0" y="39629"/>
            <a:ext cx="2210244" cy="77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D9BDD-6B62-483B-9A2C-2A4393872CA2}"/>
              </a:ext>
            </a:extLst>
          </p:cNvPr>
          <p:cNvSpPr txBox="1"/>
          <p:nvPr/>
        </p:nvSpPr>
        <p:spPr>
          <a:xfrm>
            <a:off x="1568875" y="5806008"/>
            <a:ext cx="3381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School of Computing, Newcastle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4A5C34-7B8C-0DF8-A9AD-2D9664656794}"/>
              </a:ext>
            </a:extLst>
          </p:cNvPr>
          <p:cNvSpPr txBox="1">
            <a:spLocks/>
          </p:cNvSpPr>
          <p:nvPr/>
        </p:nvSpPr>
        <p:spPr>
          <a:xfrm>
            <a:off x="514587" y="4048069"/>
            <a:ext cx="4204012" cy="65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rgbClr val="FFFFFF"/>
                </a:solidFill>
              </a:rPr>
              <a:t>The 21st Overture Workshop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10</a:t>
            </a:r>
            <a:r>
              <a:rPr lang="en-US" sz="1800" baseline="30000" dirty="0">
                <a:solidFill>
                  <a:srgbClr val="FFFFFF"/>
                </a:solidFill>
              </a:rPr>
              <a:t>th</a:t>
            </a:r>
            <a:r>
              <a:rPr lang="en-US" sz="1800" dirty="0">
                <a:solidFill>
                  <a:srgbClr val="FFFFFF"/>
                </a:solidFill>
              </a:rPr>
              <a:t> March 2023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6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Dimensions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58590-7FA6-D7D6-04B5-F4BF10CDA50B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D2897-6FAB-76E7-BF58-508A42A33931}"/>
              </a:ext>
            </a:extLst>
          </p:cNvPr>
          <p:cNvGrpSpPr/>
          <p:nvPr/>
        </p:nvGrpSpPr>
        <p:grpSpPr>
          <a:xfrm>
            <a:off x="922421" y="1826637"/>
            <a:ext cx="4544163" cy="1602363"/>
            <a:chOff x="922421" y="1826637"/>
            <a:chExt cx="4544163" cy="160236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6B92410-DE60-3B5D-654B-1AE7673A9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421" y="2239001"/>
              <a:ext cx="4544163" cy="1189999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32C9C5-29D3-421C-BCBF-41C7B5C6C52B}"/>
                </a:ext>
              </a:extLst>
            </p:cNvPr>
            <p:cNvSpPr txBox="1"/>
            <p:nvPr/>
          </p:nvSpPr>
          <p:spPr>
            <a:xfrm>
              <a:off x="2047384" y="1826637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Basic Dimensions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72ED66-FD15-8362-B513-1FEE672374D2}"/>
              </a:ext>
            </a:extLst>
          </p:cNvPr>
          <p:cNvGrpSpPr/>
          <p:nvPr/>
        </p:nvGrpSpPr>
        <p:grpSpPr>
          <a:xfrm>
            <a:off x="2770055" y="3533587"/>
            <a:ext cx="5840545" cy="3027857"/>
            <a:chOff x="2770055" y="3533587"/>
            <a:chExt cx="5840545" cy="302785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2315DBE-593D-5F95-C2DE-8DAA60519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9" b="401"/>
            <a:stretch/>
          </p:blipFill>
          <p:spPr>
            <a:xfrm>
              <a:off x="2770055" y="3533587"/>
              <a:ext cx="5840545" cy="2624618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81FF3F-A099-7E28-572A-6726B760977E}"/>
                </a:ext>
              </a:extLst>
            </p:cNvPr>
            <p:cNvSpPr txBox="1"/>
            <p:nvPr/>
          </p:nvSpPr>
          <p:spPr>
            <a:xfrm>
              <a:off x="4566476" y="6253667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Derived Dimensions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D06333-E954-232A-1D00-59F3FEBCEB2F}"/>
              </a:ext>
            </a:extLst>
          </p:cNvPr>
          <p:cNvGrpSpPr/>
          <p:nvPr/>
        </p:nvGrpSpPr>
        <p:grpSpPr>
          <a:xfrm>
            <a:off x="5713594" y="1826638"/>
            <a:ext cx="6278570" cy="910034"/>
            <a:chOff x="5713594" y="1826638"/>
            <a:chExt cx="6278570" cy="91003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629AD2E-7668-E9B6-3CE3-89AA671B5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05" r="14896"/>
            <a:stretch/>
          </p:blipFill>
          <p:spPr>
            <a:xfrm>
              <a:off x="5713594" y="2221176"/>
              <a:ext cx="6278570" cy="515496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20EE2A-ED8B-64E5-BB03-A987C48E62D2}"/>
                </a:ext>
              </a:extLst>
            </p:cNvPr>
            <p:cNvSpPr txBox="1"/>
            <p:nvPr/>
          </p:nvSpPr>
          <p:spPr>
            <a:xfrm>
              <a:off x="7705761" y="1826638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Pure Quantities</a:t>
              </a:r>
            </a:p>
          </p:txBody>
        </p:sp>
      </p:grp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4259C026-B7AB-92D6-5C55-FA543680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C23855D-19AD-48A2-81F2-A97A8972210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2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420C3E7-C145-8785-4A1D-B38C6FFF7CD6}"/>
              </a:ext>
            </a:extLst>
          </p:cNvPr>
          <p:cNvGrpSpPr/>
          <p:nvPr/>
        </p:nvGrpSpPr>
        <p:grpSpPr>
          <a:xfrm>
            <a:off x="744776" y="1641075"/>
            <a:ext cx="4759896" cy="4942634"/>
            <a:chOff x="993059" y="1550241"/>
            <a:chExt cx="4759896" cy="49426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A189BB-13AA-CAB1-5E8F-194FBE34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059" y="1550241"/>
              <a:ext cx="4759896" cy="494263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74CF01-9201-CDCF-F3D3-8BA2E3BA59AC}"/>
                </a:ext>
              </a:extLst>
            </p:cNvPr>
            <p:cNvSpPr/>
            <p:nvPr/>
          </p:nvSpPr>
          <p:spPr>
            <a:xfrm>
              <a:off x="1211125" y="2881860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DE500C-524E-C7E5-1BCC-050E834AF3E6}"/>
                </a:ext>
              </a:extLst>
            </p:cNvPr>
            <p:cNvSpPr/>
            <p:nvPr/>
          </p:nvSpPr>
          <p:spPr>
            <a:xfrm>
              <a:off x="1211124" y="3372429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6FCA53-2C57-1883-738F-2D48734630F2}"/>
                </a:ext>
              </a:extLst>
            </p:cNvPr>
            <p:cNvSpPr/>
            <p:nvPr/>
          </p:nvSpPr>
          <p:spPr>
            <a:xfrm>
              <a:off x="1211123" y="3831866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846BF-2CEF-FD77-BA1F-E8C28EF9004E}"/>
                </a:ext>
              </a:extLst>
            </p:cNvPr>
            <p:cNvSpPr/>
            <p:nvPr/>
          </p:nvSpPr>
          <p:spPr>
            <a:xfrm>
              <a:off x="1211123" y="4291303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090247-4F9E-A8E9-3384-4D57417CB1E0}"/>
                </a:ext>
              </a:extLst>
            </p:cNvPr>
            <p:cNvSpPr/>
            <p:nvPr/>
          </p:nvSpPr>
          <p:spPr>
            <a:xfrm>
              <a:off x="1211122" y="4807738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173567-0DB3-3D42-9F56-BC29403B44F6}"/>
                </a:ext>
              </a:extLst>
            </p:cNvPr>
            <p:cNvSpPr/>
            <p:nvPr/>
          </p:nvSpPr>
          <p:spPr>
            <a:xfrm>
              <a:off x="1212467" y="5251188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British Imperial System (BIS)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CD922-CCBD-FFEA-519F-570DC63D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11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32254-E6D5-3E44-0B8B-7DEAF951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72" y="2595035"/>
            <a:ext cx="2973362" cy="33279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57C5F40-1E33-A03A-14DA-9CD0E61128D7}"/>
              </a:ext>
            </a:extLst>
          </p:cNvPr>
          <p:cNvGrpSpPr/>
          <p:nvPr/>
        </p:nvGrpSpPr>
        <p:grpSpPr>
          <a:xfrm>
            <a:off x="4500753" y="2022580"/>
            <a:ext cx="1751839" cy="635841"/>
            <a:chOff x="4749036" y="1931746"/>
            <a:chExt cx="1751839" cy="635841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131BC921-8D89-3CBB-757E-75CD246AFC6B}"/>
                </a:ext>
              </a:extLst>
            </p:cNvPr>
            <p:cNvSpPr/>
            <p:nvPr/>
          </p:nvSpPr>
          <p:spPr>
            <a:xfrm>
              <a:off x="4749036" y="1931746"/>
              <a:ext cx="131797" cy="635841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18AE8A-3033-58A3-4AEC-A19CB64D66FB}"/>
                </a:ext>
              </a:extLst>
            </p:cNvPr>
            <p:cNvSpPr txBox="1"/>
            <p:nvPr/>
          </p:nvSpPr>
          <p:spPr>
            <a:xfrm>
              <a:off x="4877967" y="2095777"/>
              <a:ext cx="1622908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Conversion Schema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EEA328-3168-B8B5-FBEF-9005EE5E18E4}"/>
              </a:ext>
            </a:extLst>
          </p:cNvPr>
          <p:cNvGrpSpPr/>
          <p:nvPr/>
        </p:nvGrpSpPr>
        <p:grpSpPr>
          <a:xfrm>
            <a:off x="3386994" y="2918814"/>
            <a:ext cx="2638355" cy="2791644"/>
            <a:chOff x="3635277" y="2827980"/>
            <a:chExt cx="2638355" cy="2791644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3200937-A75A-FF6A-ACB4-9200931999F9}"/>
                </a:ext>
              </a:extLst>
            </p:cNvPr>
            <p:cNvSpPr/>
            <p:nvPr/>
          </p:nvSpPr>
          <p:spPr>
            <a:xfrm>
              <a:off x="3635277" y="2827980"/>
              <a:ext cx="344120" cy="2791644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A452AD-362B-209B-6EFF-E96187606492}"/>
                </a:ext>
              </a:extLst>
            </p:cNvPr>
            <p:cNvSpPr txBox="1"/>
            <p:nvPr/>
          </p:nvSpPr>
          <p:spPr>
            <a:xfrm>
              <a:off x="3979397" y="4052209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Measurement System Types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C57873-A2D2-D0FE-D0BD-F3A3B2D4E084}"/>
              </a:ext>
            </a:extLst>
          </p:cNvPr>
          <p:cNvGrpSpPr/>
          <p:nvPr/>
        </p:nvGrpSpPr>
        <p:grpSpPr>
          <a:xfrm>
            <a:off x="4838444" y="5946859"/>
            <a:ext cx="2064969" cy="636850"/>
            <a:chOff x="5086727" y="5856025"/>
            <a:chExt cx="2064969" cy="636850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9559FEB-6990-85F3-DCBD-4982B7BA9641}"/>
                </a:ext>
              </a:extLst>
            </p:cNvPr>
            <p:cNvSpPr/>
            <p:nvPr/>
          </p:nvSpPr>
          <p:spPr>
            <a:xfrm>
              <a:off x="5086727" y="5856025"/>
              <a:ext cx="195918" cy="636850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4BFDE0-2683-4FBD-F102-C88E7C2EC691}"/>
                </a:ext>
              </a:extLst>
            </p:cNvPr>
            <p:cNvSpPr txBox="1"/>
            <p:nvPr/>
          </p:nvSpPr>
          <p:spPr>
            <a:xfrm>
              <a:off x="5286364" y="6008641"/>
              <a:ext cx="1865332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Measurement System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AF93EF-9BC7-D7BB-751F-0A0CB5DDC0E8}"/>
              </a:ext>
            </a:extLst>
          </p:cNvPr>
          <p:cNvGrpSpPr/>
          <p:nvPr/>
        </p:nvGrpSpPr>
        <p:grpSpPr>
          <a:xfrm>
            <a:off x="9231768" y="3253713"/>
            <a:ext cx="2627434" cy="2655390"/>
            <a:chOff x="9159103" y="2208919"/>
            <a:chExt cx="2627434" cy="2655390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F1F58786-7A46-3119-565E-A15DD1D00A6F}"/>
                </a:ext>
              </a:extLst>
            </p:cNvPr>
            <p:cNvSpPr/>
            <p:nvPr/>
          </p:nvSpPr>
          <p:spPr>
            <a:xfrm>
              <a:off x="9159103" y="2208919"/>
              <a:ext cx="344120" cy="2655390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F62861-234E-1F4C-D49A-3833DFDFA8E3}"/>
                </a:ext>
              </a:extLst>
            </p:cNvPr>
            <p:cNvSpPr txBox="1"/>
            <p:nvPr/>
          </p:nvSpPr>
          <p:spPr>
            <a:xfrm>
              <a:off x="9506830" y="3382725"/>
              <a:ext cx="22797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Scaling Functions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ACC5CA-3DAA-F77F-054A-B838F14BEACA}"/>
              </a:ext>
            </a:extLst>
          </p:cNvPr>
          <p:cNvGrpSpPr/>
          <p:nvPr/>
        </p:nvGrpSpPr>
        <p:grpSpPr>
          <a:xfrm>
            <a:off x="9575888" y="2626087"/>
            <a:ext cx="2480550" cy="350454"/>
            <a:chOff x="9503223" y="1581293"/>
            <a:chExt cx="2480550" cy="3504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236EAA-CE85-22F1-FAE0-FF1683B374CC}"/>
                </a:ext>
              </a:extLst>
            </p:cNvPr>
            <p:cNvSpPr txBox="1"/>
            <p:nvPr/>
          </p:nvSpPr>
          <p:spPr>
            <a:xfrm>
              <a:off x="9704066" y="1581293"/>
              <a:ext cx="22797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General Conversion Function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793DE644-AD39-85F8-F06F-B09BFFF00C15}"/>
                </a:ext>
              </a:extLst>
            </p:cNvPr>
            <p:cNvSpPr/>
            <p:nvPr/>
          </p:nvSpPr>
          <p:spPr>
            <a:xfrm>
              <a:off x="9503223" y="1581293"/>
              <a:ext cx="200842" cy="350454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58590-7FA6-D7D6-04B5-F4BF10CDA50B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Alternate non-decimal systems (British Imperial) or Date/Time, etc.</a:t>
            </a:r>
          </a:p>
          <a:p>
            <a:r>
              <a:rPr lang="en-GB" dirty="0"/>
              <a:t>Common constants (e.g. speed of light, Planck, Avogadro, etc.)</a:t>
            </a:r>
          </a:p>
          <a:p>
            <a:r>
              <a:rPr lang="en-GB" dirty="0"/>
              <a:t>Equivalent quantities in different dimensions are demonstrated</a:t>
            </a:r>
          </a:p>
          <a:p>
            <a:r>
              <a:rPr lang="en-GB" dirty="0"/>
              <a:t>Checking functions for creation of new / corresponding quantities (e.g. pressure per volume = energy; Pa*m</a:t>
            </a:r>
            <a:r>
              <a:rPr lang="en-GB" baseline="30000" dirty="0"/>
              <a:t>3</a:t>
            </a:r>
            <a:r>
              <a:rPr lang="en-GB" dirty="0"/>
              <a:t> = Joule = kg*m</a:t>
            </a:r>
            <a:r>
              <a:rPr lang="en-GB" baseline="30000" dirty="0"/>
              <a:t>2</a:t>
            </a:r>
            <a:r>
              <a:rPr lang="en-GB" dirty="0"/>
              <a:t>/s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r>
              <a:rPr lang="en-GB" dirty="0"/>
              <a:t>ISQ library works with VDMJ high precision</a:t>
            </a:r>
          </a:p>
          <a:p>
            <a:pPr lvl="1"/>
            <a:r>
              <a:rPr lang="en-GB" dirty="0"/>
              <a:t>Approximation functions needed for high-precision calculations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12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0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functions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script ./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/main/resources/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ISQ.script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 let PA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ms_div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(KILOGRAM, SI_ACCELERATION) in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is_Pressure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(PA),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si_dim_view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(PA))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          false, "( kg (s**2)  ) / m ")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 let PA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ms_div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(KILOGRAM,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ms_times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(METER,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ms_itself_n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(SECOND, 2))) in 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is_Pressure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(PA),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si_dim_view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(PA))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           true, "kg  / ( m (s**2)  )")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 let EPV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ms_times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(PA, SI_VOLUME) in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 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is_Energy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(EPV),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si_dim_view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(EPV))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=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mk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_(          true, "( (m**2) kg  ) / (s**2) ")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13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7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Originally motivated by personalised medicine work</a:t>
            </a:r>
          </a:p>
          <a:p>
            <a:pPr lvl="1"/>
            <a:r>
              <a:rPr lang="en-GB" dirty="0"/>
              <a:t>Prescription given as 8mg of medicine X every 8 hours for 3 weeks </a:t>
            </a:r>
          </a:p>
          <a:p>
            <a:pPr lvl="1"/>
            <a:r>
              <a:rPr lang="en-GB" dirty="0"/>
              <a:t>Yet BNF (British National Formulary) given as 2.4g of X every 24hrs per month</a:t>
            </a:r>
          </a:p>
          <a:p>
            <a:r>
              <a:rPr lang="en-GB" dirty="0"/>
              <a:t>High precision smart contract calculations</a:t>
            </a:r>
          </a:p>
          <a:p>
            <a:pPr lvl="1"/>
            <a:r>
              <a:rPr lang="en-GB" dirty="0"/>
              <a:t>Solidity smart contract DSL for financial instrument conversions</a:t>
            </a:r>
          </a:p>
          <a:p>
            <a:r>
              <a:rPr lang="en-GB" dirty="0"/>
              <a:t>Potentially useful for FMI FMUs?</a:t>
            </a:r>
          </a:p>
          <a:p>
            <a:pPr lvl="1"/>
            <a:r>
              <a:rPr lang="en-GB" dirty="0"/>
              <a:t>Conversion between various physical quantities</a:t>
            </a:r>
          </a:p>
          <a:p>
            <a:endParaRPr lang="en-GB" dirty="0"/>
          </a:p>
          <a:p>
            <a:r>
              <a:rPr lang="en-GB" dirty="0"/>
              <a:t>Inspired by corresponding Isabelle/HOL implementation by S. Foster.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14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4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Work</a:t>
            </a:r>
            <a:endParaRPr lang="en-GB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03368"/>
              </p:ext>
            </p:extLst>
          </p:nvPr>
        </p:nvGraphicFramePr>
        <p:xfrm>
          <a:off x="838200" y="1825625"/>
          <a:ext cx="8074794" cy="407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15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9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3E63F8-707F-B2A6-B91A-EA620D6B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2910"/>
            <a:ext cx="12192000" cy="3603098"/>
          </a:xfrm>
          <a:solidFill>
            <a:srgbClr val="195DA9"/>
          </a:solidFill>
          <a:ln>
            <a:solidFill>
              <a:srgbClr val="195DA9"/>
            </a:solidFill>
          </a:ln>
        </p:spPr>
        <p:txBody>
          <a:bodyPr anchor="ctr"/>
          <a:lstStyle/>
          <a:p>
            <a:r>
              <a:rPr lang="en-GB" dirty="0">
                <a:solidFill>
                  <a:schemeClr val="bg1"/>
                </a:solidFill>
              </a:rPr>
              <a:t>Thanks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81DE4-1680-39F8-C820-9A9E08FB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7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017470"/>
              </p:ext>
            </p:extLst>
          </p:nvPr>
        </p:nvGraphicFramePr>
        <p:xfrm>
          <a:off x="838200" y="1825625"/>
          <a:ext cx="80747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CAD0AB-8968-4DEE-987F-A889CE9A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69372"/>
              </p:ext>
            </p:extLst>
          </p:nvPr>
        </p:nvGraphicFramePr>
        <p:xfrm>
          <a:off x="838196" y="2355856"/>
          <a:ext cx="10515602" cy="344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504">
                  <a:extLst>
                    <a:ext uri="{9D8B030D-6E8A-4147-A177-3AD203B41FA5}">
                      <a16:colId xmlns:a16="http://schemas.microsoft.com/office/drawing/2014/main" val="1716179114"/>
                    </a:ext>
                  </a:extLst>
                </a:gridCol>
                <a:gridCol w="1522005">
                  <a:extLst>
                    <a:ext uri="{9D8B030D-6E8A-4147-A177-3AD203B41FA5}">
                      <a16:colId xmlns:a16="http://schemas.microsoft.com/office/drawing/2014/main" val="2565128322"/>
                    </a:ext>
                  </a:extLst>
                </a:gridCol>
                <a:gridCol w="1611260">
                  <a:extLst>
                    <a:ext uri="{9D8B030D-6E8A-4147-A177-3AD203B41FA5}">
                      <a16:colId xmlns:a16="http://schemas.microsoft.com/office/drawing/2014/main" val="3948900977"/>
                    </a:ext>
                  </a:extLst>
                </a:gridCol>
                <a:gridCol w="1971616">
                  <a:extLst>
                    <a:ext uri="{9D8B030D-6E8A-4147-A177-3AD203B41FA5}">
                      <a16:colId xmlns:a16="http://schemas.microsoft.com/office/drawing/2014/main" val="1607952141"/>
                    </a:ext>
                  </a:extLst>
                </a:gridCol>
                <a:gridCol w="2114217">
                  <a:extLst>
                    <a:ext uri="{9D8B030D-6E8A-4147-A177-3AD203B41FA5}">
                      <a16:colId xmlns:a16="http://schemas.microsoft.com/office/drawing/2014/main" val="2952686841"/>
                    </a:ext>
                  </a:extLst>
                </a:gridCol>
              </a:tblGrid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Quantity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Dimension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900" dirty="0"/>
                        <a:t>SI Name 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SI 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3203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Length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metre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64515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Mass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kilogram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kg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0927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Time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second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7362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Electric Current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ampere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7676"/>
                  </a:ext>
                </a:extLst>
              </a:tr>
              <a:tr h="432474">
                <a:tc>
                  <a:txBody>
                    <a:bodyPr/>
                    <a:lstStyle/>
                    <a:p>
                      <a:r>
                        <a:rPr lang="en-GB" sz="1900" dirty="0"/>
                        <a:t>Thermodynamic Temperature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kelvin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3679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Amount of Substance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mole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mol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417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/>
                        <a:t>Luminous Intensity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GB" sz="1900" i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candela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cd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0107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E5735-2D3C-1D97-5978-6417E9F2F99B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Derived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15E7200-7A56-7DE7-6E7B-EEE4161B30D2}"/>
              </a:ext>
            </a:extLst>
          </p:cNvPr>
          <p:cNvGrpSpPr/>
          <p:nvPr/>
        </p:nvGrpSpPr>
        <p:grpSpPr>
          <a:xfrm>
            <a:off x="1320142" y="2296547"/>
            <a:ext cx="3955983" cy="4214549"/>
            <a:chOff x="1320142" y="2296547"/>
            <a:chExt cx="3955983" cy="42145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CB8623A-2CE6-186F-DC64-F633C70C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0122" y="2296547"/>
              <a:ext cx="3876024" cy="371912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ACCC00-AFBB-87F9-BA60-C2C58E6F7A31}"/>
                </a:ext>
              </a:extLst>
            </p:cNvPr>
            <p:cNvSpPr/>
            <p:nvPr/>
          </p:nvSpPr>
          <p:spPr>
            <a:xfrm>
              <a:off x="1320142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Base Unit Relationships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25D7F-9EF9-D92C-F7B4-63025983F598}"/>
              </a:ext>
            </a:extLst>
          </p:cNvPr>
          <p:cNvGrpSpPr/>
          <p:nvPr/>
        </p:nvGrpSpPr>
        <p:grpSpPr>
          <a:xfrm>
            <a:off x="6632608" y="2166245"/>
            <a:ext cx="3955983" cy="4344851"/>
            <a:chOff x="6557538" y="2166245"/>
            <a:chExt cx="3955983" cy="4344851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BF7E2908-C4B7-8883-0090-432A47D8B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658" y="2166245"/>
              <a:ext cx="3353745" cy="3979727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0E74F0B-1CFC-1D8D-0C38-F51AC8EB75EE}"/>
                </a:ext>
              </a:extLst>
            </p:cNvPr>
            <p:cNvSpPr/>
            <p:nvPr/>
          </p:nvSpPr>
          <p:spPr>
            <a:xfrm>
              <a:off x="6557538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Unit Combination and Conversion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7343E5-71FE-C316-44AD-0D67100E7CAC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2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665F13C-451A-FA37-EC82-B41E0960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5208"/>
            <a:ext cx="10113169" cy="175339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 of each quantity dimension (or unit) in terms of its relations with other quantity base units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Enables representation of derived units through base unit conversions (e.g. 1km = 1000m)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common dimensions (7 base and 15 derived) are predefined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Dimensionless vectors (dimension mapped to zero) define pure quantities (e.g. radians)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Operators exist to combine and manipulate (e.g. multiply, invert, etc.) derived dimensions </a:t>
            </a:r>
            <a:r>
              <a:rPr lang="en-GB" b="1" dirty="0">
                <a:solidFill>
                  <a:srgbClr val="195DA9"/>
                </a:solidFill>
              </a:rPr>
              <a:t>(3)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FAD0-BC2C-8597-5B5D-E2465B6D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EAA5C-232E-F480-8425-A5DAFDCD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5</a:t>
            </a:fld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8A8BE-4B18-8174-6D89-3E0A95DE0A2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E98F4E-436F-AB3D-BB9B-D8EA1D1F6A60}"/>
              </a:ext>
            </a:extLst>
          </p:cNvPr>
          <p:cNvGrpSpPr/>
          <p:nvPr/>
        </p:nvGrpSpPr>
        <p:grpSpPr>
          <a:xfrm>
            <a:off x="1240152" y="3755635"/>
            <a:ext cx="9989805" cy="2607067"/>
            <a:chOff x="1233008" y="3850533"/>
            <a:chExt cx="9989805" cy="26070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CD920D-EBE8-F745-EC8E-0DE27F497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008" y="3851073"/>
              <a:ext cx="5334000" cy="632083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5D80AD-9411-8F85-592E-A70E1637D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17765" y="4370179"/>
              <a:ext cx="5334000" cy="1575204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C3DA53-8219-432C-785D-B199DC337BDC}"/>
                </a:ext>
              </a:extLst>
            </p:cNvPr>
            <p:cNvSpPr/>
            <p:nvPr/>
          </p:nvSpPr>
          <p:spPr>
            <a:xfrm>
              <a:off x="4004429" y="4529667"/>
              <a:ext cx="1892604" cy="118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DCB01DD-AA53-D910-0C82-90FFC8CAB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7236" y="5282400"/>
              <a:ext cx="5115577" cy="1175200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E933E-4831-8A3D-C8B9-7CA82F4729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7619" y="5637391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ECD6D-441F-6C9C-9790-DE8F89E24D4F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23" y="6032679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3AC94E-9A36-D061-4280-76ACFBD3C769}"/>
                </a:ext>
              </a:extLst>
            </p:cNvPr>
            <p:cNvSpPr txBox="1"/>
            <p:nvPr/>
          </p:nvSpPr>
          <p:spPr>
            <a:xfrm>
              <a:off x="8411290" y="4370179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7AFA10-8D9A-D4E8-19AD-BC33F6A6289D}"/>
                </a:ext>
              </a:extLst>
            </p:cNvPr>
            <p:cNvSpPr txBox="1"/>
            <p:nvPr/>
          </p:nvSpPr>
          <p:spPr>
            <a:xfrm>
              <a:off x="6231252" y="3850533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CA670C-946E-A3DE-FF33-4B8BF585B876}"/>
                </a:ext>
              </a:extLst>
            </p:cNvPr>
            <p:cNvSpPr txBox="1"/>
            <p:nvPr/>
          </p:nvSpPr>
          <p:spPr>
            <a:xfrm>
              <a:off x="10887056" y="5663347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79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98D102-9608-5164-A9D9-1026E30A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32" y="3583039"/>
            <a:ext cx="4101668" cy="27733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13C2F1-6D74-C3CA-1C21-FCA9E210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6E11-5F19-C3D3-7575-E8C42E8B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Represents magnitude of a dimension</a:t>
            </a:r>
          </a:p>
          <a:p>
            <a:r>
              <a:rPr lang="en-GB" dirty="0"/>
              <a:t>Used for conversion between different measurement systems (SI x BSI)</a:t>
            </a:r>
          </a:p>
          <a:p>
            <a:r>
              <a:rPr lang="en-GB" dirty="0"/>
              <a:t>Comparison and ordering within same dimension</a:t>
            </a:r>
          </a:p>
          <a:p>
            <a:r>
              <a:rPr lang="en-GB" dirty="0"/>
              <a:t>Quantities are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real</a:t>
            </a:r>
            <a:r>
              <a:rPr lang="en-GB" dirty="0"/>
              <a:t> typed</a:t>
            </a:r>
          </a:p>
          <a:p>
            <a:r>
              <a:rPr lang="en-GB" dirty="0"/>
              <a:t>Different varieties defined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lvl="1"/>
            <a:r>
              <a:rPr lang="en-GB" dirty="0"/>
              <a:t>Integer magnitudes </a:t>
            </a:r>
          </a:p>
          <a:p>
            <a:pPr lvl="1"/>
            <a:r>
              <a:rPr lang="en-GB" dirty="0"/>
              <a:t>Single dimension quantities</a:t>
            </a:r>
          </a:p>
          <a:p>
            <a:r>
              <a:rPr lang="en-GB" dirty="0"/>
              <a:t>Several operators for quantities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  <a:endParaRPr lang="en-GB" dirty="0"/>
          </a:p>
          <a:p>
            <a:pPr lvl="1"/>
            <a:r>
              <a:rPr lang="en-GB" dirty="0"/>
              <a:t>Multiplication</a:t>
            </a:r>
          </a:p>
          <a:p>
            <a:pPr lvl="1"/>
            <a:r>
              <a:rPr lang="en-GB" dirty="0"/>
              <a:t>Subtraction </a:t>
            </a:r>
          </a:p>
          <a:p>
            <a:pPr lvl="1"/>
            <a:r>
              <a:rPr lang="en-GB" dirty="0"/>
              <a:t>Replication </a:t>
            </a:r>
          </a:p>
          <a:p>
            <a:pPr lvl="1"/>
            <a:r>
              <a:rPr lang="en-GB" dirty="0"/>
              <a:t>Etc.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979E-1037-6448-481F-A9EDC53A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55236-BA7F-FE2C-FFB4-8D5C5A742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429" y="926417"/>
            <a:ext cx="3965933" cy="322676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8A8C14-FC2E-A159-0650-F04978DEA3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E43B0F-D1F1-8127-725C-8062283E62C4}"/>
              </a:ext>
            </a:extLst>
          </p:cNvPr>
          <p:cNvSpPr txBox="1"/>
          <p:nvPr/>
        </p:nvSpPr>
        <p:spPr>
          <a:xfrm>
            <a:off x="11514606" y="3783848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680AE-EBF6-F0C5-3DA8-008AAFD31776}"/>
              </a:ext>
            </a:extLst>
          </p:cNvPr>
          <p:cNvSpPr txBox="1"/>
          <p:nvPr/>
        </p:nvSpPr>
        <p:spPr>
          <a:xfrm>
            <a:off x="9646444" y="5984915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637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600E-738D-31E6-F413-98DD227E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E383-FE04-1579-912D-18EC7C8D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0" y="1825625"/>
            <a:ext cx="5421923" cy="4351338"/>
          </a:xfrm>
        </p:spPr>
        <p:txBody>
          <a:bodyPr>
            <a:normAutofit/>
          </a:bodyPr>
          <a:lstStyle/>
          <a:p>
            <a:r>
              <a:rPr lang="en-GB" sz="2400" dirty="0"/>
              <a:t>Group of quantities with specific dimensions and conversion schemas </a:t>
            </a:r>
            <a:r>
              <a:rPr lang="en-GB" sz="2400" b="1" dirty="0">
                <a:solidFill>
                  <a:srgbClr val="195DA9"/>
                </a:solidFill>
              </a:rPr>
              <a:t>(1)</a:t>
            </a:r>
          </a:p>
          <a:p>
            <a:r>
              <a:rPr lang="en-GB" sz="2400" dirty="0"/>
              <a:t>Measurement systems are defined for all dimension (base or derived)</a:t>
            </a:r>
          </a:p>
          <a:p>
            <a:r>
              <a:rPr lang="en-GB" sz="2400" dirty="0"/>
              <a:t>Conversion schemas define how conversion between dimensions of different measurement systems can be done </a:t>
            </a:r>
            <a:r>
              <a:rPr lang="en-GB" sz="2400" b="1" dirty="0">
                <a:solidFill>
                  <a:srgbClr val="195DA9"/>
                </a:solidFill>
              </a:rPr>
              <a:t>(2)</a:t>
            </a:r>
          </a:p>
          <a:p>
            <a:r>
              <a:rPr lang="en-GB" sz="2400" dirty="0"/>
              <a:t>SI conversion schema = identity map</a:t>
            </a:r>
          </a:p>
          <a:p>
            <a:r>
              <a:rPr lang="en-GB" sz="2400" dirty="0"/>
              <a:t>BSI conversion schema </a:t>
            </a:r>
            <a:r>
              <a:rPr lang="en-GB" sz="2400" b="1" dirty="0">
                <a:solidFill>
                  <a:srgbClr val="195DA9"/>
                </a:solidFill>
              </a:rPr>
              <a:t>(3)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3E1E-873A-2C83-36F2-223B2CFD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7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FDB761-A7CC-0EC7-2178-35AE3221A077}"/>
              </a:ext>
            </a:extLst>
          </p:cNvPr>
          <p:cNvCxnSpPr>
            <a:cxnSpLocks/>
          </p:cNvCxnSpPr>
          <p:nvPr/>
        </p:nvCxnSpPr>
        <p:spPr>
          <a:xfrm>
            <a:off x="922421" y="1354089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BBA526-AD99-C257-4DB9-4173B90AB0C0}"/>
              </a:ext>
            </a:extLst>
          </p:cNvPr>
          <p:cNvGrpSpPr/>
          <p:nvPr/>
        </p:nvGrpSpPr>
        <p:grpSpPr>
          <a:xfrm>
            <a:off x="5907978" y="1440617"/>
            <a:ext cx="6119807" cy="3004215"/>
            <a:chOff x="5907978" y="1440617"/>
            <a:chExt cx="6119807" cy="30042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773C0B-9ADD-21FE-A67D-4290ED31B5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230"/>
            <a:stretch/>
          </p:blipFill>
          <p:spPr>
            <a:xfrm>
              <a:off x="5907978" y="1825625"/>
              <a:ext cx="6119807" cy="2619207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293639-9E09-0889-CD56-F4200D319B8A}"/>
                </a:ext>
              </a:extLst>
            </p:cNvPr>
            <p:cNvSpPr txBox="1"/>
            <p:nvPr/>
          </p:nvSpPr>
          <p:spPr>
            <a:xfrm>
              <a:off x="11692029" y="1440617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ECDB8A-E6BE-0C7F-7338-76B0352C71E9}"/>
              </a:ext>
            </a:extLst>
          </p:cNvPr>
          <p:cNvGrpSpPr/>
          <p:nvPr/>
        </p:nvGrpSpPr>
        <p:grpSpPr>
          <a:xfrm>
            <a:off x="6416651" y="4438776"/>
            <a:ext cx="4019512" cy="706012"/>
            <a:chOff x="6416651" y="4438776"/>
            <a:chExt cx="4019512" cy="7060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2FBE3F-22C6-B3B4-E751-518A9E08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6651" y="4752682"/>
              <a:ext cx="4005087" cy="392106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84AC01-208B-2AB0-AFF5-9741125ED87F}"/>
                </a:ext>
              </a:extLst>
            </p:cNvPr>
            <p:cNvSpPr txBox="1"/>
            <p:nvPr/>
          </p:nvSpPr>
          <p:spPr>
            <a:xfrm>
              <a:off x="10100407" y="4438776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8F6CEC-4170-41B0-ADE2-8B21217BD1A0}"/>
              </a:ext>
            </a:extLst>
          </p:cNvPr>
          <p:cNvGrpSpPr/>
          <p:nvPr/>
        </p:nvGrpSpPr>
        <p:grpSpPr>
          <a:xfrm>
            <a:off x="5295222" y="5199452"/>
            <a:ext cx="6732563" cy="1092130"/>
            <a:chOff x="5295222" y="5199452"/>
            <a:chExt cx="6732563" cy="10921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5550B2-823C-CE7C-90F4-E7A14102D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5222" y="5617531"/>
              <a:ext cx="6732563" cy="67405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6044D4-4347-1435-02A7-C924ABD63D87}"/>
                </a:ext>
              </a:extLst>
            </p:cNvPr>
            <p:cNvSpPr txBox="1"/>
            <p:nvPr/>
          </p:nvSpPr>
          <p:spPr>
            <a:xfrm>
              <a:off x="11479883" y="5199452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2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CE4-85D5-EBB5-031F-8DBCC61C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Scaling and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7956-6BA3-B71C-EEDA-0C31A40A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73" y="2079179"/>
            <a:ext cx="4726923" cy="1911481"/>
          </a:xfrm>
        </p:spPr>
        <p:txBody>
          <a:bodyPr>
            <a:normAutofit fontScale="92500"/>
          </a:bodyPr>
          <a:lstStyle/>
          <a:p>
            <a:r>
              <a:rPr lang="en-GB" sz="2000" dirty="0"/>
              <a:t>Converts magnitudes using the given conversion schema</a:t>
            </a:r>
          </a:p>
          <a:p>
            <a:r>
              <a:rPr lang="en-GB" sz="2000" dirty="0"/>
              <a:t>Quantity conversion uses set product of integer exponents for corresponding schemas, where zero dimensions vanish</a:t>
            </a:r>
          </a:p>
          <a:p>
            <a:r>
              <a:rPr lang="en-GB" sz="2000" dirty="0"/>
              <a:t>Be aware of potential real precision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DE63B-E7A4-B3AB-514D-86DFE38C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2966-DB28-7FDD-42E3-ACDFA9F7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2050"/>
            <a:ext cx="6006300" cy="78164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944D1-7536-4FFE-581E-52D7C3EF3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2936" y="4142050"/>
            <a:ext cx="4814466" cy="124587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45096E-D550-4FC3-A13D-C746C419476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8CBF5C-C1A5-67FA-FE20-4700C28341E5}"/>
              </a:ext>
            </a:extLst>
          </p:cNvPr>
          <p:cNvSpPr txBox="1">
            <a:spLocks/>
          </p:cNvSpPr>
          <p:nvPr/>
        </p:nvSpPr>
        <p:spPr>
          <a:xfrm>
            <a:off x="838200" y="2079179"/>
            <a:ext cx="5223536" cy="206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Scaling is the product of magnitudes</a:t>
            </a:r>
          </a:p>
          <a:p>
            <a:r>
              <a:rPr lang="en-GB" sz="2000" dirty="0"/>
              <a:t>Scaling two quantities ignores dimension vectors, unlike scaling measurement systems </a:t>
            </a:r>
          </a:p>
          <a:p>
            <a:r>
              <a:rPr lang="en-GB" sz="2000" dirty="0"/>
              <a:t>Scaling takes dimension vector of leading entity (e.g. km/h * miles/h results in km/h)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56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04FD-12CE-06AF-11EF-ECC41C45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AD5B-09B5-75E0-57D1-3709D67D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4319" cy="4351338"/>
          </a:xfrm>
        </p:spPr>
        <p:txBody>
          <a:bodyPr/>
          <a:lstStyle/>
          <a:p>
            <a:r>
              <a:rPr lang="en-GB" dirty="0"/>
              <a:t>Prefix enable ease of (re)use </a:t>
            </a:r>
          </a:p>
          <a:p>
            <a:r>
              <a:rPr lang="en-GB" dirty="0"/>
              <a:t>Prefixes work on </a:t>
            </a:r>
          </a:p>
          <a:p>
            <a:pPr lvl="1"/>
            <a:r>
              <a:rPr lang="en-GB" dirty="0"/>
              <a:t>Measurement systems</a:t>
            </a:r>
          </a:p>
          <a:p>
            <a:pPr lvl="1"/>
            <a:r>
              <a:rPr lang="en-GB" dirty="0"/>
              <a:t>Quantity </a:t>
            </a:r>
          </a:p>
          <a:p>
            <a:pPr lvl="1"/>
            <a:r>
              <a:rPr lang="en-GB" dirty="0"/>
              <a:t>Magnitude</a:t>
            </a:r>
          </a:p>
          <a:p>
            <a:r>
              <a:rPr lang="en-GB" dirty="0"/>
              <a:t>Uses VDM Union types to reduce duplication of code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22ED-F45C-A7D0-6F72-662D3D30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9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8658FC-6615-828E-E2CA-246F2EE8E2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6650C0-EB8C-1EBB-DB71-D1822C08B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54"/>
          <a:stretch/>
        </p:blipFill>
        <p:spPr>
          <a:xfrm>
            <a:off x="7383378" y="1079689"/>
            <a:ext cx="3778908" cy="518788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C58FDF-1C9B-C2FF-ED0D-1FD6EA34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95DA9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438</TotalTime>
  <Words>950</Words>
  <Application>Microsoft Macintosh PowerPoint</Application>
  <PresentationFormat>Widescreen</PresentationFormat>
  <Paragraphs>182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Menlo</vt:lpstr>
      <vt:lpstr>Times New Roman</vt:lpstr>
      <vt:lpstr>Office Theme</vt:lpstr>
      <vt:lpstr>International System of Quantities library in VDM</vt:lpstr>
      <vt:lpstr>Introduction</vt:lpstr>
      <vt:lpstr>Base Units</vt:lpstr>
      <vt:lpstr>Derived Units</vt:lpstr>
      <vt:lpstr>Dimension Vector</vt:lpstr>
      <vt:lpstr>Quantities</vt:lpstr>
      <vt:lpstr>Measurement Systems</vt:lpstr>
      <vt:lpstr>Scaling and Conversion</vt:lpstr>
      <vt:lpstr>Common Prefixes</vt:lpstr>
      <vt:lpstr>Example: Dimensions</vt:lpstr>
      <vt:lpstr>Example: British Imperial System (BIS)</vt:lpstr>
      <vt:lpstr>Additional Notes</vt:lpstr>
      <vt:lpstr>Checking functions example</vt:lpstr>
      <vt:lpstr>Origins and Applications</vt:lpstr>
      <vt:lpstr>Future Work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System of Quantities library in VDM</dc:title>
  <dc:creator>Aaron Buhagiar (PGR)</dc:creator>
  <cp:lastModifiedBy>Leo Freitas</cp:lastModifiedBy>
  <cp:revision>20</cp:revision>
  <cp:lastPrinted>2023-03-09T11:21:28Z</cp:lastPrinted>
  <dcterms:created xsi:type="dcterms:W3CDTF">2023-03-05T08:07:36Z</dcterms:created>
  <dcterms:modified xsi:type="dcterms:W3CDTF">2023-03-10T08:59:00Z</dcterms:modified>
</cp:coreProperties>
</file>