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28" r:id="rId3"/>
    <p:sldId id="327" r:id="rId4"/>
    <p:sldId id="304" r:id="rId5"/>
    <p:sldId id="267" r:id="rId6"/>
    <p:sldId id="305" r:id="rId7"/>
    <p:sldId id="269" r:id="rId8"/>
    <p:sldId id="306" r:id="rId9"/>
    <p:sldId id="307" r:id="rId10"/>
    <p:sldId id="308" r:id="rId11"/>
    <p:sldId id="309" r:id="rId12"/>
    <p:sldId id="332" r:id="rId13"/>
    <p:sldId id="310" r:id="rId14"/>
    <p:sldId id="313" r:id="rId15"/>
    <p:sldId id="314" r:id="rId16"/>
    <p:sldId id="312" r:id="rId17"/>
    <p:sldId id="317" r:id="rId18"/>
    <p:sldId id="319" r:id="rId19"/>
    <p:sldId id="318" r:id="rId20"/>
    <p:sldId id="322" r:id="rId21"/>
    <p:sldId id="323" r:id="rId22"/>
    <p:sldId id="331" r:id="rId23"/>
    <p:sldId id="316" r:id="rId24"/>
    <p:sldId id="315" r:id="rId25"/>
    <p:sldId id="330" r:id="rId26"/>
    <p:sldId id="380" r:id="rId27"/>
    <p:sldId id="381" r:id="rId28"/>
    <p:sldId id="321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0432FF"/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0"/>
    <p:restoredTop sz="85170"/>
  </p:normalViewPr>
  <p:slideViewPr>
    <p:cSldViewPr snapToGrid="0" snapToObjects="1">
      <p:cViewPr varScale="1">
        <p:scale>
          <a:sx n="80" d="100"/>
          <a:sy n="80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fileio_example.cpp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bg2"/>
                </a:solidFill>
              </a:rPr>
              <a:t>Person.h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 err="1">
                <a:solidFill>
                  <a:schemeClr val="bg2"/>
                </a:solidFill>
              </a:rPr>
              <a:t>Person.cpp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 err="1">
                <a:solidFill>
                  <a:schemeClr val="bg2"/>
                </a:solidFill>
              </a:rPr>
              <a:t>op_overloading_example.cpp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E59-E1C4-B145-B671-88B10B80B9AA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91F7-794B-524D-807B-81024D22B763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484E-6853-7D49-AF38-872AE0E5D2B2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F077-ACA4-C143-868B-5025D5DC1C54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2ED4-0242-2149-990C-48CEC2A01D6B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CB5A-2EF3-4645-937F-AEF00F144311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380-89BA-A046-BC9F-522DE33DB569}" type="datetime1">
              <a:rPr lang="en-SG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9BC-8409-EC48-86C8-52A18B8E1ACC}" type="datetime1">
              <a:rPr lang="en-SG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E83C-402E-8E48-9733-C85926F0D85F}" type="datetime1">
              <a:rPr lang="en-SG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ACB7-66EC-5B4F-8FF5-A9E862493860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F2E0-BC6C-024B-9C2C-A73BE0B8A782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42B6-B51C-304E-8DE9-347ADD6834A9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DuDz6B4cqVc" TargetMode="Externa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plusplus.com/reference/stl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vector-in-cpp-st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Data_struc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cplusplus/cpp_stl_tutorial.htm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generics-in-c/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283.github.io/ict283pass/" TargetMode="Externa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3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E41904E4-D4DB-E24D-9A3A-01A471E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69720" y="4561704"/>
            <a:ext cx="76655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Operator Overloading ( &gt;&gt; 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509337" y="1613118"/>
            <a:ext cx="8887326" cy="144655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&gt;&gt;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&amp;is, Person &amp;P);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C2A43-E16A-F740-BD23-88C077559007}"/>
              </a:ext>
            </a:extLst>
          </p:cNvPr>
          <p:cNvSpPr txBox="1"/>
          <p:nvPr/>
        </p:nvSpPr>
        <p:spPr>
          <a:xfrm>
            <a:off x="541421" y="123969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&gt;&gt; Operator (declaration)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3A75E-6C8C-A94A-90A4-2F789A20A13D}"/>
              </a:ext>
            </a:extLst>
          </p:cNvPr>
          <p:cNvSpPr txBox="1"/>
          <p:nvPr/>
        </p:nvSpPr>
        <p:spPr>
          <a:xfrm>
            <a:off x="497301" y="3718812"/>
            <a:ext cx="8887326" cy="2739211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&gt;&gt; (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istream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&amp;is, Person &amp;P)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string name; int age;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is,name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,',');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is&gt;&gt;age;</a:t>
            </a:r>
          </a:p>
          <a:p>
            <a:pPr lvl="1"/>
            <a:endParaRPr lang="en-US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P.setName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(name);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P.setAge</a:t>
            </a:r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is;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55F2F-155A-0944-B57C-17F8567AEC67}"/>
              </a:ext>
            </a:extLst>
          </p:cNvPr>
          <p:cNvSpPr txBox="1"/>
          <p:nvPr/>
        </p:nvSpPr>
        <p:spPr>
          <a:xfrm>
            <a:off x="553284" y="334948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&gt;&gt; Operator 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6580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Operator Overloading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473107" y="5433022"/>
            <a:ext cx="29597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Person.h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Person.cpp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op_overloading_example.cpp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B8912-AD14-2D49-B2C7-F69861B945BE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BC7FA-8632-D748-A0A5-2A881917BB73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8889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Data Structures: The big picture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075564" y="1378899"/>
            <a:ext cx="5953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What are Data Structures? </a:t>
            </a:r>
            <a:r>
              <a:rPr lang="en-SG" dirty="0">
                <a:solidFill>
                  <a:schemeClr val="bg1"/>
                </a:solidFill>
              </a:rPr>
              <a:t>Data Structures are a way to store data (so that way it can be used as desired). They are a way of collecting and organizing data in such a way that we can perform operations on these data in an effective way.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7D907-82FD-F84B-9336-CFF831619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979" y="2698886"/>
            <a:ext cx="5275208" cy="296730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54F80-D1FC-CB46-A12B-9035A3F73857}"/>
              </a:ext>
            </a:extLst>
          </p:cNvPr>
          <p:cNvSpPr txBox="1"/>
          <p:nvPr/>
        </p:nvSpPr>
        <p:spPr>
          <a:xfrm>
            <a:off x="3573579" y="5837588"/>
            <a:ext cx="304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Watch: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https://youtu.be/DuDz6B4cqVc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STL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075564" y="1459109"/>
            <a:ext cx="5953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The </a:t>
            </a:r>
            <a:r>
              <a:rPr lang="en-SG" b="1" dirty="0">
                <a:solidFill>
                  <a:schemeClr val="bg1"/>
                </a:solidFill>
              </a:rPr>
              <a:t>Standard Template Library (STL)</a:t>
            </a:r>
            <a:r>
              <a:rPr lang="en-SG" dirty="0">
                <a:solidFill>
                  <a:schemeClr val="bg1"/>
                </a:solidFill>
              </a:rPr>
              <a:t> is a set of C++ template classes to provide common programming data structures and functions such as lists, stacks, arrays, etc. It is a library of </a:t>
            </a:r>
            <a:r>
              <a:rPr lang="en-SG" b="1" dirty="0">
                <a:solidFill>
                  <a:schemeClr val="bg1"/>
                </a:solidFill>
              </a:rPr>
              <a:t>container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b="1" dirty="0">
                <a:solidFill>
                  <a:schemeClr val="bg1"/>
                </a:solidFill>
              </a:rPr>
              <a:t>classes, algorithms, and iterators.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37A99-0467-0440-9427-344028B2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564" y="2762090"/>
            <a:ext cx="5953511" cy="3022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54F80-D1FC-CB46-A12B-9035A3F73857}"/>
              </a:ext>
            </a:extLst>
          </p:cNvPr>
          <p:cNvSpPr txBox="1"/>
          <p:nvPr/>
        </p:nvSpPr>
        <p:spPr>
          <a:xfrm>
            <a:off x="5455935" y="5880342"/>
            <a:ext cx="2573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STL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5168859" y="1071257"/>
            <a:ext cx="3679213" cy="528509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5357824" y="1269566"/>
            <a:ext cx="33012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Algorithms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are built-in functions to manage information in the containers…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 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search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sort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binary search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reverse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concatenate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copy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union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intersection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merge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25750-6E76-C04B-A1DA-1D666C8390E8}"/>
              </a:ext>
            </a:extLst>
          </p:cNvPr>
          <p:cNvSpPr/>
          <p:nvPr/>
        </p:nvSpPr>
        <p:spPr>
          <a:xfrm>
            <a:off x="1395163" y="1071258"/>
            <a:ext cx="3679213" cy="375559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423B9-BBD8-4B41-B6F0-06DE617C9714}"/>
              </a:ext>
            </a:extLst>
          </p:cNvPr>
          <p:cNvSpPr txBox="1"/>
          <p:nvPr/>
        </p:nvSpPr>
        <p:spPr>
          <a:xfrm>
            <a:off x="1563131" y="1269566"/>
            <a:ext cx="33432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Containers</a:t>
            </a:r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refer to the data structures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that contain values…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vector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list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deque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queue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stack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set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map 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   multi-map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DF0D3-42B4-4F4C-89B7-73F501443403}"/>
              </a:ext>
            </a:extLst>
          </p:cNvPr>
          <p:cNvSpPr/>
          <p:nvPr/>
        </p:nvSpPr>
        <p:spPr>
          <a:xfrm>
            <a:off x="1395162" y="4914972"/>
            <a:ext cx="3679214" cy="14413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FD40E-B126-3F4F-BB6F-624A73ACF43E}"/>
              </a:ext>
            </a:extLst>
          </p:cNvPr>
          <p:cNvSpPr txBox="1"/>
          <p:nvPr/>
        </p:nvSpPr>
        <p:spPr>
          <a:xfrm>
            <a:off x="1609724" y="5109634"/>
            <a:ext cx="3370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Iterators</a:t>
            </a:r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are used to access 'containers’</a:t>
            </a:r>
          </a:p>
        </p:txBody>
      </p:sp>
    </p:spTree>
    <p:extLst>
      <p:ext uri="{BB962C8B-B14F-4D97-AF65-F5344CB8AC3E}">
        <p14:creationId xmlns:p14="http://schemas.microsoft.com/office/powerpoint/2010/main" val="38584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STL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25750-6E76-C04B-A1DA-1D666C8390E8}"/>
              </a:ext>
            </a:extLst>
          </p:cNvPr>
          <p:cNvSpPr/>
          <p:nvPr/>
        </p:nvSpPr>
        <p:spPr>
          <a:xfrm>
            <a:off x="1395163" y="1071258"/>
            <a:ext cx="6914648" cy="375559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423B9-BBD8-4B41-B6F0-06DE617C9714}"/>
              </a:ext>
            </a:extLst>
          </p:cNvPr>
          <p:cNvSpPr txBox="1"/>
          <p:nvPr/>
        </p:nvSpPr>
        <p:spPr>
          <a:xfrm>
            <a:off x="1563131" y="1269566"/>
            <a:ext cx="6283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Using STL requires only the header files</a:t>
            </a:r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 </a:t>
            </a: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&lt;vector&gt;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&lt;list&gt;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&lt;map&gt;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&lt;stack&gt;</a:t>
            </a:r>
          </a:p>
          <a:p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#include &lt;queue&gt;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DF0D3-42B4-4F4C-89B7-73F501443403}"/>
              </a:ext>
            </a:extLst>
          </p:cNvPr>
          <p:cNvSpPr/>
          <p:nvPr/>
        </p:nvSpPr>
        <p:spPr>
          <a:xfrm>
            <a:off x="1395162" y="4914972"/>
            <a:ext cx="6901114" cy="14413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FD40E-B126-3F4F-BB6F-624A73ACF43E}"/>
              </a:ext>
            </a:extLst>
          </p:cNvPr>
          <p:cNvSpPr txBox="1"/>
          <p:nvPr/>
        </p:nvSpPr>
        <p:spPr>
          <a:xfrm>
            <a:off x="1609723" y="5109634"/>
            <a:ext cx="62366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Helvetica" pitchFamily="2" charset="0"/>
              </a:rPr>
              <a:t>Implementation</a:t>
            </a:r>
            <a:endParaRPr lang="en-SG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dirty="0">
                <a:solidFill>
                  <a:schemeClr val="bg1"/>
                </a:solidFill>
                <a:latin typeface="Helvetica" pitchFamily="2" charset="0"/>
              </a:rPr>
              <a:t>is included within the header files</a:t>
            </a:r>
          </a:p>
        </p:txBody>
      </p:sp>
    </p:spTree>
    <p:extLst>
      <p:ext uri="{BB962C8B-B14F-4D97-AF65-F5344CB8AC3E}">
        <p14:creationId xmlns:p14="http://schemas.microsoft.com/office/powerpoint/2010/main" val="12741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Intro to STL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4050155" y="5987020"/>
            <a:ext cx="180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STL_example.cpp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6B775-B136-E849-9E58-CABBBAE7A65E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38E10-8D1F-7C45-BF77-93AAE41A0D5F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970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Template Classes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075564" y="1459109"/>
            <a:ext cx="5953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Templates</a:t>
            </a:r>
            <a:r>
              <a:rPr lang="en-SG" dirty="0">
                <a:solidFill>
                  <a:schemeClr val="bg1"/>
                </a:solidFill>
              </a:rPr>
              <a:t> are very useful when implementing generic constructs like vectors, stacks, lists, queues which can be used with any arbitrary type. C++ templates provide a way to </a:t>
            </a:r>
            <a:r>
              <a:rPr lang="en-SG" b="1" dirty="0">
                <a:solidFill>
                  <a:schemeClr val="bg1"/>
                </a:solidFill>
              </a:rPr>
              <a:t>re-use</a:t>
            </a:r>
            <a:r>
              <a:rPr lang="en-SG" dirty="0">
                <a:solidFill>
                  <a:schemeClr val="bg1"/>
                </a:solidFill>
              </a:rPr>
              <a:t> source code.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9240D-FBB5-1646-A113-3C109EA1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12" y="2991479"/>
            <a:ext cx="5640576" cy="2414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4E8A5-F1CB-FD4C-BCE0-14A9EED805A1}"/>
              </a:ext>
            </a:extLst>
          </p:cNvPr>
          <p:cNvSpPr txBox="1"/>
          <p:nvPr/>
        </p:nvSpPr>
        <p:spPr>
          <a:xfrm>
            <a:off x="3281363" y="477324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Uses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14800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Creating a Template Class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3AB4C-7D10-5043-B4D4-581C7C4ED8F2}"/>
              </a:ext>
            </a:extLst>
          </p:cNvPr>
          <p:cNvSpPr txBox="1"/>
          <p:nvPr/>
        </p:nvSpPr>
        <p:spPr>
          <a:xfrm>
            <a:off x="648953" y="1027547"/>
            <a:ext cx="4147637" cy="5262979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Calculator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Calculator(int a, int b);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add();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sub();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private: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a;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b;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BD41C-1C76-E24F-9F7F-90BD7CF2D99B}"/>
              </a:ext>
            </a:extLst>
          </p:cNvPr>
          <p:cNvSpPr txBox="1"/>
          <p:nvPr/>
        </p:nvSpPr>
        <p:spPr>
          <a:xfrm>
            <a:off x="5237748" y="1027547"/>
            <a:ext cx="4147637" cy="5262979"/>
          </a:xfrm>
          <a:prstGeom prst="rect">
            <a:avLst/>
          </a:prstGeom>
          <a:solidFill>
            <a:srgbClr val="7030A0"/>
          </a:solidFill>
          <a:ln w="31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</a:t>
            </a:r>
            <a:r>
              <a:rPr lang="en-SG" sz="12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Calculator_H</a:t>
            </a:r>
            <a:endParaRPr lang="en-SG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 &lt;class T&gt;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Calculator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Calculator(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x, 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add();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sub();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private: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a;</a:t>
            </a: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F2BD421-431E-A846-8A0E-FE90A5D176AE}"/>
              </a:ext>
            </a:extLst>
          </p:cNvPr>
          <p:cNvSpPr/>
          <p:nvPr/>
        </p:nvSpPr>
        <p:spPr>
          <a:xfrm>
            <a:off x="4880811" y="3429000"/>
            <a:ext cx="304800" cy="4010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EB59B-2E12-8143-935B-7F764C0896C9}"/>
              </a:ext>
            </a:extLst>
          </p:cNvPr>
          <p:cNvSpPr txBox="1"/>
          <p:nvPr/>
        </p:nvSpPr>
        <p:spPr>
          <a:xfrm>
            <a:off x="2279183" y="5913819"/>
            <a:ext cx="2512098" cy="369332"/>
          </a:xfrm>
          <a:prstGeom prst="rect">
            <a:avLst/>
          </a:prstGeom>
          <a:solidFill>
            <a:srgbClr val="9437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Implemented in .</a:t>
            </a:r>
            <a:r>
              <a:rPr lang="en-US" b="1" dirty="0" err="1">
                <a:solidFill>
                  <a:schemeClr val="bg1"/>
                </a:solidFill>
              </a:rPr>
              <a:t>cpp</a:t>
            </a:r>
            <a:r>
              <a:rPr lang="en-US" b="1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1C31D-74D1-3843-802C-C5850A0AB641}"/>
              </a:ext>
            </a:extLst>
          </p:cNvPr>
          <p:cNvSpPr txBox="1"/>
          <p:nvPr/>
        </p:nvSpPr>
        <p:spPr>
          <a:xfrm>
            <a:off x="7094528" y="5913819"/>
            <a:ext cx="2292487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Implemented in .h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D1E2F-98DE-954F-BC69-134488668982}"/>
              </a:ext>
            </a:extLst>
          </p:cNvPr>
          <p:cNvSpPr txBox="1"/>
          <p:nvPr/>
        </p:nvSpPr>
        <p:spPr>
          <a:xfrm>
            <a:off x="8261394" y="808536"/>
            <a:ext cx="1108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Template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5927B-12C3-E048-B61B-BC67BDFE4844}"/>
              </a:ext>
            </a:extLst>
          </p:cNvPr>
          <p:cNvSpPr txBox="1"/>
          <p:nvPr/>
        </p:nvSpPr>
        <p:spPr>
          <a:xfrm>
            <a:off x="3846022" y="8085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Simple Class</a:t>
            </a:r>
          </a:p>
        </p:txBody>
      </p:sp>
    </p:spTree>
    <p:extLst>
      <p:ext uri="{BB962C8B-B14F-4D97-AF65-F5344CB8AC3E}">
        <p14:creationId xmlns:p14="http://schemas.microsoft.com/office/powerpoint/2010/main" val="40990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Template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748727" y="5710021"/>
            <a:ext cx="24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Calculator.h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calculator_example.cpp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6F127-9FEA-F142-A6A0-B152C4150578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E6E22-9BC8-BB42-8AAF-08EA44806743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870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411"/>
            <a:chOff x="978940" y="1222703"/>
            <a:chExt cx="8128001" cy="499441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Vectors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008995"/>
            <a:ext cx="7485337" cy="5347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605401" y="950901"/>
            <a:ext cx="723085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b="1" dirty="0">
                <a:solidFill>
                  <a:schemeClr val="bg1"/>
                </a:solidFill>
                <a:latin typeface="Helvetica" pitchFamily="2" charset="0"/>
              </a:rPr>
              <a:t>Vectors  </a:t>
            </a:r>
            <a:r>
              <a:rPr lang="en-SG" sz="1200" dirty="0">
                <a:solidFill>
                  <a:srgbClr val="FFC000"/>
                </a:solidFill>
                <a:latin typeface="Helvetica" pitchFamily="2" charset="0"/>
              </a:rPr>
              <a:t>(your first container class!)</a:t>
            </a: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Vectors are dynamic arrays with the ability to resize itself automatically when an element is inserted or deleted, with their storage being handled automatically by the container. 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Performance</a:t>
            </a: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Vector elements are placed in contiguous storage so that they can be accessed and traversed using iterators.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In vectors, data is inserted at the end. Inserting at the end takes differential time, as sometimes there may be a need of extending the array. 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Removing the last element takes only constant time because no resizing happens. 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Helvetica" pitchFamily="2" charset="0"/>
              </a:rPr>
              <a:t>Inserting and erasing at the beginning or in the middle is linear in time.</a:t>
            </a: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en-SG" sz="1600" dirty="0">
                <a:solidFill>
                  <a:schemeClr val="bg1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https://www.geeksforgeeks.org/vector-in-cpp-stl/</a:t>
            </a:r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Vectors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008995"/>
            <a:ext cx="7485337" cy="5347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56084" y="1114470"/>
            <a:ext cx="720290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Contiguous Storage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Push back – differential time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Pop back – constant time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SG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2DCA1-27AC-7B44-8CC7-398B7B1384DB}"/>
              </a:ext>
            </a:extLst>
          </p:cNvPr>
          <p:cNvGrpSpPr/>
          <p:nvPr/>
        </p:nvGrpSpPr>
        <p:grpSpPr>
          <a:xfrm>
            <a:off x="1753352" y="1668585"/>
            <a:ext cx="4074696" cy="509337"/>
            <a:chOff x="1753352" y="1989221"/>
            <a:chExt cx="4074696" cy="5093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03D34E-203B-3D46-8C0E-2A20D0F1C2BE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9191D5-57DF-3F4E-B8A5-76AB1ACFFD3A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72EFF1-F65C-F245-90A8-A07C694DEBED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CFFBCF-448F-0C4C-AB91-D55F8D1278A7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05F971-BC82-5347-8735-22DD187E94FD}"/>
                </a:ext>
              </a:extLst>
            </p:cNvPr>
            <p:cNvSpPr/>
            <p:nvPr/>
          </p:nvSpPr>
          <p:spPr>
            <a:xfrm>
              <a:off x="3790700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F2CD53-6CE7-BF4F-B86A-46E469E7EF55}"/>
                </a:ext>
              </a:extLst>
            </p:cNvPr>
            <p:cNvSpPr/>
            <p:nvPr/>
          </p:nvSpPr>
          <p:spPr>
            <a:xfrm>
              <a:off x="4300037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E33225-B4D3-6A4B-965C-C7D0BA1BC99C}"/>
                </a:ext>
              </a:extLst>
            </p:cNvPr>
            <p:cNvSpPr/>
            <p:nvPr/>
          </p:nvSpPr>
          <p:spPr>
            <a:xfrm>
              <a:off x="4809374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5B802A-73B0-634C-BD10-5D743DE89FB7}"/>
                </a:ext>
              </a:extLst>
            </p:cNvPr>
            <p:cNvSpPr/>
            <p:nvPr/>
          </p:nvSpPr>
          <p:spPr>
            <a:xfrm>
              <a:off x="5318711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745D3E-0978-7C4D-9309-91C4C5145CEA}"/>
              </a:ext>
            </a:extLst>
          </p:cNvPr>
          <p:cNvGrpSpPr/>
          <p:nvPr/>
        </p:nvGrpSpPr>
        <p:grpSpPr>
          <a:xfrm>
            <a:off x="1753352" y="2883922"/>
            <a:ext cx="2037348" cy="509337"/>
            <a:chOff x="1753352" y="1989221"/>
            <a:chExt cx="2037348" cy="5093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226597-9F36-DB46-AB05-D96DCB17FA23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69EEB7-5F36-AE4F-92A7-16FB0FAC5B47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ECA31D-181D-7C47-8C66-26C9DF68CA34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26C1B-D990-6F4A-99DD-033DC3B7FF73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B4EBC1-F6F8-244D-82BD-5C55E7927FA1}"/>
              </a:ext>
            </a:extLst>
          </p:cNvPr>
          <p:cNvGrpSpPr/>
          <p:nvPr/>
        </p:nvGrpSpPr>
        <p:grpSpPr>
          <a:xfrm>
            <a:off x="1753352" y="3617135"/>
            <a:ext cx="2037348" cy="509337"/>
            <a:chOff x="1753352" y="1989221"/>
            <a:chExt cx="2037348" cy="5093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31F4C5-5974-B148-B4BB-5D1BFE0BEEAA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63EE8-D1CD-0E49-ABCF-A355D3D0DAED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F7A7C3-F3B0-7743-93F2-372B621424ED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B16BDF-113A-6045-97BF-EC2DCAE1F87E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C59AB4-7A59-A045-B54D-2167A05E5759}"/>
              </a:ext>
            </a:extLst>
          </p:cNvPr>
          <p:cNvGrpSpPr/>
          <p:nvPr/>
        </p:nvGrpSpPr>
        <p:grpSpPr>
          <a:xfrm>
            <a:off x="4436141" y="2876453"/>
            <a:ext cx="2037348" cy="509337"/>
            <a:chOff x="1753352" y="1989221"/>
            <a:chExt cx="2037348" cy="50933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A82912-E91B-BB4F-8082-242A711501BC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8EE76C-9AD8-D141-A8A7-96128504141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EE8868-2FA5-164F-9BC2-666BF211B672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C1E8EE-3D26-CC4C-8428-95FBED6D8AE2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54B179-95BB-2D4E-9160-DC8C1427F5A8}"/>
              </a:ext>
            </a:extLst>
          </p:cNvPr>
          <p:cNvGrpSpPr/>
          <p:nvPr/>
        </p:nvGrpSpPr>
        <p:grpSpPr>
          <a:xfrm>
            <a:off x="6473489" y="2872047"/>
            <a:ext cx="2037348" cy="509337"/>
            <a:chOff x="1753352" y="1989221"/>
            <a:chExt cx="2037348" cy="50933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2910E3-156D-1944-9C94-8FCCFCE20F1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40218A-A654-B042-B0DB-6965A011F100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DD59CC-E9F7-D14B-A303-7A997A2A8D66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EEE280-A6CF-5A42-8EB5-A796DDA044A7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B3BF0E-03FB-0544-B086-DE069F63F46E}"/>
              </a:ext>
            </a:extLst>
          </p:cNvPr>
          <p:cNvGrpSpPr/>
          <p:nvPr/>
        </p:nvGrpSpPr>
        <p:grpSpPr>
          <a:xfrm>
            <a:off x="4436141" y="3609666"/>
            <a:ext cx="2037348" cy="509337"/>
            <a:chOff x="1753352" y="1989221"/>
            <a:chExt cx="2037348" cy="50933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B08DB5-1279-F941-B1EB-8BDFFEB0D4D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B8DA74-AB10-EF42-A2F8-8B59EE95DEC9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F04771-B49A-F34C-A9D1-6EFB915E6058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A73F2D-75D9-2945-A01A-62986347CA03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19D910-C1B1-5048-8465-DD87A90F8F81}"/>
              </a:ext>
            </a:extLst>
          </p:cNvPr>
          <p:cNvGrpSpPr/>
          <p:nvPr/>
        </p:nvGrpSpPr>
        <p:grpSpPr>
          <a:xfrm>
            <a:off x="6473489" y="3609935"/>
            <a:ext cx="2037348" cy="509337"/>
            <a:chOff x="1753352" y="1989221"/>
            <a:chExt cx="2037348" cy="50933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790E7-E8BD-3F4B-9F5B-EEB1FC8B6E5A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‘E’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665357-4C5A-0441-B972-3FAC3273F3F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03B499-E99F-604F-9287-1F02B6FE1F7D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FE65D2-D7BB-E447-AC8E-E4EEB737BBAD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03323D-3F27-CF4D-9751-3277E74F5868}"/>
              </a:ext>
            </a:extLst>
          </p:cNvPr>
          <p:cNvSpPr txBox="1"/>
          <p:nvPr/>
        </p:nvSpPr>
        <p:spPr>
          <a:xfrm>
            <a:off x="1985228" y="4162491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Push Back - Best Case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115FD-CDB2-2342-B9B8-BC6CAA9998CC}"/>
              </a:ext>
            </a:extLst>
          </p:cNvPr>
          <p:cNvSpPr txBox="1"/>
          <p:nvPr/>
        </p:nvSpPr>
        <p:spPr>
          <a:xfrm>
            <a:off x="5604931" y="4162491"/>
            <a:ext cx="1632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Push Back - Worst Case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8BA48-49A0-A648-84E0-7B51A9506269}"/>
              </a:ext>
            </a:extLst>
          </p:cNvPr>
          <p:cNvSpPr txBox="1"/>
          <p:nvPr/>
        </p:nvSpPr>
        <p:spPr>
          <a:xfrm>
            <a:off x="4371608" y="2582928"/>
            <a:ext cx="405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Initialize new larger array, copy over elements, add element&gt;&gt;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018EB-4933-9F46-9E26-0A33F58F83FB}"/>
              </a:ext>
            </a:extLst>
          </p:cNvPr>
          <p:cNvGrpSpPr/>
          <p:nvPr/>
        </p:nvGrpSpPr>
        <p:grpSpPr>
          <a:xfrm>
            <a:off x="1778309" y="5083305"/>
            <a:ext cx="2037348" cy="509337"/>
            <a:chOff x="1753352" y="1989221"/>
            <a:chExt cx="2037348" cy="5093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597CDB-765B-D445-B1DB-88F8D12DBF6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C78A93-CAD0-7141-9B02-85F790810AF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806C740-A622-EE45-AFDE-BDB5FEC670C1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BDA6AB-2F29-E042-8D7C-811D2CFD5D8A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‘D’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2A3C8C6-2EA5-084F-A0EC-477142EC16EA}"/>
              </a:ext>
            </a:extLst>
          </p:cNvPr>
          <p:cNvGrpSpPr/>
          <p:nvPr/>
        </p:nvGrpSpPr>
        <p:grpSpPr>
          <a:xfrm>
            <a:off x="4049141" y="5083304"/>
            <a:ext cx="2037348" cy="509337"/>
            <a:chOff x="1753352" y="1989221"/>
            <a:chExt cx="2037348" cy="50933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EEA440-EC73-954D-9411-5D46EC95825F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CACB2C-455F-8F46-858A-9A89EB901DEE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376C87-D896-8A43-B153-3C606EEA9C80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‘C’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0A4F9D-B92A-844C-A38D-4A1337486B55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3B9AF1-B58D-244C-BD87-1250D28493E7}"/>
              </a:ext>
            </a:extLst>
          </p:cNvPr>
          <p:cNvGrpSpPr/>
          <p:nvPr/>
        </p:nvGrpSpPr>
        <p:grpSpPr>
          <a:xfrm>
            <a:off x="6319973" y="5083303"/>
            <a:ext cx="2037348" cy="509337"/>
            <a:chOff x="1753352" y="1989221"/>
            <a:chExt cx="2037348" cy="5093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8532D5-764D-A243-803E-7E44173BD7F3}"/>
                </a:ext>
              </a:extLst>
            </p:cNvPr>
            <p:cNvSpPr/>
            <p:nvPr/>
          </p:nvSpPr>
          <p:spPr>
            <a:xfrm>
              <a:off x="1753352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‘A’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9BF6D5-E18D-D74A-B15E-FF74CA5FD053}"/>
                </a:ext>
              </a:extLst>
            </p:cNvPr>
            <p:cNvSpPr/>
            <p:nvPr/>
          </p:nvSpPr>
          <p:spPr>
            <a:xfrm>
              <a:off x="2262689" y="1989221"/>
              <a:ext cx="509337" cy="509337"/>
            </a:xfrm>
            <a:prstGeom prst="rect">
              <a:avLst/>
            </a:prstGeom>
            <a:solidFill>
              <a:srgbClr val="9437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‘B’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C8DE061-AE6E-4248-9D86-3102466B3D1F}"/>
                </a:ext>
              </a:extLst>
            </p:cNvPr>
            <p:cNvSpPr/>
            <p:nvPr/>
          </p:nvSpPr>
          <p:spPr>
            <a:xfrm>
              <a:off x="2772026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9BCFFC-93F6-C246-8E8A-DEE8A9D21877}"/>
                </a:ext>
              </a:extLst>
            </p:cNvPr>
            <p:cNvSpPr/>
            <p:nvPr/>
          </p:nvSpPr>
          <p:spPr>
            <a:xfrm>
              <a:off x="3281363" y="1989221"/>
              <a:ext cx="509337" cy="50933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CB61850-127E-604E-BAD2-2F2E599E9BE7}"/>
              </a:ext>
            </a:extLst>
          </p:cNvPr>
          <p:cNvSpPr txBox="1"/>
          <p:nvPr/>
        </p:nvSpPr>
        <p:spPr>
          <a:xfrm>
            <a:off x="3771156" y="5636792"/>
            <a:ext cx="227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Best &amp; Worst Case are the Same 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61C6FE5-7D30-7449-A0D3-0E5F10A0731C}"/>
              </a:ext>
            </a:extLst>
          </p:cNvPr>
          <p:cNvSpPr/>
          <p:nvPr/>
        </p:nvSpPr>
        <p:spPr>
          <a:xfrm rot="10800000">
            <a:off x="1705851" y="1507916"/>
            <a:ext cx="117245" cy="10107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485D8-2F75-4045-8FAA-3F72FEB8B1D7}"/>
              </a:ext>
            </a:extLst>
          </p:cNvPr>
          <p:cNvSpPr txBox="1"/>
          <p:nvPr/>
        </p:nvSpPr>
        <p:spPr>
          <a:xfrm>
            <a:off x="1423923" y="300009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8D50D3-0A48-A14D-BDB2-135010D1A1F1}"/>
              </a:ext>
            </a:extLst>
          </p:cNvPr>
          <p:cNvSpPr txBox="1"/>
          <p:nvPr/>
        </p:nvSpPr>
        <p:spPr>
          <a:xfrm>
            <a:off x="1448341" y="373330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7EFD96-3BB1-C64E-93A6-D8BC70EF948F}"/>
              </a:ext>
            </a:extLst>
          </p:cNvPr>
          <p:cNvSpPr txBox="1"/>
          <p:nvPr/>
        </p:nvSpPr>
        <p:spPr>
          <a:xfrm>
            <a:off x="4120697" y="299982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41A75-03CE-424C-97D9-82B62D7D61D1}"/>
              </a:ext>
            </a:extLst>
          </p:cNvPr>
          <p:cNvSpPr txBox="1"/>
          <p:nvPr/>
        </p:nvSpPr>
        <p:spPr>
          <a:xfrm>
            <a:off x="4126584" y="3733302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2682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Vectors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008995"/>
            <a:ext cx="7485337" cy="5347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56084" y="944137"/>
            <a:ext cx="7202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1600" b="1" dirty="0">
                <a:solidFill>
                  <a:schemeClr val="bg1"/>
                </a:solidFill>
                <a:latin typeface="Helvetica" pitchFamily="2" charset="0"/>
              </a:rPr>
              <a:t>Insertion– linear time</a:t>
            </a:r>
          </a:p>
          <a:p>
            <a:endParaRPr lang="en-SG" sz="1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FE2732-C3CB-BE4D-87A6-C5B26D604FDE}"/>
              </a:ext>
            </a:extLst>
          </p:cNvPr>
          <p:cNvGrpSpPr/>
          <p:nvPr/>
        </p:nvGrpSpPr>
        <p:grpSpPr>
          <a:xfrm>
            <a:off x="1665204" y="1711634"/>
            <a:ext cx="7093786" cy="1859500"/>
            <a:chOff x="1732084" y="2267852"/>
            <a:chExt cx="7093786" cy="18595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03323D-3F27-CF4D-9751-3277E74F5868}"/>
                </a:ext>
              </a:extLst>
            </p:cNvPr>
            <p:cNvSpPr txBox="1"/>
            <p:nvPr/>
          </p:nvSpPr>
          <p:spPr>
            <a:xfrm>
              <a:off x="4953000" y="3734183"/>
              <a:ext cx="1646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the new element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935C60-AD6A-1147-AFEB-0AB1B83DB19D}"/>
                </a:ext>
              </a:extLst>
            </p:cNvPr>
            <p:cNvGrpSpPr/>
            <p:nvPr/>
          </p:nvGrpSpPr>
          <p:grpSpPr>
            <a:xfrm>
              <a:off x="1732084" y="2943361"/>
              <a:ext cx="3046709" cy="509337"/>
              <a:chOff x="1732084" y="2943361"/>
              <a:chExt cx="3046709" cy="50933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319874D-E896-A641-9F87-122C266924CE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EEC87FD-F10E-014E-AD22-73EAA95B8673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400A321-C167-124A-9CC3-C2364FBFAC46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‘A’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0896C7E-897A-1C45-A8FF-2829EA3E8F34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E235C1C-1169-1B4B-A571-5315A52CC489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B5306F-8954-F745-B958-CED3F7AF0885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C3CDFCD-2661-1242-88BA-8F686698401F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5BD9A54-DC93-E842-8BBB-7DEED33C4C6B}"/>
                  </a:ext>
                </a:extLst>
              </p:cNvPr>
              <p:cNvSpPr/>
              <p:nvPr/>
            </p:nvSpPr>
            <p:spPr>
              <a:xfrm>
                <a:off x="4269456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B97169-1DE0-6545-A76B-E801ED5972BF}"/>
                </a:ext>
              </a:extLst>
            </p:cNvPr>
            <p:cNvGrpSpPr/>
            <p:nvPr/>
          </p:nvGrpSpPr>
          <p:grpSpPr>
            <a:xfrm>
              <a:off x="1732084" y="2267852"/>
              <a:ext cx="3055069" cy="509337"/>
              <a:chOff x="1732084" y="2141707"/>
              <a:chExt cx="3055069" cy="5093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E745D3E-0978-7C4D-9309-91C4C5145CEA}"/>
                  </a:ext>
                </a:extLst>
              </p:cNvPr>
              <p:cNvGrpSpPr/>
              <p:nvPr/>
            </p:nvGrpSpPr>
            <p:grpSpPr>
              <a:xfrm>
                <a:off x="1732084" y="2141707"/>
                <a:ext cx="1528011" cy="509337"/>
                <a:chOff x="1753352" y="1989221"/>
                <a:chExt cx="1528011" cy="50933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B226597-9F36-DB46-AB05-D96DCB17FA23}"/>
                    </a:ext>
                  </a:extLst>
                </p:cNvPr>
                <p:cNvSpPr/>
                <p:nvPr/>
              </p:nvSpPr>
              <p:spPr>
                <a:xfrm>
                  <a:off x="1753352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169EEB7-5F36-AE4F-92A7-16FB0FAC5B47}"/>
                    </a:ext>
                  </a:extLst>
                </p:cNvPr>
                <p:cNvSpPr/>
                <p:nvPr/>
              </p:nvSpPr>
              <p:spPr>
                <a:xfrm>
                  <a:off x="2262689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‘B’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ECA31D-181D-7C47-8C66-26C9DF68CA34}"/>
                    </a:ext>
                  </a:extLst>
                </p:cNvPr>
                <p:cNvSpPr/>
                <p:nvPr/>
              </p:nvSpPr>
              <p:spPr>
                <a:xfrm>
                  <a:off x="2772026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‘C’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DAEF2F-E758-7743-BE16-1D055943357E}"/>
                  </a:ext>
                </a:extLst>
              </p:cNvPr>
              <p:cNvSpPr/>
              <p:nvPr/>
            </p:nvSpPr>
            <p:spPr>
              <a:xfrm>
                <a:off x="3260095" y="2141707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62A28DD-0FA1-0040-B0CF-DE6C255A6AF4}"/>
                  </a:ext>
                </a:extLst>
              </p:cNvPr>
              <p:cNvSpPr/>
              <p:nvPr/>
            </p:nvSpPr>
            <p:spPr>
              <a:xfrm>
                <a:off x="3769084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90C6DFD-D087-A342-9FF3-87E03046B785}"/>
                  </a:ext>
                </a:extLst>
              </p:cNvPr>
              <p:cNvSpPr/>
              <p:nvPr/>
            </p:nvSpPr>
            <p:spPr>
              <a:xfrm>
                <a:off x="4277816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E8EA97-B61B-3C4B-97DB-53EEEAF2B2A6}"/>
                </a:ext>
              </a:extLst>
            </p:cNvPr>
            <p:cNvSpPr txBox="1"/>
            <p:nvPr/>
          </p:nvSpPr>
          <p:spPr>
            <a:xfrm>
              <a:off x="4929739" y="2384020"/>
              <a:ext cx="24962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an element ‘#’ at </a:t>
              </a:r>
              <a:r>
                <a:rPr lang="en-US" sz="1200" b="1" dirty="0">
                  <a:solidFill>
                    <a:schemeClr val="bg1"/>
                  </a:solidFill>
                </a:rPr>
                <a:t>front</a:t>
              </a:r>
              <a:r>
                <a:rPr lang="en-US" sz="1200" dirty="0">
                  <a:solidFill>
                    <a:schemeClr val="bg1"/>
                  </a:solidFill>
                </a:rPr>
                <a:t> of array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A5E6B6-2918-AE42-9F1E-674F11E90C5F}"/>
                </a:ext>
              </a:extLst>
            </p:cNvPr>
            <p:cNvSpPr txBox="1"/>
            <p:nvPr/>
          </p:nvSpPr>
          <p:spPr>
            <a:xfrm>
              <a:off x="4929739" y="2990176"/>
              <a:ext cx="3896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Shift all existing elements to the left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If the array is too small, it will require resizing…(more work)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4652F24-AB10-6E43-9178-648893F31E40}"/>
                </a:ext>
              </a:extLst>
            </p:cNvPr>
            <p:cNvGrpSpPr/>
            <p:nvPr/>
          </p:nvGrpSpPr>
          <p:grpSpPr>
            <a:xfrm>
              <a:off x="1753526" y="3618015"/>
              <a:ext cx="3055674" cy="509337"/>
              <a:chOff x="1732084" y="2943361"/>
              <a:chExt cx="3055674" cy="50933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E88009A-0E46-8847-87EB-BD444572A40D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909891A-B8D9-9249-BFBC-C3484B02100F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2E1EA8B-55B7-FB46-8E6D-60966A960AFE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‘A’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258A189-03B2-0D4A-9080-F96B7423DDDE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8A4FE18-F0CA-3849-B6CB-1848E5F684A5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5668A28-502F-2B48-971E-C6391DAF7014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‘#’</a:t>
                  </a:r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2641A39-8E1F-2B4B-8BC1-999E727DB6D1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539256-A5DE-E54B-B726-3AAE42390A9D}"/>
                  </a:ext>
                </a:extLst>
              </p:cNvPr>
              <p:cNvSpPr/>
              <p:nvPr/>
            </p:nvSpPr>
            <p:spPr>
              <a:xfrm>
                <a:off x="4278421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09FFC5-C580-7946-8422-64C80EA758DD}"/>
              </a:ext>
            </a:extLst>
          </p:cNvPr>
          <p:cNvGrpSpPr/>
          <p:nvPr/>
        </p:nvGrpSpPr>
        <p:grpSpPr>
          <a:xfrm>
            <a:off x="1686646" y="4035604"/>
            <a:ext cx="7093786" cy="1859500"/>
            <a:chOff x="1732084" y="2267852"/>
            <a:chExt cx="7093786" cy="185950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79DD26-2753-AD4D-A8B6-67A90F77416D}"/>
                </a:ext>
              </a:extLst>
            </p:cNvPr>
            <p:cNvSpPr txBox="1"/>
            <p:nvPr/>
          </p:nvSpPr>
          <p:spPr>
            <a:xfrm>
              <a:off x="4953000" y="3734183"/>
              <a:ext cx="1646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the new element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F470340-4EAE-1C45-8CCF-E1D6452B30D1}"/>
                </a:ext>
              </a:extLst>
            </p:cNvPr>
            <p:cNvGrpSpPr/>
            <p:nvPr/>
          </p:nvGrpSpPr>
          <p:grpSpPr>
            <a:xfrm>
              <a:off x="1732084" y="2943361"/>
              <a:ext cx="3046709" cy="509337"/>
              <a:chOff x="1732084" y="2943361"/>
              <a:chExt cx="3046709" cy="50933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4BBAA59-F323-4542-B9E4-9D6B9FE8D3AB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6F6E584A-6ADE-9547-B34C-0D5C282ECABE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90748317-4CD5-8E4A-AFB7-3F55286D8ADD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4762FDF-CA0C-2644-AD82-BA79604A0B45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242FB83-B1D5-9743-B77D-7D047445523A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99D913A6-8C96-714D-A5E1-B054579FE8C8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8605F9F-1D58-C844-8D3A-8BE7EE9F814F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4CF1D9F-3C2F-F246-BE5F-7383BF0B8F08}"/>
                  </a:ext>
                </a:extLst>
              </p:cNvPr>
              <p:cNvSpPr/>
              <p:nvPr/>
            </p:nvSpPr>
            <p:spPr>
              <a:xfrm>
                <a:off x="4269456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623ABA8-9F22-434C-B043-C21C33E4C1A7}"/>
                </a:ext>
              </a:extLst>
            </p:cNvPr>
            <p:cNvGrpSpPr/>
            <p:nvPr/>
          </p:nvGrpSpPr>
          <p:grpSpPr>
            <a:xfrm>
              <a:off x="1732084" y="2267852"/>
              <a:ext cx="3055069" cy="509337"/>
              <a:chOff x="1732084" y="2141707"/>
              <a:chExt cx="3055069" cy="50933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E8574AB-21EF-3A4A-9AC0-CA50CD1726C1}"/>
                  </a:ext>
                </a:extLst>
              </p:cNvPr>
              <p:cNvGrpSpPr/>
              <p:nvPr/>
            </p:nvGrpSpPr>
            <p:grpSpPr>
              <a:xfrm>
                <a:off x="1732084" y="2141707"/>
                <a:ext cx="1528011" cy="509337"/>
                <a:chOff x="1753352" y="1989221"/>
                <a:chExt cx="1528011" cy="50933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B2A94EA-E94B-0B4D-AED0-8E70393C901F}"/>
                    </a:ext>
                  </a:extLst>
                </p:cNvPr>
                <p:cNvSpPr/>
                <p:nvPr/>
              </p:nvSpPr>
              <p:spPr>
                <a:xfrm>
                  <a:off x="1753352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CDD6E9E-90CF-2148-88B2-8BB68027D881}"/>
                    </a:ext>
                  </a:extLst>
                </p:cNvPr>
                <p:cNvSpPr/>
                <p:nvPr/>
              </p:nvSpPr>
              <p:spPr>
                <a:xfrm>
                  <a:off x="2262689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‘B’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5FDCC03-86F4-0547-B65E-01BDB7EC426C}"/>
                    </a:ext>
                  </a:extLst>
                </p:cNvPr>
                <p:cNvSpPr/>
                <p:nvPr/>
              </p:nvSpPr>
              <p:spPr>
                <a:xfrm>
                  <a:off x="2772026" y="198922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‘C’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EE1E0D6-C642-8C40-AF7C-11382EE338A1}"/>
                  </a:ext>
                </a:extLst>
              </p:cNvPr>
              <p:cNvSpPr/>
              <p:nvPr/>
            </p:nvSpPr>
            <p:spPr>
              <a:xfrm>
                <a:off x="3260095" y="2141707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0233D13-CF88-5949-9784-07C6B3CFDF7B}"/>
                  </a:ext>
                </a:extLst>
              </p:cNvPr>
              <p:cNvSpPr/>
              <p:nvPr/>
            </p:nvSpPr>
            <p:spPr>
              <a:xfrm>
                <a:off x="3769084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FF89196-7DBD-CC4A-88A0-C73A8A9F4798}"/>
                  </a:ext>
                </a:extLst>
              </p:cNvPr>
              <p:cNvSpPr/>
              <p:nvPr/>
            </p:nvSpPr>
            <p:spPr>
              <a:xfrm>
                <a:off x="4277816" y="2141707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09BC0-123B-7C41-BD96-43C0CD86DBC7}"/>
                </a:ext>
              </a:extLst>
            </p:cNvPr>
            <p:cNvSpPr txBox="1"/>
            <p:nvPr/>
          </p:nvSpPr>
          <p:spPr>
            <a:xfrm>
              <a:off x="4929739" y="2384020"/>
              <a:ext cx="312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Insert an element ‘#’ in the </a:t>
              </a:r>
              <a:r>
                <a:rPr lang="en-US" sz="1200" b="1" dirty="0">
                  <a:solidFill>
                    <a:schemeClr val="bg1"/>
                  </a:solidFill>
                </a:rPr>
                <a:t>middle </a:t>
              </a:r>
              <a:r>
                <a:rPr lang="en-US" sz="1200" dirty="0">
                  <a:solidFill>
                    <a:schemeClr val="bg1"/>
                  </a:solidFill>
                </a:rPr>
                <a:t>of the array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9BC745F-D35B-4743-B40B-1EDBAA0F70DF}"/>
                </a:ext>
              </a:extLst>
            </p:cNvPr>
            <p:cNvSpPr txBox="1"/>
            <p:nvPr/>
          </p:nvSpPr>
          <p:spPr>
            <a:xfrm>
              <a:off x="4929739" y="2990176"/>
              <a:ext cx="3896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Shift half of the elements to the left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If the array is too small, it will require resizing…(more work)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9ABCF05-2F30-614A-B9C5-E0F030412B78}"/>
                </a:ext>
              </a:extLst>
            </p:cNvPr>
            <p:cNvGrpSpPr/>
            <p:nvPr/>
          </p:nvGrpSpPr>
          <p:grpSpPr>
            <a:xfrm>
              <a:off x="1753526" y="3618015"/>
              <a:ext cx="3055674" cy="509337"/>
              <a:chOff x="1732084" y="2943361"/>
              <a:chExt cx="3055674" cy="50933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AF3DD77-605B-4143-AE03-981E3B1B927B}"/>
                  </a:ext>
                </a:extLst>
              </p:cNvPr>
              <p:cNvGrpSpPr/>
              <p:nvPr/>
            </p:nvGrpSpPr>
            <p:grpSpPr>
              <a:xfrm>
                <a:off x="1732084" y="2943361"/>
                <a:ext cx="2032624" cy="509337"/>
                <a:chOff x="4126511" y="1873361"/>
                <a:chExt cx="2032624" cy="509337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D85EF20-1A70-744F-BEF6-1AF9AD8D568A}"/>
                    </a:ext>
                  </a:extLst>
                </p:cNvPr>
                <p:cNvGrpSpPr/>
                <p:nvPr/>
              </p:nvGrpSpPr>
              <p:grpSpPr>
                <a:xfrm>
                  <a:off x="4631124" y="1873361"/>
                  <a:ext cx="1528011" cy="509337"/>
                  <a:chOff x="1753352" y="1989221"/>
                  <a:chExt cx="1528011" cy="509337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6900448B-DE46-E545-98F4-30335086ECFB}"/>
                      </a:ext>
                    </a:extLst>
                  </p:cNvPr>
                  <p:cNvSpPr/>
                  <p:nvPr/>
                </p:nvSpPr>
                <p:spPr>
                  <a:xfrm>
                    <a:off x="1753352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‘B’</a:t>
                    </a: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D376701B-7CFF-E749-AD99-E9185BC7DCD0}"/>
                      </a:ext>
                    </a:extLst>
                  </p:cNvPr>
                  <p:cNvSpPr/>
                  <p:nvPr/>
                </p:nvSpPr>
                <p:spPr>
                  <a:xfrm>
                    <a:off x="2262689" y="1989221"/>
                    <a:ext cx="509337" cy="50933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‘#’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4CD0BBFA-C3F4-1B4E-8AAF-E754861263CE}"/>
                      </a:ext>
                    </a:extLst>
                  </p:cNvPr>
                  <p:cNvSpPr/>
                  <p:nvPr/>
                </p:nvSpPr>
                <p:spPr>
                  <a:xfrm>
                    <a:off x="2772026" y="1989221"/>
                    <a:ext cx="509337" cy="509337"/>
                  </a:xfrm>
                  <a:prstGeom prst="rect">
                    <a:avLst/>
                  </a:prstGeom>
                  <a:solidFill>
                    <a:srgbClr val="9437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‘C’</a:t>
                    </a: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9BDE1EE-899E-C443-A64F-D80F8F093ABC}"/>
                    </a:ext>
                  </a:extLst>
                </p:cNvPr>
                <p:cNvSpPr/>
                <p:nvPr/>
              </p:nvSpPr>
              <p:spPr>
                <a:xfrm>
                  <a:off x="4126511" y="1873361"/>
                  <a:ext cx="509337" cy="509337"/>
                </a:xfrm>
                <a:prstGeom prst="rect">
                  <a:avLst/>
                </a:prstGeom>
                <a:solidFill>
                  <a:srgbClr val="9437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‘A’</a:t>
                  </a:r>
                </a:p>
              </p:txBody>
            </p: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75A0EEF-F8E5-4449-A621-5CCC1FFB6500}"/>
                  </a:ext>
                </a:extLst>
              </p:cNvPr>
              <p:cNvSpPr/>
              <p:nvPr/>
            </p:nvSpPr>
            <p:spPr>
              <a:xfrm>
                <a:off x="3759984" y="2943361"/>
                <a:ext cx="509337" cy="509337"/>
              </a:xfrm>
              <a:prstGeom prst="rect">
                <a:avLst/>
              </a:prstGeom>
              <a:solidFill>
                <a:srgbClr val="9437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‘D’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F18A9DB-0201-3A4C-A868-9CF92A215EF5}"/>
                  </a:ext>
                </a:extLst>
              </p:cNvPr>
              <p:cNvSpPr/>
              <p:nvPr/>
            </p:nvSpPr>
            <p:spPr>
              <a:xfrm>
                <a:off x="4278421" y="2943361"/>
                <a:ext cx="509337" cy="5093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0658A76-3A57-584C-98AC-8B2BEA3873CD}"/>
              </a:ext>
            </a:extLst>
          </p:cNvPr>
          <p:cNvCxnSpPr/>
          <p:nvPr/>
        </p:nvCxnSpPr>
        <p:spPr>
          <a:xfrm>
            <a:off x="1708088" y="3801032"/>
            <a:ext cx="68442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Assignment 1 Info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739626" y="1191809"/>
            <a:ext cx="6625390" cy="5164543"/>
          </a:xfrm>
          <a:prstGeom prst="rect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2037348" y="1090476"/>
            <a:ext cx="6080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SG" sz="2400" b="1" dirty="0">
                <a:solidFill>
                  <a:schemeClr val="bg1"/>
                </a:solidFill>
                <a:latin typeface="Helvetica" pitchFamily="2" charset="0"/>
              </a:rPr>
              <a:t>Assignment 1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u="sng" dirty="0">
                <a:solidFill>
                  <a:schemeClr val="bg1"/>
                </a:solidFill>
                <a:latin typeface="Helvetica" pitchFamily="2" charset="0"/>
              </a:rPr>
              <a:t>Do not</a:t>
            </a: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 use STL in Assignment 1!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8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You will need to code your own </a:t>
            </a:r>
            <a:r>
              <a:rPr lang="en-SG" sz="2800" u="sng" dirty="0">
                <a:solidFill>
                  <a:schemeClr val="bg1"/>
                </a:solidFill>
                <a:latin typeface="Helvetica" pitchFamily="2" charset="0"/>
              </a:rPr>
              <a:t>vector</a:t>
            </a: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 class!</a:t>
            </a:r>
          </a:p>
          <a:p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Your vector class must be </a:t>
            </a:r>
            <a:r>
              <a:rPr lang="en-SG" sz="2800" u="sng" dirty="0">
                <a:solidFill>
                  <a:schemeClr val="bg1"/>
                </a:solidFill>
                <a:latin typeface="Helvetica" pitchFamily="2" charset="0"/>
              </a:rPr>
              <a:t>templated</a:t>
            </a: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 ! (only .h file)</a:t>
            </a:r>
          </a:p>
          <a:p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bg1"/>
                </a:solidFill>
                <a:latin typeface="Helvetica" pitchFamily="2" charset="0"/>
              </a:rPr>
              <a:t>More next session…</a:t>
            </a:r>
          </a:p>
        </p:txBody>
      </p:sp>
    </p:spTree>
    <p:extLst>
      <p:ext uri="{BB962C8B-B14F-4D97-AF65-F5344CB8AC3E}">
        <p14:creationId xmlns:p14="http://schemas.microsoft.com/office/powerpoint/2010/main" val="24534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2414236" y="2459503"/>
            <a:ext cx="50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Vector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631906" y="5710021"/>
            <a:ext cx="264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Data_Structures_1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81E57-2309-594A-BD23-8EA373BEDE36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2BA6C-0618-534D-8DD6-6D8A8E1F0A54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0541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Next Session…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143683"/>
            <a:ext cx="7091111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40042" y="1352422"/>
            <a:ext cx="6080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  <a:latin typeface="Helvetica" pitchFamily="2" charset="0"/>
              </a:rPr>
              <a:t>Objects, Containers and…. </a:t>
            </a:r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8AD4C53-7BB0-7149-8FB6-2CC4CF321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30" y="2022826"/>
            <a:ext cx="4352974" cy="323363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4A301-8457-A44E-A02F-5865AA1AE063}"/>
              </a:ext>
            </a:extLst>
          </p:cNvPr>
          <p:cNvSpPr txBox="1"/>
          <p:nvPr/>
        </p:nvSpPr>
        <p:spPr>
          <a:xfrm>
            <a:off x="2097505" y="5458276"/>
            <a:ext cx="582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Moving on, we depart from the basics of C++ and consider more complex and </a:t>
            </a:r>
            <a:r>
              <a:rPr lang="en-US">
                <a:solidFill>
                  <a:schemeClr val="bg1"/>
                </a:solidFill>
              </a:rPr>
              <a:t>interesting topics 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49152"/>
              </p:ext>
            </p:extLst>
          </p:nvPr>
        </p:nvGraphicFramePr>
        <p:xfrm>
          <a:off x="932329" y="1661160"/>
          <a:ext cx="804134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Standard Template Library (STL)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C++ STL (Standard Template Library) is a powerful set of C++ template classes to provide general-purpose classes and functions with templates that implement many popular and commonly used algorithms and data structures like vectors, lists, queues, and stacks. At the core of the C++ Standard Template Library are following three well-structured components - Containers, Iterators and Algorithms.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https://www.tutorialspoint.com/cplusplus/cpp_stl_tutorial.htm</a:t>
                      </a:r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Data Structure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computer science, a data structure is a data organization, management, and storage format that enables efficient access and modification. More precisely, a data structure is a collection of data values, the relationships among them, and the functions or operations that can be applied to the data.</a:t>
                      </a:r>
                    </a:p>
                    <a:p>
                      <a:pPr algn="l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https://en.wikipedia.org/wiki/Data_structure</a:t>
                      </a:r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6262"/>
              </p:ext>
            </p:extLst>
          </p:nvPr>
        </p:nvGraphicFramePr>
        <p:xfrm>
          <a:off x="932329" y="1110022"/>
          <a:ext cx="8041342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Generic Programming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Programming is implemented to increase the efficiency of the code. Generic Programming enables the programmer to write a general algorithm which will work with all data types. It eliminates the need to create different algorithms if the data type is an integer, string or a character.</a:t>
                      </a:r>
                    </a:p>
                    <a:p>
                      <a:pPr fontAlgn="base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advantages of Generic Programming are:</a:t>
                      </a: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-Code Reusability</a:t>
                      </a: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-Avoid Function Overloading</a:t>
                      </a:r>
                    </a:p>
                    <a:p>
                      <a:pPr fontAlgn="base"/>
                      <a:r>
                        <a:rPr lang="en-SG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-Once written it can be used for multiple times and cases.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https://www.geeksforgeeks.org/generics-in-c/</a:t>
                      </a:r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Templates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can be implemented in C++ using Templates. A Template is a simple and yet very powerful tool in C++. The simple idea is to pass a data type as a parameter so that we don’t need to write the same code for different data types. For example, a software company may need a sort() function for different data types. Rather than writing and maintaining multiple sort() function, we can write one sort() function and pass in a data type as a parameter.</a:t>
                      </a:r>
                    </a:p>
                    <a:p>
                      <a:pPr algn="l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https://www.geeksforgeeks.org/generics-in-c/</a:t>
                      </a:r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28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4819581" cy="21852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File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Operator Overloading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STL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Template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FFC000"/>
                </a:solidFill>
              </a:rPr>
              <a:t>Introduction to Vectors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54530-C209-C54C-B55A-9158C836B610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2E108E0-DD35-E248-B350-E029348F3D58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Session 3</a:t>
            </a:r>
          </a:p>
        </p:txBody>
      </p:sp>
    </p:spTree>
    <p:extLst>
      <p:ext uri="{BB962C8B-B14F-4D97-AF65-F5344CB8AC3E}">
        <p14:creationId xmlns:p14="http://schemas.microsoft.com/office/powerpoint/2010/main" val="12767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Overview of PASS Sessions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F00D-2320-3F45-A088-21D15D0B3D3A}"/>
              </a:ext>
            </a:extLst>
          </p:cNvPr>
          <p:cNvSpPr/>
          <p:nvPr/>
        </p:nvSpPr>
        <p:spPr>
          <a:xfrm>
            <a:off x="312225" y="1166164"/>
            <a:ext cx="9303262" cy="50489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1B0D-7428-4846-A69C-AB2150F28E99}"/>
              </a:ext>
            </a:extLst>
          </p:cNvPr>
          <p:cNvSpPr txBox="1"/>
          <p:nvPr/>
        </p:nvSpPr>
        <p:spPr>
          <a:xfrm>
            <a:off x="509666" y="1358460"/>
            <a:ext cx="234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You are here…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4D02AEF-7A8F-DC44-85AC-677195E07E61}"/>
              </a:ext>
            </a:extLst>
          </p:cNvPr>
          <p:cNvSpPr/>
          <p:nvPr/>
        </p:nvSpPr>
        <p:spPr>
          <a:xfrm>
            <a:off x="3306698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FEFDF70-6180-F644-9376-573EC24405EC}"/>
              </a:ext>
            </a:extLst>
          </p:cNvPr>
          <p:cNvSpPr/>
          <p:nvPr/>
        </p:nvSpPr>
        <p:spPr>
          <a:xfrm>
            <a:off x="6058239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02960-D73E-1742-86EA-0CF0C3F58315}"/>
              </a:ext>
            </a:extLst>
          </p:cNvPr>
          <p:cNvSpPr txBox="1"/>
          <p:nvPr/>
        </p:nvSpPr>
        <p:spPr>
          <a:xfrm>
            <a:off x="2588813" y="4937852"/>
            <a:ext cx="153012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1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write very basic working code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DB924-9B2F-FB40-A328-407896B3FFA0}"/>
              </a:ext>
            </a:extLst>
          </p:cNvPr>
          <p:cNvSpPr txBox="1"/>
          <p:nvPr/>
        </p:nvSpPr>
        <p:spPr>
          <a:xfrm>
            <a:off x="5162538" y="4937852"/>
            <a:ext cx="192819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2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code, test and implement various data structures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6C6C-F329-BB48-B5FD-6809C44D7BA4}"/>
              </a:ext>
            </a:extLst>
          </p:cNvPr>
          <p:cNvSpPr txBox="1"/>
          <p:nvPr/>
        </p:nvSpPr>
        <p:spPr>
          <a:xfrm>
            <a:off x="431467" y="4443848"/>
            <a:ext cx="50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Term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D136B982-9C7A-1242-BF24-98E536A43D69}"/>
              </a:ext>
            </a:extLst>
          </p:cNvPr>
          <p:cNvSpPr/>
          <p:nvPr/>
        </p:nvSpPr>
        <p:spPr>
          <a:xfrm>
            <a:off x="8128910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58A21C-1A67-6C4F-B74A-944300990A99}"/>
              </a:ext>
            </a:extLst>
          </p:cNvPr>
          <p:cNvSpPr txBox="1"/>
          <p:nvPr/>
        </p:nvSpPr>
        <p:spPr>
          <a:xfrm>
            <a:off x="7411025" y="4937852"/>
            <a:ext cx="15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Milestone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3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 fluently in C++ and make data structure design choices for various programs.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63EF6-5424-C547-9DC6-CBAA5C5E2619}"/>
              </a:ext>
            </a:extLst>
          </p:cNvPr>
          <p:cNvGrpSpPr/>
          <p:nvPr/>
        </p:nvGrpSpPr>
        <p:grpSpPr>
          <a:xfrm>
            <a:off x="829416" y="1844428"/>
            <a:ext cx="8717082" cy="3085200"/>
            <a:chOff x="865041" y="1931519"/>
            <a:chExt cx="8717082" cy="308513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8A7F80-31A5-0749-8DCD-72943A2C6C1D}"/>
                </a:ext>
              </a:extLst>
            </p:cNvPr>
            <p:cNvGrpSpPr/>
            <p:nvPr/>
          </p:nvGrpSpPr>
          <p:grpSpPr>
            <a:xfrm>
              <a:off x="970555" y="1931519"/>
              <a:ext cx="8611568" cy="3085139"/>
              <a:chOff x="1085202" y="1547213"/>
              <a:chExt cx="8611568" cy="30851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FE5210-525F-AA4D-9B6D-8342E9A1751C}"/>
                  </a:ext>
                </a:extLst>
              </p:cNvPr>
              <p:cNvGrpSpPr/>
              <p:nvPr/>
            </p:nvGrpSpPr>
            <p:grpSpPr>
              <a:xfrm>
                <a:off x="1441657" y="2838478"/>
                <a:ext cx="6884700" cy="1549598"/>
                <a:chOff x="1395163" y="2557707"/>
                <a:chExt cx="6884700" cy="15495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01FBDE-9ED2-7747-ADED-E94839107A30}"/>
                    </a:ext>
                  </a:extLst>
                </p:cNvPr>
                <p:cNvGrpSpPr/>
                <p:nvPr/>
              </p:nvGrpSpPr>
              <p:grpSpPr>
                <a:xfrm>
                  <a:off x="1395163" y="3349335"/>
                  <a:ext cx="2065410" cy="757970"/>
                  <a:chOff x="1395163" y="3349335"/>
                  <a:chExt cx="2065410" cy="75797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D5BEB5-FF49-1B43-AFFD-F38FB2F6235C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24417"/>
                    <a:ext cx="688470" cy="48288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2EDAC0C-E558-7F4C-A4A7-11FCCBB22561}"/>
                      </a:ext>
                    </a:extLst>
                  </p:cNvPr>
                  <p:cNvSpPr/>
                  <p:nvPr/>
                </p:nvSpPr>
                <p:spPr>
                  <a:xfrm>
                    <a:off x="2083633" y="3429000"/>
                    <a:ext cx="688470" cy="67830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41C7D84-D7AA-DA4B-8FA7-EA948918C1F4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35"/>
                    <a:ext cx="688470" cy="75797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177EEC-2A05-D046-97B9-A5729475163F}"/>
                    </a:ext>
                  </a:extLst>
                </p:cNvPr>
                <p:cNvGrpSpPr/>
                <p:nvPr/>
              </p:nvGrpSpPr>
              <p:grpSpPr>
                <a:xfrm>
                  <a:off x="3460573" y="2557707"/>
                  <a:ext cx="2753880" cy="1549598"/>
                  <a:chOff x="3460573" y="3081720"/>
                  <a:chExt cx="2753880" cy="1025585"/>
                </a:xfrm>
                <a:solidFill>
                  <a:srgbClr val="00B0F0"/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5A19B50-06F7-5D43-846E-2486471C391E}"/>
                      </a:ext>
                    </a:extLst>
                  </p:cNvPr>
                  <p:cNvSpPr/>
                  <p:nvPr/>
                </p:nvSpPr>
                <p:spPr>
                  <a:xfrm>
                    <a:off x="3460573" y="3458049"/>
                    <a:ext cx="688470" cy="649256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B4894DE-85CE-4D43-A6C6-BFF658D0BC78}"/>
                      </a:ext>
                    </a:extLst>
                  </p:cNvPr>
                  <p:cNvSpPr/>
                  <p:nvPr/>
                </p:nvSpPr>
                <p:spPr>
                  <a:xfrm>
                    <a:off x="4149043" y="3396045"/>
                    <a:ext cx="688470" cy="71126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5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2BDF99-DD94-994D-B368-EC930E43E147}"/>
                      </a:ext>
                    </a:extLst>
                  </p:cNvPr>
                  <p:cNvSpPr/>
                  <p:nvPr/>
                </p:nvSpPr>
                <p:spPr>
                  <a:xfrm>
                    <a:off x="4837513" y="3186783"/>
                    <a:ext cx="688470" cy="920522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6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A0CFBFC-10B0-C840-9454-15C36E91BA96}"/>
                      </a:ext>
                    </a:extLst>
                  </p:cNvPr>
                  <p:cNvSpPr/>
                  <p:nvPr/>
                </p:nvSpPr>
                <p:spPr>
                  <a:xfrm>
                    <a:off x="5525983" y="3081720"/>
                    <a:ext cx="688470" cy="102558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7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2C208B4-554E-4643-A6E6-486892856285}"/>
                    </a:ext>
                  </a:extLst>
                </p:cNvPr>
                <p:cNvGrpSpPr/>
                <p:nvPr/>
              </p:nvGrpSpPr>
              <p:grpSpPr>
                <a:xfrm flipH="1">
                  <a:off x="6214453" y="2887038"/>
                  <a:ext cx="2065410" cy="1220267"/>
                  <a:chOff x="1395163" y="3349375"/>
                  <a:chExt cx="2065410" cy="757930"/>
                </a:xfrm>
                <a:solidFill>
                  <a:srgbClr val="FF7E79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A49929A-2012-3545-AF47-420C32D44B33}"/>
                      </a:ext>
                    </a:extLst>
                  </p:cNvPr>
                  <p:cNvSpPr/>
                  <p:nvPr/>
                </p:nvSpPr>
                <p:spPr>
                  <a:xfrm>
                    <a:off x="2083633" y="3521675"/>
                    <a:ext cx="688470" cy="58562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9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12F321C-59A3-6A44-BD68-11ED4CB1FA50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75"/>
                    <a:ext cx="688470" cy="75793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8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16F9F3-B89C-7542-8EC0-027FD49FD767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85997"/>
                    <a:ext cx="688470" cy="42130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581E7D-DA45-354F-9715-4F93EE5B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202" y="4388076"/>
                <a:ext cx="8139761" cy="13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296B0-DADE-FC40-9E8C-DB6B82EAD027}"/>
                  </a:ext>
                </a:extLst>
              </p:cNvPr>
              <p:cNvSpPr txBox="1"/>
              <p:nvPr/>
            </p:nvSpPr>
            <p:spPr>
              <a:xfrm>
                <a:off x="9191952" y="4170687"/>
                <a:ext cx="50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Term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26D19-53D8-514E-8306-46A3F0B386E8}"/>
                  </a:ext>
                </a:extLst>
              </p:cNvPr>
              <p:cNvGrpSpPr/>
              <p:nvPr/>
            </p:nvGrpSpPr>
            <p:grpSpPr>
              <a:xfrm>
                <a:off x="8567387" y="1547213"/>
                <a:ext cx="917874" cy="2854307"/>
                <a:chOff x="8195433" y="2108816"/>
                <a:chExt cx="917874" cy="213797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2EF377-BFB4-C945-B123-08181DDCE4B3}"/>
                    </a:ext>
                  </a:extLst>
                </p:cNvPr>
                <p:cNvSpPr/>
                <p:nvPr/>
              </p:nvSpPr>
              <p:spPr>
                <a:xfrm>
                  <a:off x="8195433" y="2108816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Exam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B490E5-F11F-4E4C-96A5-FAA2ACB98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370" y="2553720"/>
                  <a:ext cx="0" cy="169306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B91024-4301-5242-92E4-D3A60CC2CEEC}"/>
                  </a:ext>
                </a:extLst>
              </p:cNvPr>
              <p:cNvGrpSpPr/>
              <p:nvPr/>
            </p:nvGrpSpPr>
            <p:grpSpPr>
              <a:xfrm>
                <a:off x="8219568" y="2308731"/>
                <a:ext cx="917874" cy="2102400"/>
                <a:chOff x="8368153" y="2139812"/>
                <a:chExt cx="917874" cy="213797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5FBAA5-5B0C-C245-9937-B9047AA0CF9B}"/>
                    </a:ext>
                  </a:extLst>
                </p:cNvPr>
                <p:cNvSpPr/>
                <p:nvPr/>
              </p:nvSpPr>
              <p:spPr>
                <a:xfrm>
                  <a:off x="8368153" y="2139812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Ass2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C904EDD-82C2-8C44-8FCD-8593EEF0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7090" y="2579019"/>
                  <a:ext cx="0" cy="169876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7DF274-7D97-9242-8217-EEC7E7756449}"/>
                  </a:ext>
                </a:extLst>
              </p:cNvPr>
              <p:cNvGrpSpPr/>
              <p:nvPr/>
            </p:nvGrpSpPr>
            <p:grpSpPr>
              <a:xfrm>
                <a:off x="4427984" y="2359538"/>
                <a:ext cx="917874" cy="2025238"/>
                <a:chOff x="8195433" y="2191311"/>
                <a:chExt cx="917874" cy="20554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857987-C00B-6B4E-A372-97B429EBA607}"/>
                    </a:ext>
                  </a:extLst>
                </p:cNvPr>
                <p:cNvSpPr/>
                <p:nvPr/>
              </p:nvSpPr>
              <p:spPr>
                <a:xfrm>
                  <a:off x="8195433" y="2191311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Ass1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1B635B-24FA-3146-8B48-EDD5BC02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4210" y="2629652"/>
                  <a:ext cx="7246" cy="161713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50696A-7B2E-904C-ABC4-2BDD0A8DD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2" y="2942050"/>
              <a:ext cx="0" cy="184377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7F6380-B032-FC41-A91F-98D125D3EB2A}"/>
                </a:ext>
              </a:extLst>
            </p:cNvPr>
            <p:cNvSpPr txBox="1"/>
            <p:nvPr/>
          </p:nvSpPr>
          <p:spPr>
            <a:xfrm>
              <a:off x="865041" y="2692186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7CD35613-C3E5-6541-AC65-A5951D844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" t="74135" r="80296" b="4888"/>
          <a:stretch/>
        </p:blipFill>
        <p:spPr>
          <a:xfrm>
            <a:off x="3529340" y="4250022"/>
            <a:ext cx="359357" cy="35146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D24FB-9018-684E-A6A0-A1E52DF2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r="21041"/>
          <a:stretch/>
        </p:blipFill>
        <p:spPr>
          <a:xfrm>
            <a:off x="4181866" y="4240446"/>
            <a:ext cx="430049" cy="361037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6" name="Picture 65" descr="A picture containing photo, building, black, sitting&#10;&#10;Description automatically generated">
            <a:extLst>
              <a:ext uri="{FF2B5EF4-FFF2-40B4-BE49-F238E27FC236}">
                <a16:creationId xmlns:a16="http://schemas.microsoft.com/office/drawing/2014/main" id="{72772149-D75B-6146-A58D-3A773061EA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8" t="25005" r="29385" b="44108"/>
          <a:stretch/>
        </p:blipFill>
        <p:spPr>
          <a:xfrm>
            <a:off x="4891605" y="4200562"/>
            <a:ext cx="413009" cy="400921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8" name="Picture 67" descr="A picture containing person, man, wearing, smiling&#10;&#10;Description automatically generated">
            <a:extLst>
              <a:ext uri="{FF2B5EF4-FFF2-40B4-BE49-F238E27FC236}">
                <a16:creationId xmlns:a16="http://schemas.microsoft.com/office/drawing/2014/main" id="{10D4404C-6DD8-FD4F-83D9-2868265627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8" t="22464" r="7109" b="31614"/>
          <a:stretch/>
        </p:blipFill>
        <p:spPr>
          <a:xfrm>
            <a:off x="5567354" y="4200561"/>
            <a:ext cx="425340" cy="400922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6A8D2DD-9F5C-4247-8330-9769A1591DE2}"/>
              </a:ext>
            </a:extLst>
          </p:cNvPr>
          <p:cNvSpPr txBox="1"/>
          <p:nvPr/>
        </p:nvSpPr>
        <p:spPr>
          <a:xfrm>
            <a:off x="1302406" y="303934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Boring Fundamentals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63CE9D-5CAF-254F-8156-35DC0866B940}"/>
              </a:ext>
            </a:extLst>
          </p:cNvPr>
          <p:cNvSpPr txBox="1"/>
          <p:nvPr/>
        </p:nvSpPr>
        <p:spPr>
          <a:xfrm>
            <a:off x="4033412" y="2450178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Building Applications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CC0D12-BA64-2840-AE26-B5C2B0634F2A}"/>
              </a:ext>
            </a:extLst>
          </p:cNvPr>
          <p:cNvSpPr txBox="1"/>
          <p:nvPr/>
        </p:nvSpPr>
        <p:spPr>
          <a:xfrm>
            <a:off x="7015103" y="1804968"/>
            <a:ext cx="112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E79"/>
                </a:solidFill>
              </a:rPr>
              <a:t>Levelling UP!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4D352-7DD1-7447-BB3E-65D4D2BADC2D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3038138" y="2604067"/>
            <a:ext cx="995274" cy="5891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22943-6A39-5E43-A4E6-4A145881ABA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5747407" y="1958857"/>
            <a:ext cx="1267696" cy="64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9C58BC8D-C0C0-9B44-8BD4-E5A0116F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487" y="3664768"/>
            <a:ext cx="550896" cy="332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60095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endParaRPr lang="en-SG" sz="3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File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Operator Overloading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STL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Template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FFC000"/>
                </a:solidFill>
              </a:rPr>
              <a:t>Introduction to Vectors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66EFC-34A4-D54B-8438-042B8F1C4B02}"/>
              </a:ext>
            </a:extLst>
          </p:cNvPr>
          <p:cNvSpPr txBox="1"/>
          <p:nvPr/>
        </p:nvSpPr>
        <p:spPr>
          <a:xfrm>
            <a:off x="1395163" y="5503971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* Relevant to Assignment 1</a:t>
            </a:r>
          </a:p>
        </p:txBody>
      </p:sp>
    </p:spTree>
    <p:extLst>
      <p:ext uri="{BB962C8B-B14F-4D97-AF65-F5344CB8AC3E}">
        <p14:creationId xmlns:p14="http://schemas.microsoft.com/office/powerpoint/2010/main" val="29284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8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File I/O (Writing to a File)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80ED4-E7E2-4544-893D-8DC0D99BAB27}"/>
              </a:ext>
            </a:extLst>
          </p:cNvPr>
          <p:cNvSpPr/>
          <p:nvPr/>
        </p:nvSpPr>
        <p:spPr>
          <a:xfrm>
            <a:off x="5160078" y="1092496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#include &lt;</a:t>
            </a:r>
            <a:r>
              <a:rPr lang="en-SG" sz="1600" dirty="0" err="1">
                <a:solidFill>
                  <a:schemeClr val="accent4"/>
                </a:solidFill>
                <a:latin typeface="Menlo" panose="020B0609030804020204" pitchFamily="49" charset="0"/>
              </a:rPr>
              <a:t>fstream</a:t>
            </a:r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&gt;</a:t>
            </a:r>
            <a:endParaRPr lang="en-SG" sz="1600" dirty="0">
              <a:solidFill>
                <a:schemeClr val="accent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1523577" y="1449261"/>
            <a:ext cx="6069535" cy="498598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“Hello There”;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(“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someFile.txt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outfile.is_open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outfile.close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&lt;&lt;“Error Writing to File”;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nip Single Corner of Rectangle 3">
            <a:extLst>
              <a:ext uri="{FF2B5EF4-FFF2-40B4-BE49-F238E27FC236}">
                <a16:creationId xmlns:a16="http://schemas.microsoft.com/office/drawing/2014/main" id="{5FEF9604-2168-6A4B-95C4-44B1F755B566}"/>
              </a:ext>
            </a:extLst>
          </p:cNvPr>
          <p:cNvSpPr/>
          <p:nvPr/>
        </p:nvSpPr>
        <p:spPr>
          <a:xfrm>
            <a:off x="7893411" y="2691063"/>
            <a:ext cx="1331552" cy="1475874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Hello There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B2692-43F5-094B-9A78-60AAEF39C508}"/>
              </a:ext>
            </a:extLst>
          </p:cNvPr>
          <p:cNvSpPr txBox="1"/>
          <p:nvPr/>
        </p:nvSpPr>
        <p:spPr>
          <a:xfrm>
            <a:off x="8032536" y="4158204"/>
            <a:ext cx="120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someFile.txt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B4BAF1-FDAA-D742-97EB-A9EF3EE76260}"/>
              </a:ext>
            </a:extLst>
          </p:cNvPr>
          <p:cNvCxnSpPr>
            <a:cxnSpLocks/>
          </p:cNvCxnSpPr>
          <p:nvPr/>
        </p:nvCxnSpPr>
        <p:spPr>
          <a:xfrm flipH="1">
            <a:off x="8559186" y="1995294"/>
            <a:ext cx="1" cy="606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6C57DE-FC2B-8F47-AA93-6A73B88A40BF}"/>
              </a:ext>
            </a:extLst>
          </p:cNvPr>
          <p:cNvSpPr txBox="1"/>
          <p:nvPr/>
        </p:nvSpPr>
        <p:spPr>
          <a:xfrm>
            <a:off x="8060427" y="1581393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9988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File I/O (Reading from a File)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80ED4-E7E2-4544-893D-8DC0D99BAB27}"/>
              </a:ext>
            </a:extLst>
          </p:cNvPr>
          <p:cNvSpPr/>
          <p:nvPr/>
        </p:nvSpPr>
        <p:spPr>
          <a:xfrm>
            <a:off x="5160078" y="1092496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#include &lt;</a:t>
            </a:r>
            <a:r>
              <a:rPr lang="en-SG" sz="1600" dirty="0" err="1">
                <a:solidFill>
                  <a:schemeClr val="accent4"/>
                </a:solidFill>
                <a:latin typeface="Menlo" panose="020B0609030804020204" pitchFamily="49" charset="0"/>
              </a:rPr>
              <a:t>fstream</a:t>
            </a:r>
            <a:r>
              <a:rPr lang="en-SG" sz="1600" dirty="0">
                <a:solidFill>
                  <a:schemeClr val="accent4"/>
                </a:solidFill>
                <a:latin typeface="Menlo" panose="020B0609030804020204" pitchFamily="49" charset="0"/>
              </a:rPr>
              <a:t>&gt;</a:t>
            </a:r>
            <a:endParaRPr lang="en-SG" sz="1600" dirty="0">
              <a:solidFill>
                <a:schemeClr val="accent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1523577" y="1449261"/>
            <a:ext cx="6069535" cy="5047536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lineOfText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(“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someFile.txt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infile.is_open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getline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infile,lineOfText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infile.close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lineOfText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&lt;&lt;“Error Reading from File”;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41A06-B927-2144-8D5D-2AABE91069FC}"/>
              </a:ext>
            </a:extLst>
          </p:cNvPr>
          <p:cNvSpPr txBox="1"/>
          <p:nvPr/>
        </p:nvSpPr>
        <p:spPr>
          <a:xfrm>
            <a:off x="7893411" y="5317568"/>
            <a:ext cx="1331552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 There</a:t>
            </a:r>
          </a:p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AB80ECC3-739A-0344-8D35-9C2C45A10626}"/>
              </a:ext>
            </a:extLst>
          </p:cNvPr>
          <p:cNvSpPr/>
          <p:nvPr/>
        </p:nvSpPr>
        <p:spPr>
          <a:xfrm>
            <a:off x="7893411" y="2691063"/>
            <a:ext cx="1331552" cy="1475874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Hello There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C513F-CAB9-224F-9EBF-CA552D222D3D}"/>
              </a:ext>
            </a:extLst>
          </p:cNvPr>
          <p:cNvSpPr txBox="1"/>
          <p:nvPr/>
        </p:nvSpPr>
        <p:spPr>
          <a:xfrm>
            <a:off x="8032536" y="4158204"/>
            <a:ext cx="120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someFile.txt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DF295D-126A-CB4B-82FF-4F92EF8CAEC4}"/>
              </a:ext>
            </a:extLst>
          </p:cNvPr>
          <p:cNvCxnSpPr>
            <a:cxnSpLocks/>
          </p:cNvCxnSpPr>
          <p:nvPr/>
        </p:nvCxnSpPr>
        <p:spPr>
          <a:xfrm flipH="1">
            <a:off x="8570135" y="4528842"/>
            <a:ext cx="1" cy="606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File 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974014" y="5987020"/>
            <a:ext cx="195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fileio_example.cpp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3D7C9-10D0-AC45-9A2C-CE9E3C9B504F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CC9C3C-DD19-9E49-B62F-42486324B020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358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Operator Overloading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989221" y="1191809"/>
            <a:ext cx="6192253" cy="507041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FC341-453C-424E-AD32-2ECE76035835}"/>
              </a:ext>
            </a:extLst>
          </p:cNvPr>
          <p:cNvSpPr txBox="1"/>
          <p:nvPr/>
        </p:nvSpPr>
        <p:spPr>
          <a:xfrm>
            <a:off x="2411505" y="1437606"/>
            <a:ext cx="5281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C++ allows you to specify more than one definition for a function name or an operator in the same scope.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We </a:t>
            </a:r>
            <a:r>
              <a:rPr lang="en-SG" b="1" dirty="0">
                <a:solidFill>
                  <a:schemeClr val="bg1"/>
                </a:solidFill>
              </a:rPr>
              <a:t>overload </a:t>
            </a:r>
            <a:r>
              <a:rPr lang="en-SG" dirty="0">
                <a:solidFill>
                  <a:schemeClr val="bg1"/>
                </a:solidFill>
              </a:rPr>
              <a:t>operators in C++ so that they can be used to act on </a:t>
            </a:r>
            <a:r>
              <a:rPr lang="en-SG" i="1" dirty="0">
                <a:solidFill>
                  <a:schemeClr val="bg1"/>
                </a:solidFill>
              </a:rPr>
              <a:t>user-defined</a:t>
            </a:r>
            <a:r>
              <a:rPr lang="en-SG" dirty="0">
                <a:solidFill>
                  <a:schemeClr val="bg1"/>
                </a:solidFill>
              </a:rPr>
              <a:t> data types.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" name="Picture 3" descr="A green sign with white text&#10;&#10;Description automatically generated">
            <a:extLst>
              <a:ext uri="{FF2B5EF4-FFF2-40B4-BE49-F238E27FC236}">
                <a16:creationId xmlns:a16="http://schemas.microsoft.com/office/drawing/2014/main" id="{6514D877-1493-A24A-9163-5E43C0B6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14" y="3117790"/>
            <a:ext cx="4314266" cy="2633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77EE10-C0F2-E34A-8930-D28465DB1684}"/>
              </a:ext>
            </a:extLst>
          </p:cNvPr>
          <p:cNvSpPr txBox="1"/>
          <p:nvPr/>
        </p:nvSpPr>
        <p:spPr>
          <a:xfrm>
            <a:off x="2324861" y="5840356"/>
            <a:ext cx="552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/>
                </a:solidFill>
              </a:rPr>
              <a:t>Use google to find out how you can overload these operators in C++.</a:t>
            </a:r>
          </a:p>
        </p:txBody>
      </p:sp>
    </p:spTree>
    <p:extLst>
      <p:ext uri="{BB962C8B-B14F-4D97-AF65-F5344CB8AC3E}">
        <p14:creationId xmlns:p14="http://schemas.microsoft.com/office/powerpoint/2010/main" val="5674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Operator Overloading ( &lt;&lt; 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7CFD-6D3D-FD4B-B924-4537F18A4D07}"/>
              </a:ext>
            </a:extLst>
          </p:cNvPr>
          <p:cNvSpPr txBox="1"/>
          <p:nvPr/>
        </p:nvSpPr>
        <p:spPr>
          <a:xfrm>
            <a:off x="509337" y="1597076"/>
            <a:ext cx="8887326" cy="144655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&lt;&lt;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Person &amp;P);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C2A43-E16A-F740-BD23-88C077559007}"/>
              </a:ext>
            </a:extLst>
          </p:cNvPr>
          <p:cNvSpPr txBox="1"/>
          <p:nvPr/>
        </p:nvSpPr>
        <p:spPr>
          <a:xfrm>
            <a:off x="541421" y="122365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&lt;&lt; Operator (declaration)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3A75E-6C8C-A94A-90A4-2F789A20A13D}"/>
              </a:ext>
            </a:extLst>
          </p:cNvPr>
          <p:cNvSpPr txBox="1"/>
          <p:nvPr/>
        </p:nvSpPr>
        <p:spPr>
          <a:xfrm>
            <a:off x="497301" y="3702770"/>
            <a:ext cx="8887326" cy="2277547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operator &lt;&lt;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Person &amp;P)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&lt;&lt;"Name: "&lt;&lt;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P.getName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()&lt;&lt;", Age: "&lt;&lt;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P.getAge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return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55F2F-155A-0944-B57C-17F8567AEC67}"/>
              </a:ext>
            </a:extLst>
          </p:cNvPr>
          <p:cNvSpPr txBox="1"/>
          <p:nvPr/>
        </p:nvSpPr>
        <p:spPr>
          <a:xfrm>
            <a:off x="553284" y="3333438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Overloading the &lt;&lt; Operator 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8860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1927</Words>
  <Application>Microsoft Macintosh PowerPoint</Application>
  <PresentationFormat>A4 Paper (210x297 mm)</PresentationFormat>
  <Paragraphs>456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Menlo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311</cp:revision>
  <dcterms:created xsi:type="dcterms:W3CDTF">2019-12-18T18:32:21Z</dcterms:created>
  <dcterms:modified xsi:type="dcterms:W3CDTF">2022-01-05T17:42:33Z</dcterms:modified>
  <cp:category/>
</cp:coreProperties>
</file>