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5" r:id="rId4"/>
    <p:sldId id="259" r:id="rId5"/>
    <p:sldId id="261" r:id="rId6"/>
    <p:sldId id="262" r:id="rId7"/>
    <p:sldId id="264" r:id="rId8"/>
    <p:sldId id="266" r:id="rId9"/>
    <p:sldId id="258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B4FF6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5"/>
    <p:restoredTop sz="90068"/>
  </p:normalViewPr>
  <p:slideViewPr>
    <p:cSldViewPr snapToGrid="0" snapToObjects="1">
      <p:cViewPr varScale="1">
        <p:scale>
          <a:sx n="87" d="100"/>
          <a:sy n="87" d="100"/>
        </p:scale>
        <p:origin x="1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F9973-2346-2746-A4DF-C5F56836E93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69B94-DB32-4E41-903B-97E4B530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7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7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B0BD-8763-BC41-99B7-BF6179723FA2}" type="datetime1">
              <a:rPr lang="en-SG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1CE-24E4-3D46-A357-A356C5772D95}" type="datetime1">
              <a:rPr lang="en-SG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E5BA-E48E-494F-A92A-477BD0965C77}" type="datetime1">
              <a:rPr lang="en-SG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73F7-F97A-5F45-81AA-405668A521B4}" type="datetime1">
              <a:rPr lang="en-SG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9FED-9543-A14B-91CB-D89E97DC2D7D}" type="datetime1">
              <a:rPr lang="en-SG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4242-2F96-DB42-A79E-853B003953A3}" type="datetime1">
              <a:rPr lang="en-SG" smtClean="0"/>
              <a:t>17/12/20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BD6F-9643-384D-B005-8FA4D0267B95}" type="datetime1">
              <a:rPr lang="en-SG" smtClean="0"/>
              <a:t>17/12/20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3572-0FB7-CA43-8D69-72D0990AF29E}" type="datetime1">
              <a:rPr lang="en-SG" smtClean="0"/>
              <a:t>17/12/20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F33-1DCE-C945-B065-DFFA8F589D3F}" type="datetime1">
              <a:rPr lang="en-SG" smtClean="0"/>
              <a:t>17/12/20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58C0-D927-9B40-A25D-C6484AA0249D}" type="datetime1">
              <a:rPr lang="en-SG" smtClean="0"/>
              <a:t>17/12/20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A0F6-370E-4C4B-BD4D-1DA1BF96E7E5}" type="datetime1">
              <a:rPr lang="en-SG" smtClean="0"/>
              <a:t>17/12/20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173D0-A8D2-374E-A31D-E4525EA8619D}" type="datetime1">
              <a:rPr lang="en-SG" smtClean="0"/>
              <a:t>17/12/20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3.ntu.edu.sg/home/ehchua/programming/howto/CodeBlocks_HowTo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cpp/build/vscpp-step-0-installation?view=vs-201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eH9Xv_90KM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8THCy1vaUk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youtu.be/h5rZ7Hxsgkc" TargetMode="External"/><Relationship Id="rId4" Type="http://schemas.openxmlformats.org/officeDocument/2006/relationships/hyperlink" Target="https://www.uml-diagrams.org/class-diagrams-overview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620F-7589-334F-8E0B-EAA589F63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456338"/>
            <a:ext cx="8420100" cy="2387600"/>
          </a:xfrm>
        </p:spPr>
        <p:txBody>
          <a:bodyPr>
            <a:normAutofit/>
          </a:bodyPr>
          <a:lstStyle/>
          <a:p>
            <a:br>
              <a:rPr lang="en-US" sz="27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Setup Guide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8E664-AACD-A04A-93FA-8BEA051D9D1C}"/>
              </a:ext>
            </a:extLst>
          </p:cNvPr>
          <p:cNvSpPr txBox="1"/>
          <p:nvPr/>
        </p:nvSpPr>
        <p:spPr>
          <a:xfrm>
            <a:off x="3397124" y="3979172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for C++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858E3-17F0-864D-B1FC-C8DB4791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B0302-3840-C64B-A55B-42F4CD94A37F}"/>
              </a:ext>
            </a:extLst>
          </p:cNvPr>
          <p:cNvSpPr txBox="1"/>
          <p:nvPr/>
        </p:nvSpPr>
        <p:spPr>
          <a:xfrm>
            <a:off x="4355720" y="218847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ICT283</a:t>
            </a:r>
          </a:p>
        </p:txBody>
      </p:sp>
    </p:spTree>
    <p:extLst>
      <p:ext uri="{BB962C8B-B14F-4D97-AF65-F5344CB8AC3E}">
        <p14:creationId xmlns:p14="http://schemas.microsoft.com/office/powerpoint/2010/main" val="389742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F492-FB05-7F46-97B7-0BB412FB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FABC0-9006-DA46-B09C-44CED537C472}"/>
              </a:ext>
            </a:extLst>
          </p:cNvPr>
          <p:cNvSpPr txBox="1"/>
          <p:nvPr/>
        </p:nvSpPr>
        <p:spPr>
          <a:xfrm>
            <a:off x="428297" y="507080"/>
            <a:ext cx="4854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Minimum System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A4A28-4B10-A040-BB9D-B3AFCF6E1999}"/>
              </a:ext>
            </a:extLst>
          </p:cNvPr>
          <p:cNvSpPr txBox="1"/>
          <p:nvPr/>
        </p:nvSpPr>
        <p:spPr>
          <a:xfrm>
            <a:off x="428297" y="1654178"/>
            <a:ext cx="64264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OS: Windows 10 and above </a:t>
            </a:r>
          </a:p>
          <a:p>
            <a:pPr lvl="0"/>
            <a:endParaRPr lang="en-SG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RAM: minimum 4GB of RAM</a:t>
            </a:r>
          </a:p>
          <a:p>
            <a:pPr lvl="0"/>
            <a:endParaRPr lang="en-SG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Hard Disk: minimum 50GB of hard disk memory</a:t>
            </a:r>
            <a:endParaRPr lang="en-SG" sz="20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2819-29EE-3F40-B873-C976B4541356}"/>
              </a:ext>
            </a:extLst>
          </p:cNvPr>
          <p:cNvSpPr txBox="1"/>
          <p:nvPr/>
        </p:nvSpPr>
        <p:spPr>
          <a:xfrm>
            <a:off x="428297" y="313636"/>
            <a:ext cx="2595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ICT283 Setup Guide for C++ Development</a:t>
            </a:r>
          </a:p>
        </p:txBody>
      </p:sp>
    </p:spTree>
    <p:extLst>
      <p:ext uri="{BB962C8B-B14F-4D97-AF65-F5344CB8AC3E}">
        <p14:creationId xmlns:p14="http://schemas.microsoft.com/office/powerpoint/2010/main" val="92516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F492-FB05-7F46-97B7-0BB412FB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688C2-7C84-A349-8305-E7E1689A0F56}"/>
              </a:ext>
            </a:extLst>
          </p:cNvPr>
          <p:cNvSpPr/>
          <p:nvPr/>
        </p:nvSpPr>
        <p:spPr>
          <a:xfrm>
            <a:off x="7345180" y="-2"/>
            <a:ext cx="2560820" cy="6858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FF8FD-FA44-074E-A42F-A082917E6EEF}"/>
              </a:ext>
            </a:extLst>
          </p:cNvPr>
          <p:cNvSpPr txBox="1"/>
          <p:nvPr/>
        </p:nvSpPr>
        <p:spPr>
          <a:xfrm>
            <a:off x="428297" y="526401"/>
            <a:ext cx="361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Install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CodeBlocks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 IDE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2B63DD-1054-F842-9008-2C1BDD15E749}"/>
              </a:ext>
            </a:extLst>
          </p:cNvPr>
          <p:cNvSpPr txBox="1"/>
          <p:nvPr/>
        </p:nvSpPr>
        <p:spPr>
          <a:xfrm>
            <a:off x="428297" y="1173463"/>
            <a:ext cx="66186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the installation guide in the link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your IDE for C++ Development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CodeBlocks</a:t>
            </a:r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- how to install and get started:</a:t>
            </a:r>
          </a:p>
          <a:p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https://www3.ntu.edu.sg/home/ehchua/programming/howto/CodeBlocks_HowTo.html</a:t>
            </a:r>
            <a:endParaRPr 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38252-23B2-1346-B922-D0B082EB90B9}"/>
              </a:ext>
            </a:extLst>
          </p:cNvPr>
          <p:cNvSpPr txBox="1"/>
          <p:nvPr/>
        </p:nvSpPr>
        <p:spPr>
          <a:xfrm>
            <a:off x="7928925" y="192604"/>
            <a:ext cx="1393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 Included</a:t>
            </a:r>
          </a:p>
          <a:p>
            <a:endParaRPr lang="en-US" b="1" dirty="0"/>
          </a:p>
          <a:p>
            <a:r>
              <a:rPr lang="en-US" dirty="0"/>
              <a:t>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2AFBB5-EB2F-CD49-BB23-7532F288409F}"/>
              </a:ext>
            </a:extLst>
          </p:cNvPr>
          <p:cNvSpPr txBox="1"/>
          <p:nvPr/>
        </p:nvSpPr>
        <p:spPr>
          <a:xfrm>
            <a:off x="428297" y="313636"/>
            <a:ext cx="2595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ICT283 Setup Guide for C++ Development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D1114C-4CD9-DE49-8ED4-878A5EB68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84" y="2649698"/>
            <a:ext cx="5695051" cy="3682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A2DA99E-4236-2C4B-A0B4-B24C1B01D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726" y="3672803"/>
            <a:ext cx="2603715" cy="13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9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F492-FB05-7F46-97B7-0BB412FB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688C2-7C84-A349-8305-E7E1689A0F56}"/>
              </a:ext>
            </a:extLst>
          </p:cNvPr>
          <p:cNvSpPr/>
          <p:nvPr/>
        </p:nvSpPr>
        <p:spPr>
          <a:xfrm>
            <a:off x="7345180" y="-2"/>
            <a:ext cx="2560820" cy="6858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FF8FD-FA44-074E-A42F-A082917E6EEF}"/>
              </a:ext>
            </a:extLst>
          </p:cNvPr>
          <p:cNvSpPr txBox="1"/>
          <p:nvPr/>
        </p:nvSpPr>
        <p:spPr>
          <a:xfrm>
            <a:off x="428297" y="526401"/>
            <a:ext cx="611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Install Visual Studio 2017 IDE (Optional</a:t>
            </a:r>
            <a:r>
              <a:rPr lang="en-US" sz="2400" b="1" baseline="300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1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E7527-80D4-8D4F-BC8E-B4E10332FB23}"/>
              </a:ext>
            </a:extLst>
          </p:cNvPr>
          <p:cNvSpPr txBox="1"/>
          <p:nvPr/>
        </p:nvSpPr>
        <p:spPr>
          <a:xfrm>
            <a:off x="7711190" y="178768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vs_community__13132988.1488924318.exe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4BFF2-9F67-9F45-A077-4E48317F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110" y="698983"/>
            <a:ext cx="948960" cy="948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B1AD88-4C49-BE45-AA94-93C71381F3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7" y="2804679"/>
            <a:ext cx="6390652" cy="327165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2B63DD-1054-F842-9008-2C1BDD15E749}"/>
              </a:ext>
            </a:extLst>
          </p:cNvPr>
          <p:cNvSpPr txBox="1"/>
          <p:nvPr/>
        </p:nvSpPr>
        <p:spPr>
          <a:xfrm>
            <a:off x="428297" y="1173463"/>
            <a:ext cx="63600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and install Visual Studio 2017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</a:t>
            </a:r>
            <a:r>
              <a:rPr lang="en-US" dirty="0">
                <a:highlight>
                  <a:srgbClr val="FFFF00"/>
                </a:highlight>
              </a:rPr>
              <a:t>“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Desktop Development with C++”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For more information on Visual Studio visit:</a:t>
            </a:r>
          </a:p>
          <a:p>
            <a:r>
              <a:rPr lang="en-US" sz="1400" dirty="0">
                <a:latin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https://docs.microsoft.com/en-us/cpp/build/vscpp-step-0-installation?view=vs-2019</a:t>
            </a:r>
            <a:endParaRPr 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38252-23B2-1346-B922-D0B082EB90B9}"/>
              </a:ext>
            </a:extLst>
          </p:cNvPr>
          <p:cNvSpPr txBox="1"/>
          <p:nvPr/>
        </p:nvSpPr>
        <p:spPr>
          <a:xfrm>
            <a:off x="7928925" y="19260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 Included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2AFBB5-EB2F-CD49-BB23-7532F288409F}"/>
              </a:ext>
            </a:extLst>
          </p:cNvPr>
          <p:cNvSpPr txBox="1"/>
          <p:nvPr/>
        </p:nvSpPr>
        <p:spPr>
          <a:xfrm>
            <a:off x="428297" y="313636"/>
            <a:ext cx="2595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ICT283 Setup Guide for C++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98288-1AF2-184B-8422-D631CACBC053}"/>
              </a:ext>
            </a:extLst>
          </p:cNvPr>
          <p:cNvSpPr txBox="1"/>
          <p:nvPr/>
        </p:nvSpPr>
        <p:spPr>
          <a:xfrm>
            <a:off x="7690155" y="5445981"/>
            <a:ext cx="1870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[1]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Not required for this course.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 very good alternative IDE, nonetheless. For those interested.</a:t>
            </a:r>
          </a:p>
        </p:txBody>
      </p:sp>
    </p:spTree>
    <p:extLst>
      <p:ext uri="{BB962C8B-B14F-4D97-AF65-F5344CB8AC3E}">
        <p14:creationId xmlns:p14="http://schemas.microsoft.com/office/powerpoint/2010/main" val="21205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F492-FB05-7F46-97B7-0BB412FB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688C2-7C84-A349-8305-E7E1689A0F56}"/>
              </a:ext>
            </a:extLst>
          </p:cNvPr>
          <p:cNvSpPr/>
          <p:nvPr/>
        </p:nvSpPr>
        <p:spPr>
          <a:xfrm>
            <a:off x="7345180" y="-2"/>
            <a:ext cx="2560820" cy="6858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FF8FD-FA44-074E-A42F-A082917E6EEF}"/>
              </a:ext>
            </a:extLst>
          </p:cNvPr>
          <p:cNvSpPr txBox="1"/>
          <p:nvPr/>
        </p:nvSpPr>
        <p:spPr>
          <a:xfrm>
            <a:off x="428297" y="526401"/>
            <a:ext cx="592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Setting up your VS projects (Optional</a:t>
            </a:r>
            <a:r>
              <a:rPr lang="en-US" sz="2400" b="1" baseline="300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1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E7527-80D4-8D4F-BC8E-B4E10332FB23}"/>
              </a:ext>
            </a:extLst>
          </p:cNvPr>
          <p:cNvSpPr txBox="1"/>
          <p:nvPr/>
        </p:nvSpPr>
        <p:spPr>
          <a:xfrm>
            <a:off x="7711190" y="178768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vs_community__13132988.1488924318.exe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4BFF2-9F67-9F45-A077-4E48317F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110" y="698983"/>
            <a:ext cx="948960" cy="9489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2B63DD-1054-F842-9008-2C1BDD15E749}"/>
              </a:ext>
            </a:extLst>
          </p:cNvPr>
          <p:cNvSpPr txBox="1"/>
          <p:nvPr/>
        </p:nvSpPr>
        <p:spPr>
          <a:xfrm>
            <a:off x="428297" y="1173463"/>
            <a:ext cx="6722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 this video to learn how to setup a C++ project, organize your source code and store binaries and executables.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be your default project setup for all your work. Very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400" dirty="0">
                <a:highlight>
                  <a:srgbClr val="FFFF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C++ Project Setup Tutorial: </a:t>
            </a:r>
            <a:r>
              <a:rPr lang="en-US" sz="1400" u="sng" dirty="0">
                <a:hlinkClick r:id="rId3"/>
              </a:rPr>
              <a:t>https://youtu.be/qeH9Xv_90KM</a:t>
            </a:r>
            <a:r>
              <a:rPr lang="en-SG" sz="1400" dirty="0"/>
              <a:t> </a:t>
            </a:r>
            <a:endParaRPr lang="en-US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38252-23B2-1346-B922-D0B082EB90B9}"/>
              </a:ext>
            </a:extLst>
          </p:cNvPr>
          <p:cNvSpPr txBox="1"/>
          <p:nvPr/>
        </p:nvSpPr>
        <p:spPr>
          <a:xfrm>
            <a:off x="7928925" y="19260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 Included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CDBFD-7979-BC42-8311-100FCB474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97" y="3224545"/>
            <a:ext cx="6167375" cy="31471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EF4620-8907-6844-A0B7-6CFB111A56C4}"/>
              </a:ext>
            </a:extLst>
          </p:cNvPr>
          <p:cNvSpPr txBox="1"/>
          <p:nvPr/>
        </p:nvSpPr>
        <p:spPr>
          <a:xfrm>
            <a:off x="428297" y="313636"/>
            <a:ext cx="2595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ICT283 Setup Guide for C++ 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32B8B-BEB2-E84D-A229-BC4F4004AACF}"/>
              </a:ext>
            </a:extLst>
          </p:cNvPr>
          <p:cNvSpPr txBox="1"/>
          <p:nvPr/>
        </p:nvSpPr>
        <p:spPr>
          <a:xfrm>
            <a:off x="7690155" y="5445981"/>
            <a:ext cx="18708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[1] </a:t>
            </a:r>
          </a:p>
          <a:p>
            <a:r>
              <a:rPr lang="en-US" sz="1100" dirty="0">
                <a:solidFill>
                  <a:srgbClr val="FF0000"/>
                </a:solidFill>
              </a:rPr>
              <a:t>Not required for this course.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 very good alternative IDE, nonetheless. For those interested.</a:t>
            </a:r>
          </a:p>
        </p:txBody>
      </p:sp>
    </p:spTree>
    <p:extLst>
      <p:ext uri="{BB962C8B-B14F-4D97-AF65-F5344CB8AC3E}">
        <p14:creationId xmlns:p14="http://schemas.microsoft.com/office/powerpoint/2010/main" val="166629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F492-FB05-7F46-97B7-0BB412FB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688C2-7C84-A349-8305-E7E1689A0F56}"/>
              </a:ext>
            </a:extLst>
          </p:cNvPr>
          <p:cNvSpPr/>
          <p:nvPr/>
        </p:nvSpPr>
        <p:spPr>
          <a:xfrm>
            <a:off x="7345180" y="-2"/>
            <a:ext cx="2560820" cy="6858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FF8FD-FA44-074E-A42F-A082917E6EEF}"/>
              </a:ext>
            </a:extLst>
          </p:cNvPr>
          <p:cNvSpPr txBox="1"/>
          <p:nvPr/>
        </p:nvSpPr>
        <p:spPr>
          <a:xfrm>
            <a:off x="428297" y="526401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Install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Doxygen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 (with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Graphviz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E7527-80D4-8D4F-BC8E-B4E10332FB23}"/>
              </a:ext>
            </a:extLst>
          </p:cNvPr>
          <p:cNvSpPr txBox="1"/>
          <p:nvPr/>
        </p:nvSpPr>
        <p:spPr>
          <a:xfrm>
            <a:off x="7601886" y="1787689"/>
            <a:ext cx="204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doxygen-1.8.15-setup.exe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4BFF2-9F67-9F45-A077-4E48317F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110" y="698983"/>
            <a:ext cx="948960" cy="9489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2B63DD-1054-F842-9008-2C1BDD15E749}"/>
              </a:ext>
            </a:extLst>
          </p:cNvPr>
          <p:cNvSpPr txBox="1"/>
          <p:nvPr/>
        </p:nvSpPr>
        <p:spPr>
          <a:xfrm>
            <a:off x="428298" y="1173463"/>
            <a:ext cx="65678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Install </a:t>
            </a:r>
            <a:r>
              <a:rPr lang="en-US" sz="1600" dirty="0" err="1"/>
              <a:t>Doxygen</a:t>
            </a:r>
            <a:r>
              <a:rPr lang="en-US" sz="1600" dirty="0"/>
              <a:t> with </a:t>
            </a:r>
            <a:r>
              <a:rPr lang="en-US" sz="1600" dirty="0" err="1"/>
              <a:t>Graphviz</a:t>
            </a:r>
            <a:r>
              <a:rPr lang="en-US" sz="1600" dirty="0"/>
              <a:t> plugin.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More information in this video tutorial: </a:t>
            </a:r>
            <a:r>
              <a:rPr lang="en-GB" sz="1600" u="sng" dirty="0">
                <a:hlinkClick r:id="rId3"/>
              </a:rPr>
              <a:t>https://youtu.be/88THCy1vaUk</a:t>
            </a:r>
            <a:r>
              <a:rPr lang="en-SG" sz="1600" dirty="0"/>
              <a:t> </a:t>
            </a:r>
            <a:endParaRPr lang="en-US" sz="1600" dirty="0"/>
          </a:p>
          <a:p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Doxygen</a:t>
            </a:r>
            <a:r>
              <a:rPr lang="en-US" sz="1600" dirty="0"/>
              <a:t> is a program used to generate documentation for C++ projects (like </a:t>
            </a:r>
            <a:r>
              <a:rPr lang="en-US" sz="1600" dirty="0" err="1"/>
              <a:t>Javadocs</a:t>
            </a:r>
            <a:r>
              <a:rPr lang="en-US" sz="1600" dirty="0"/>
              <a:t> for Java code).</a:t>
            </a:r>
            <a:endParaRPr lang="en-SG" sz="1600" dirty="0"/>
          </a:p>
          <a:p>
            <a:endParaRPr lang="en-SG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Doxygen</a:t>
            </a:r>
            <a:r>
              <a:rPr lang="en-US" sz="1600" dirty="0"/>
              <a:t> relies on a special commenting syntax which you will learn later during this course.</a:t>
            </a:r>
            <a:endParaRPr lang="en-SG" sz="1600" dirty="0"/>
          </a:p>
          <a:p>
            <a:endParaRPr lang="en-SG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important that you install and configure </a:t>
            </a:r>
            <a:r>
              <a:rPr lang="en-US" sz="1600" dirty="0" err="1"/>
              <a:t>Doxygen</a:t>
            </a:r>
            <a:r>
              <a:rPr lang="en-US" sz="1600" dirty="0"/>
              <a:t> correctly. Please read and understand all documents provided pertaining to </a:t>
            </a:r>
            <a:r>
              <a:rPr lang="en-US" sz="1600" dirty="0" err="1"/>
              <a:t>Doxygen</a:t>
            </a:r>
            <a:r>
              <a:rPr lang="en-US" sz="1600" dirty="0"/>
              <a:t>.</a:t>
            </a:r>
            <a:endParaRPr lang="en-SG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SG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Graphviz</a:t>
            </a:r>
            <a:r>
              <a:rPr lang="en-US" sz="1600" dirty="0"/>
              <a:t> is a </a:t>
            </a:r>
            <a:r>
              <a:rPr lang="en-US" sz="1600" dirty="0" err="1"/>
              <a:t>Doxygen</a:t>
            </a:r>
            <a:r>
              <a:rPr lang="en-US" sz="1600" dirty="0"/>
              <a:t> plug-in that is used to automatically generate UML class diagram visualizations inside your documentation.</a:t>
            </a:r>
            <a:endParaRPr lang="en-SG" sz="1600" dirty="0"/>
          </a:p>
          <a:p>
            <a:endParaRPr lang="en-SG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 order for </a:t>
            </a:r>
            <a:r>
              <a:rPr lang="en-US" sz="1600" dirty="0" err="1"/>
              <a:t>Graphviz</a:t>
            </a:r>
            <a:r>
              <a:rPr lang="en-US" sz="1600" dirty="0"/>
              <a:t> to function properly, it is important that you know how to locate and change the </a:t>
            </a:r>
            <a:r>
              <a:rPr lang="en-US" sz="1600" u="sng" dirty="0"/>
              <a:t>environmental variables</a:t>
            </a:r>
            <a:r>
              <a:rPr lang="en-US" sz="1600" dirty="0"/>
              <a:t> on your windows machine (See Video, 2:00).</a:t>
            </a:r>
            <a:endParaRPr lang="en-SG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38252-23B2-1346-B922-D0B082EB90B9}"/>
              </a:ext>
            </a:extLst>
          </p:cNvPr>
          <p:cNvSpPr txBox="1"/>
          <p:nvPr/>
        </p:nvSpPr>
        <p:spPr>
          <a:xfrm>
            <a:off x="7883238" y="25208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Files Included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5287F-D27C-C543-92AB-75C9411FAE84}"/>
              </a:ext>
            </a:extLst>
          </p:cNvPr>
          <p:cNvSpPr txBox="1"/>
          <p:nvPr/>
        </p:nvSpPr>
        <p:spPr>
          <a:xfrm>
            <a:off x="428297" y="313636"/>
            <a:ext cx="2595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ICT283 Setup Guide for C++ 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63480-81F8-A144-B659-4287929A8CFF}"/>
              </a:ext>
            </a:extLst>
          </p:cNvPr>
          <p:cNvSpPr txBox="1"/>
          <p:nvPr/>
        </p:nvSpPr>
        <p:spPr>
          <a:xfrm>
            <a:off x="7601886" y="3323918"/>
            <a:ext cx="204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graphviz-2.38.msi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C88256-680D-9A41-BEE6-0B54462B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110" y="2235212"/>
            <a:ext cx="948960" cy="9489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F835DA-0F65-F948-9F0C-7C867CF9CBD1}"/>
              </a:ext>
            </a:extLst>
          </p:cNvPr>
          <p:cNvSpPr txBox="1"/>
          <p:nvPr/>
        </p:nvSpPr>
        <p:spPr>
          <a:xfrm>
            <a:off x="7601886" y="4971863"/>
            <a:ext cx="2047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Configuring </a:t>
            </a:r>
            <a:r>
              <a:rPr lang="en-US" sz="1400" dirty="0" err="1"/>
              <a:t>Doxygen.pdf</a:t>
            </a:r>
            <a:endParaRPr lang="en-US" sz="1400" dirty="0"/>
          </a:p>
          <a:p>
            <a:pPr algn="ctr"/>
            <a:r>
              <a:rPr lang="en-US" sz="1400" dirty="0"/>
              <a:t>+</a:t>
            </a:r>
          </a:p>
          <a:p>
            <a:pPr algn="ctr"/>
            <a:r>
              <a:rPr lang="en-US" sz="1400" dirty="0"/>
              <a:t>Configuring </a:t>
            </a:r>
            <a:r>
              <a:rPr lang="en-US" sz="1400" dirty="0" err="1"/>
              <a:t>Graphviz.pdf</a:t>
            </a:r>
            <a:endParaRPr lang="en-US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6E6E08-609D-C047-B159-A5CF805F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110" y="3883157"/>
            <a:ext cx="948960" cy="9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F492-FB05-7F46-97B7-0BB412FB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688C2-7C84-A349-8305-E7E1689A0F56}"/>
              </a:ext>
            </a:extLst>
          </p:cNvPr>
          <p:cNvSpPr/>
          <p:nvPr/>
        </p:nvSpPr>
        <p:spPr>
          <a:xfrm>
            <a:off x="7345180" y="-2"/>
            <a:ext cx="2560820" cy="6858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FF8FD-FA44-074E-A42F-A082917E6EEF}"/>
              </a:ext>
            </a:extLst>
          </p:cNvPr>
          <p:cNvSpPr txBox="1"/>
          <p:nvPr/>
        </p:nvSpPr>
        <p:spPr>
          <a:xfrm>
            <a:off x="428297" y="526401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Install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StarUML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E7527-80D4-8D4F-BC8E-B4E10332FB23}"/>
              </a:ext>
            </a:extLst>
          </p:cNvPr>
          <p:cNvSpPr txBox="1"/>
          <p:nvPr/>
        </p:nvSpPr>
        <p:spPr>
          <a:xfrm>
            <a:off x="7601886" y="1787689"/>
            <a:ext cx="204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staruml-5.0-with-cm.exe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4BFF2-9F67-9F45-A077-4E48317F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110" y="698983"/>
            <a:ext cx="948960" cy="9489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2B63DD-1054-F842-9008-2C1BDD15E749}"/>
              </a:ext>
            </a:extLst>
          </p:cNvPr>
          <p:cNvSpPr txBox="1"/>
          <p:nvPr/>
        </p:nvSpPr>
        <p:spPr>
          <a:xfrm>
            <a:off x="428298" y="1173463"/>
            <a:ext cx="6567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Install </a:t>
            </a:r>
            <a:r>
              <a:rPr lang="en-US" sz="1600" dirty="0" err="1"/>
              <a:t>StarUML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will use </a:t>
            </a:r>
            <a:r>
              <a:rPr lang="en-US" sz="1600" dirty="0" err="1"/>
              <a:t>StarUML</a:t>
            </a:r>
            <a:r>
              <a:rPr lang="en-US" sz="1600" dirty="0"/>
              <a:t> to create UML class diagrams.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For a recap of UML notation visit: </a:t>
            </a:r>
            <a:r>
              <a:rPr lang="en-GB" sz="1600" u="sng" dirty="0">
                <a:hlinkClick r:id="rId4"/>
              </a:rPr>
              <a:t>https://www.uml-diagrams.org/class-diagrams-overview.html</a:t>
            </a:r>
            <a:endParaRPr lang="en-SG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Watch this tutorial on creating class diagrams using </a:t>
            </a:r>
            <a:r>
              <a:rPr lang="en-US" sz="1600" dirty="0" err="1"/>
              <a:t>StarUML</a:t>
            </a:r>
            <a:r>
              <a:rPr lang="en-US" sz="1600" dirty="0"/>
              <a:t>: </a:t>
            </a:r>
            <a:r>
              <a:rPr lang="en-GB" sz="1600" u="sng" dirty="0">
                <a:hlinkClick r:id="rId5"/>
              </a:rPr>
              <a:t>https://youtu.be/h5rZ7Hxsgkc</a:t>
            </a:r>
            <a:r>
              <a:rPr lang="en-GB" sz="1600" u="sng" dirty="0"/>
              <a:t> </a:t>
            </a:r>
            <a:r>
              <a:rPr lang="en-GB" sz="1600" dirty="0"/>
              <a:t>(skip to 1:10).</a:t>
            </a:r>
            <a:endParaRPr lang="en-SG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SG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38252-23B2-1346-B922-D0B082EB90B9}"/>
              </a:ext>
            </a:extLst>
          </p:cNvPr>
          <p:cNvSpPr txBox="1"/>
          <p:nvPr/>
        </p:nvSpPr>
        <p:spPr>
          <a:xfrm>
            <a:off x="7883238" y="25208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Files Included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5287F-D27C-C543-92AB-75C9411FAE84}"/>
              </a:ext>
            </a:extLst>
          </p:cNvPr>
          <p:cNvSpPr txBox="1"/>
          <p:nvPr/>
        </p:nvSpPr>
        <p:spPr>
          <a:xfrm>
            <a:off x="428297" y="313636"/>
            <a:ext cx="2595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ICT283 Setup Guide for C++ 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F835DA-0F65-F948-9F0C-7C867CF9CBD1}"/>
              </a:ext>
            </a:extLst>
          </p:cNvPr>
          <p:cNvSpPr txBox="1"/>
          <p:nvPr/>
        </p:nvSpPr>
        <p:spPr>
          <a:xfrm>
            <a:off x="7601886" y="3323918"/>
            <a:ext cx="2047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StarUML</a:t>
            </a:r>
            <a:r>
              <a:rPr lang="en-US" sz="1400" dirty="0"/>
              <a:t> </a:t>
            </a:r>
            <a:r>
              <a:rPr lang="en-US" sz="1400" dirty="0" err="1"/>
              <a:t>Installation.pdf</a:t>
            </a:r>
            <a:endParaRPr lang="en-US" sz="1400" dirty="0"/>
          </a:p>
          <a:p>
            <a:pPr algn="ctr"/>
            <a:r>
              <a:rPr lang="en-US" sz="1400" dirty="0"/>
              <a:t>+</a:t>
            </a:r>
          </a:p>
          <a:p>
            <a:pPr algn="ctr"/>
            <a:r>
              <a:rPr lang="en-US" sz="1400" dirty="0"/>
              <a:t>Using </a:t>
            </a:r>
            <a:r>
              <a:rPr lang="en-US" sz="1400" dirty="0" err="1"/>
              <a:t>UML.pdf</a:t>
            </a:r>
            <a:endParaRPr lang="en-US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6E6E08-609D-C047-B159-A5CF805F6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110" y="2235212"/>
            <a:ext cx="948960" cy="94896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7B43BAE-8E04-844B-8867-0A0EF56BF8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342" b="11200"/>
          <a:stretch/>
        </p:blipFill>
        <p:spPr>
          <a:xfrm>
            <a:off x="428296" y="3693250"/>
            <a:ext cx="5886779" cy="269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F492-FB05-7F46-97B7-0BB412FB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FABC0-9006-DA46-B09C-44CED537C472}"/>
              </a:ext>
            </a:extLst>
          </p:cNvPr>
          <p:cNvSpPr txBox="1"/>
          <p:nvPr/>
        </p:nvSpPr>
        <p:spPr>
          <a:xfrm>
            <a:off x="428297" y="507080"/>
            <a:ext cx="487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 Note to MAC and LINUX users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A4A28-4B10-A040-BB9D-B3AFCF6E1999}"/>
              </a:ext>
            </a:extLst>
          </p:cNvPr>
          <p:cNvSpPr txBox="1"/>
          <p:nvPr/>
        </p:nvSpPr>
        <p:spPr>
          <a:xfrm>
            <a:off x="428297" y="1390789"/>
            <a:ext cx="64264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Not everybody is a windows user and that’s fine.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There are many ways to write and implement code so find your own configuration.</a:t>
            </a:r>
          </a:p>
          <a:p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This course requires that you package your code in .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cbp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CodeBlocks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Project)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Also note that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Doxygen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runs only on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You may use any other IDE that you prefer but do note that for ICT283 submissions, you will need to conform to the above requirements.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2819-29EE-3F40-B873-C976B4541356}"/>
              </a:ext>
            </a:extLst>
          </p:cNvPr>
          <p:cNvSpPr txBox="1"/>
          <p:nvPr/>
        </p:nvSpPr>
        <p:spPr>
          <a:xfrm>
            <a:off x="428297" y="313636"/>
            <a:ext cx="2595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ICT283 Setup Guide for C++ Development</a:t>
            </a:r>
          </a:p>
        </p:txBody>
      </p:sp>
    </p:spTree>
    <p:extLst>
      <p:ext uri="{BB962C8B-B14F-4D97-AF65-F5344CB8AC3E}">
        <p14:creationId xmlns:p14="http://schemas.microsoft.com/office/powerpoint/2010/main" val="216440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AE432-FF07-2843-AC5A-0012C489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68315-7F66-D848-8C99-D3E1C9652709}"/>
              </a:ext>
            </a:extLst>
          </p:cNvPr>
          <p:cNvSpPr txBox="1"/>
          <p:nvPr/>
        </p:nvSpPr>
        <p:spPr>
          <a:xfrm>
            <a:off x="4319653" y="3075057"/>
            <a:ext cx="184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END </a:t>
            </a:r>
            <a:r>
              <a:rPr lang="en-US" sz="4000" b="1" dirty="0">
                <a:solidFill>
                  <a:schemeClr val="bg1"/>
                </a:solidFill>
                <a:latin typeface="Helvetica" pitchFamily="2" charset="0"/>
                <a:sym typeface="Wingdings" pitchFamily="2" charset="2"/>
              </a:rPr>
              <a:t></a:t>
            </a:r>
            <a:endParaRPr lang="en-US" sz="4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A972B-7F99-E74A-94BD-0C264B2A21F7}"/>
              </a:ext>
            </a:extLst>
          </p:cNvPr>
          <p:cNvSpPr txBox="1"/>
          <p:nvPr/>
        </p:nvSpPr>
        <p:spPr>
          <a:xfrm>
            <a:off x="428297" y="50708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CB166-430C-1D40-9D35-165917D49BFE}"/>
              </a:ext>
            </a:extLst>
          </p:cNvPr>
          <p:cNvSpPr txBox="1"/>
          <p:nvPr/>
        </p:nvSpPr>
        <p:spPr>
          <a:xfrm>
            <a:off x="428297" y="1162189"/>
            <a:ext cx="642648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You should now have the following programs installed on your machine: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CodeBlocks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lvl="0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Visual Studio 2017 (Optional)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Doxygen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(with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Graphviz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lvl="0"/>
            <a:endParaRPr lang="en-SG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StarUML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lvl="0"/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lvl="0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Good luck and happy coding!</a:t>
            </a:r>
            <a:endParaRPr lang="en-SG" sz="20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9377E-49F4-FC4D-8BAF-E3309E611248}"/>
              </a:ext>
            </a:extLst>
          </p:cNvPr>
          <p:cNvSpPr txBox="1"/>
          <p:nvPr/>
        </p:nvSpPr>
        <p:spPr>
          <a:xfrm>
            <a:off x="428297" y="313636"/>
            <a:ext cx="2595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ICT283 Setup Guide for C++ Development</a:t>
            </a:r>
          </a:p>
        </p:txBody>
      </p:sp>
    </p:spTree>
    <p:extLst>
      <p:ext uri="{BB962C8B-B14F-4D97-AF65-F5344CB8AC3E}">
        <p14:creationId xmlns:p14="http://schemas.microsoft.com/office/powerpoint/2010/main" val="154757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696</Words>
  <Application>Microsoft Macintosh PowerPoint</Application>
  <PresentationFormat>A4 Paper (210x297 mm)</PresentationFormat>
  <Paragraphs>123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  Setup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Building_Blocks </dc:title>
  <dc:subject/>
  <dc:creator>Glenn Lum</dc:creator>
  <cp:keywords/>
  <dc:description/>
  <cp:lastModifiedBy>Glenn Lum</cp:lastModifiedBy>
  <cp:revision>140</cp:revision>
  <dcterms:created xsi:type="dcterms:W3CDTF">2019-12-18T18:32:21Z</dcterms:created>
  <dcterms:modified xsi:type="dcterms:W3CDTF">2020-12-17T11:26:39Z</dcterms:modified>
  <cp:category/>
</cp:coreProperties>
</file>