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426" r:id="rId3"/>
    <p:sldId id="327" r:id="rId4"/>
    <p:sldId id="304" r:id="rId5"/>
    <p:sldId id="402" r:id="rId6"/>
    <p:sldId id="401" r:id="rId7"/>
    <p:sldId id="409" r:id="rId8"/>
    <p:sldId id="406" r:id="rId9"/>
    <p:sldId id="408" r:id="rId10"/>
    <p:sldId id="403" r:id="rId11"/>
    <p:sldId id="404" r:id="rId12"/>
    <p:sldId id="413" r:id="rId13"/>
    <p:sldId id="400" r:id="rId14"/>
    <p:sldId id="410" r:id="rId15"/>
    <p:sldId id="412" r:id="rId16"/>
    <p:sldId id="414" r:id="rId17"/>
    <p:sldId id="415" r:id="rId18"/>
    <p:sldId id="411" r:id="rId19"/>
    <p:sldId id="416" r:id="rId20"/>
    <p:sldId id="418" r:id="rId21"/>
    <p:sldId id="417" r:id="rId22"/>
    <p:sldId id="395" r:id="rId23"/>
    <p:sldId id="419" r:id="rId24"/>
    <p:sldId id="420" r:id="rId25"/>
    <p:sldId id="380" r:id="rId26"/>
    <p:sldId id="321" r:id="rId27"/>
    <p:sldId id="330" r:id="rId2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FF7E79"/>
    <a:srgbClr val="FF2600"/>
    <a:srgbClr val="B4FF6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5144"/>
  </p:normalViewPr>
  <p:slideViewPr>
    <p:cSldViewPr snapToGrid="0" snapToObjects="1">
      <p:cViewPr varScale="1">
        <p:scale>
          <a:sx n="94" d="100"/>
          <a:sy n="94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9973-2346-2746-A4DF-C5F56836E935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9B94-DB32-4E41-903B-97E4B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DDAF3-8F1F-A74E-80CF-F2F7C30B0611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9E64-6401-184C-BE1B-30CA1EAE8F04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875-B69E-0545-B123-76E833965454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C1A-5F56-734D-AFE9-86458BA50067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612-AEAF-6C42-A9D9-563FE70F856E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28C-3982-2E49-A63C-9AECEA6A5DE8}" type="datetime1">
              <a:rPr lang="en-SG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6DE8-F464-6247-AA90-8AFE3D50F1DE}" type="datetime1">
              <a:rPr lang="en-SG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9E50-062D-B74C-ADF1-009290047056}" type="datetime1">
              <a:rPr lang="en-SG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E43-AF9A-F44C-8010-1806EC2D6575}" type="datetime1">
              <a:rPr lang="en-SG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AD98-7CBC-F641-82AF-DDD725DC2275}" type="datetime1">
              <a:rPr lang="en-SG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703B-6816-9444-83A0-B52534E04052}" type="datetime1">
              <a:rPr lang="en-SG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3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B577-075A-1347-AC3B-826785089745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hyperlink" Target="https://medium.com/better-programming/a-gentle-explanation-of-logarithmic-time-complexity-79842728a70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avl-tree-set-1-insertion/" TargetMode="External"/><Relationship Id="rId4" Type="http://schemas.openxmlformats.org/officeDocument/2006/relationships/hyperlink" Target="https://www.freecodecamp.org/news/avl-tree-insertion-rotation-and-balance-facto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geeksforgeeks.org/avl-tree-set-1-insertion/" TargetMode="External"/><Relationship Id="rId4" Type="http://schemas.openxmlformats.org/officeDocument/2006/relationships/hyperlink" Target="https://www.freecodecamp.org/news/avl-tree-insertion-rotation-and-balance-facto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www.cs.usfca.edu/~galles/visualization/BTree.html" TargetMode="External"/><Relationship Id="rId4" Type="http://schemas.openxmlformats.org/officeDocument/2006/relationships/hyperlink" Target="https://www.geeksforgeeks.org/m-way-search-trees-set-1-searchin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www.cs.usfca.edu/~galles/visualization/BTree.html" TargetMode="External"/><Relationship Id="rId4" Type="http://schemas.openxmlformats.org/officeDocument/2006/relationships/hyperlink" Target="https://www.geeksforgeeks.org/m-way-search-trees-set-1-searchin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www.cs.usfca.edu/~galles/visualization/BTree.html" TargetMode="External"/><Relationship Id="rId4" Type="http://schemas.openxmlformats.org/officeDocument/2006/relationships/hyperlink" Target="https://www.thedshandbook.com/multiway-tree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www.cs.usfca.edu/~galles/visualization/BTree.html" TargetMode="External"/><Relationship Id="rId4" Type="http://schemas.openxmlformats.org/officeDocument/2006/relationships/hyperlink" Target="https://www.thedshandbook.com/multiway-tree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.cs.usfca.edu/~galles/visualization/BPlusTree.html" TargetMode="External"/><Relationship Id="rId4" Type="http://schemas.openxmlformats.org/officeDocument/2006/relationships/hyperlink" Target="https://www.thedshandbook.com/multiway-tre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.cs.usfca.edu/~galles/visualization/BPlusTree.html" TargetMode="External"/><Relationship Id="rId4" Type="http://schemas.openxmlformats.org/officeDocument/2006/relationships/hyperlink" Target="https://www.thedshandbook.com/multiway-tree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openxmlformats.org/officeDocument/2006/relationships/hyperlink" Target="https://www.cs.usfca.edu/~galles/visualization/BPlusTre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s.usfca.edu/~galles/visualization/BTree.html" TargetMode="External"/><Relationship Id="rId5" Type="http://schemas.openxmlformats.org/officeDocument/2006/relationships/hyperlink" Target="http://btv.melezinek.cz/binary-search-tree.html" TargetMode="External"/><Relationship Id="rId4" Type="http://schemas.openxmlformats.org/officeDocument/2006/relationships/hyperlink" Target="https://visualgo.net/en/bs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ckerearth.com/practice/basic-programming/complexity-analysis/time-and-space-complexity/tutorial/#:~:text=Time%20complexity%20of%20an%20algorithm,the%20length%20of%20the%20input.&amp;text=Let%20each%20operation%20takes%20time" TargetMode="External"/><Relationship Id="rId5" Type="http://schemas.openxmlformats.org/officeDocument/2006/relationships/hyperlink" Target="https://www.geeksforgeeks.org/stack-vs-heap-memory-allocation/" TargetMode="Externa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t283.github.io/ict283pass/" TargetMode="External"/><Relationship Id="rId5" Type="http://schemas.openxmlformats.org/officeDocument/2006/relationships/image" Target="../media/image21.tiff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hyperlink" Target="https://youtu.be/eW3gMGqcZQc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620F-7589-334F-8E0B-EAA589F6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395242"/>
            <a:ext cx="84201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PASS ICT283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26EE4D-B29A-3B4A-8933-64D6FF5A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64656"/>
            <a:ext cx="74295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Session 8 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E41904E4-D4DB-E24D-9A3A-01A471E8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38" y="1395242"/>
            <a:ext cx="2344724" cy="141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E8E664-AACD-A04A-93FA-8BEA051D9D1C}"/>
              </a:ext>
            </a:extLst>
          </p:cNvPr>
          <p:cNvSpPr txBox="1"/>
          <p:nvPr/>
        </p:nvSpPr>
        <p:spPr>
          <a:xfrm>
            <a:off x="4569720" y="4561704"/>
            <a:ext cx="766557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58E3-17F0-864D-B1FC-C8DB479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1EB00-E36C-1647-A58E-53EE98383E4D}"/>
              </a:ext>
            </a:extLst>
          </p:cNvPr>
          <p:cNvSpPr txBox="1"/>
          <p:nvPr/>
        </p:nvSpPr>
        <p:spPr>
          <a:xfrm>
            <a:off x="-1035424" y="349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BST Problem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22969"/>
            <a:ext cx="7806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The BST Problem </a:t>
            </a:r>
            <a:r>
              <a:rPr lang="en-SG" b="1" dirty="0">
                <a:solidFill>
                  <a:schemeClr val="bg1"/>
                </a:solidFill>
              </a:rPr>
              <a:t>(using Complexity)</a:t>
            </a:r>
            <a:endParaRPr lang="en-SG" sz="2000" b="1" dirty="0">
              <a:solidFill>
                <a:schemeClr val="bg1"/>
              </a:solidFill>
            </a:endParaRPr>
          </a:p>
          <a:p>
            <a:r>
              <a:rPr lang="en-GB" altLang="en-US" b="1" dirty="0">
                <a:solidFill>
                  <a:schemeClr val="bg1"/>
                </a:solidFill>
              </a:rPr>
              <a:t>The BST Problem: </a:t>
            </a:r>
            <a:r>
              <a:rPr lang="en-GB" altLang="en-US" dirty="0">
                <a:solidFill>
                  <a:schemeClr val="bg1"/>
                </a:solidFill>
              </a:rPr>
              <a:t>the trouble with the ordinary BST, is that if </a:t>
            </a:r>
            <a:r>
              <a:rPr lang="en-GB" altLang="en-US" b="1" dirty="0">
                <a:solidFill>
                  <a:schemeClr val="bg1"/>
                </a:solidFill>
              </a:rPr>
              <a:t>ordered</a:t>
            </a:r>
            <a:r>
              <a:rPr lang="en-GB" altLang="en-US" dirty="0">
                <a:solidFill>
                  <a:schemeClr val="bg1"/>
                </a:solidFill>
              </a:rPr>
              <a:t> data is inserted, you end up with a </a:t>
            </a:r>
            <a:r>
              <a:rPr lang="en-GB" altLang="en-US" b="1" dirty="0">
                <a:solidFill>
                  <a:schemeClr val="bg1"/>
                </a:solidFill>
              </a:rPr>
              <a:t>linked list. </a:t>
            </a:r>
            <a:r>
              <a:rPr lang="en-GB" altLang="en-US" dirty="0">
                <a:solidFill>
                  <a:schemeClr val="bg1"/>
                </a:solidFill>
              </a:rPr>
              <a:t>This means that searching a BST is </a:t>
            </a:r>
            <a:r>
              <a:rPr lang="en-GB" altLang="en-US" b="1" dirty="0">
                <a:solidFill>
                  <a:schemeClr val="bg1"/>
                </a:solidFill>
              </a:rPr>
              <a:t>O(log n) </a:t>
            </a:r>
            <a:r>
              <a:rPr lang="en-GB" altLang="en-US" dirty="0">
                <a:solidFill>
                  <a:schemeClr val="bg1"/>
                </a:solidFill>
              </a:rPr>
              <a:t>on average at best, but has a worst case complexity of </a:t>
            </a:r>
            <a:r>
              <a:rPr lang="en-GB" altLang="en-US" b="1" dirty="0">
                <a:solidFill>
                  <a:schemeClr val="bg1"/>
                </a:solidFill>
              </a:rPr>
              <a:t>O(n). </a:t>
            </a: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sz="1200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sz="1200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https://medium.com/better-programming/a-gentle-explanation-of-logarithmic-time-complexity-79842728a702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meter&#10;&#10;Description automatically generated">
            <a:extLst>
              <a:ext uri="{FF2B5EF4-FFF2-40B4-BE49-F238E27FC236}">
                <a16:creationId xmlns:a16="http://schemas.microsoft.com/office/drawing/2014/main" id="{CFFF7A68-FEFB-EA4C-9AA9-A60535DFC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5163" y="2566935"/>
            <a:ext cx="3557837" cy="2974584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3F3BA-5DDE-4F46-AF6E-6209367DE35E}"/>
              </a:ext>
            </a:extLst>
          </p:cNvPr>
          <p:cNvSpPr txBox="1"/>
          <p:nvPr/>
        </p:nvSpPr>
        <p:spPr>
          <a:xfrm>
            <a:off x="5090225" y="3160088"/>
            <a:ext cx="3908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O(n): </a:t>
            </a:r>
            <a:r>
              <a:rPr lang="en-US" sz="1600" dirty="0">
                <a:solidFill>
                  <a:schemeClr val="bg1"/>
                </a:solidFill>
              </a:rPr>
              <a:t>As the number of elements(n) increase, so does the running time(t) taken to search them (proportional increase).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7F3DB-4986-454C-8BCC-0A264E27F9BE}"/>
              </a:ext>
            </a:extLst>
          </p:cNvPr>
          <p:cNvSpPr txBox="1"/>
          <p:nvPr/>
        </p:nvSpPr>
        <p:spPr>
          <a:xfrm>
            <a:off x="5074022" y="4092117"/>
            <a:ext cx="39086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O(log n): </a:t>
            </a:r>
            <a:r>
              <a:rPr lang="en-US" sz="1600" dirty="0">
                <a:solidFill>
                  <a:schemeClr val="bg1"/>
                </a:solidFill>
              </a:rPr>
              <a:t>Each increase in the number of elements(n) causes the running time(t) to ‘grow‘ </a:t>
            </a:r>
            <a:r>
              <a:rPr lang="en-SG" sz="1600" dirty="0">
                <a:solidFill>
                  <a:schemeClr val="bg1"/>
                </a:solidFill>
              </a:rPr>
              <a:t>logarithmically. Aka. It is being divided</a:t>
            </a:r>
            <a:r>
              <a:rPr lang="en-SG" sz="1600" i="1" dirty="0">
                <a:solidFill>
                  <a:schemeClr val="bg1"/>
                </a:solidFill>
              </a:rPr>
              <a:t>.</a:t>
            </a:r>
          </a:p>
          <a:p>
            <a:endParaRPr lang="en-SG" sz="1600" b="1" i="1" dirty="0">
              <a:solidFill>
                <a:schemeClr val="accent4"/>
              </a:solidFill>
            </a:endParaRPr>
          </a:p>
          <a:p>
            <a:r>
              <a:rPr lang="en-SG" sz="1600" b="1" i="1" dirty="0">
                <a:solidFill>
                  <a:schemeClr val="accent4"/>
                </a:solidFill>
              </a:rPr>
              <a:t>To achieve the latter, we can use  a </a:t>
            </a:r>
            <a:r>
              <a:rPr lang="en-SG" sz="1600" b="1" i="1" u="sng" dirty="0">
                <a:solidFill>
                  <a:schemeClr val="accent4"/>
                </a:solidFill>
              </a:rPr>
              <a:t>balanced</a:t>
            </a:r>
            <a:r>
              <a:rPr lang="en-SG" sz="1600" b="1" i="1" dirty="0">
                <a:solidFill>
                  <a:schemeClr val="accent4"/>
                </a:solidFill>
              </a:rPr>
              <a:t> BST instead of a simple BST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877D2-66AE-7049-86B9-6399DB50ED3E}"/>
              </a:ext>
            </a:extLst>
          </p:cNvPr>
          <p:cNvSpPr txBox="1"/>
          <p:nvPr/>
        </p:nvSpPr>
        <p:spPr>
          <a:xfrm>
            <a:off x="5087469" y="2699061"/>
            <a:ext cx="26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Simplified Description…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91922A-F87C-A043-8056-209488AB2557}"/>
              </a:ext>
            </a:extLst>
          </p:cNvPr>
          <p:cNvCxnSpPr>
            <a:cxnSpLocks/>
          </p:cNvCxnSpPr>
          <p:nvPr/>
        </p:nvCxnSpPr>
        <p:spPr>
          <a:xfrm flipH="1" flipV="1">
            <a:off x="4235824" y="3146612"/>
            <a:ext cx="851645" cy="1748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029C6-8CEA-2C44-8675-2A4BAF5D18DF}"/>
              </a:ext>
            </a:extLst>
          </p:cNvPr>
          <p:cNvCxnSpPr>
            <a:cxnSpLocks/>
          </p:cNvCxnSpPr>
          <p:nvPr/>
        </p:nvCxnSpPr>
        <p:spPr>
          <a:xfrm flipH="1" flipV="1">
            <a:off x="4782671" y="4145905"/>
            <a:ext cx="304798" cy="1168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C06746-BB10-5B42-976A-FA47E188A40B}"/>
              </a:ext>
            </a:extLst>
          </p:cNvPr>
          <p:cNvSpPr txBox="1"/>
          <p:nvPr/>
        </p:nvSpPr>
        <p:spPr>
          <a:xfrm>
            <a:off x="2615668" y="5200113"/>
            <a:ext cx="1331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Complexity Graph</a:t>
            </a:r>
          </a:p>
        </p:txBody>
      </p:sp>
    </p:spTree>
    <p:extLst>
      <p:ext uri="{BB962C8B-B14F-4D97-AF65-F5344CB8AC3E}">
        <p14:creationId xmlns:p14="http://schemas.microsoft.com/office/powerpoint/2010/main" val="165147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9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AVL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AVL Trees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An AVL tree is a subtype of binary search tree. </a:t>
            </a:r>
            <a:r>
              <a:rPr lang="en-GB" altLang="en-US" dirty="0">
                <a:solidFill>
                  <a:schemeClr val="bg1"/>
                </a:solidFill>
              </a:rPr>
              <a:t>Named after it's inventors Adelson, </a:t>
            </a:r>
            <a:r>
              <a:rPr lang="en-GB" altLang="en-US" dirty="0" err="1">
                <a:solidFill>
                  <a:schemeClr val="bg1"/>
                </a:solidFill>
              </a:rPr>
              <a:t>Velskii</a:t>
            </a:r>
            <a:r>
              <a:rPr lang="en-GB" altLang="en-US" dirty="0">
                <a:solidFill>
                  <a:schemeClr val="bg1"/>
                </a:solidFill>
              </a:rPr>
              <a:t> and Landis, AVL trees have the property of dynamic </a:t>
            </a:r>
            <a:r>
              <a:rPr lang="en-GB" altLang="en-US" b="1" dirty="0">
                <a:solidFill>
                  <a:schemeClr val="bg1"/>
                </a:solidFill>
              </a:rPr>
              <a:t>self-balancing</a:t>
            </a:r>
            <a:r>
              <a:rPr lang="en-GB" altLang="en-US" dirty="0">
                <a:solidFill>
                  <a:schemeClr val="bg1"/>
                </a:solidFill>
              </a:rPr>
              <a:t> in addition to all the properties exhibited by binary search trees.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The difference between the depth of right and left subtrees cannot be more than one. </a:t>
            </a:r>
            <a:r>
              <a:rPr lang="en-GB" altLang="en-US" dirty="0">
                <a:solidFill>
                  <a:schemeClr val="bg1"/>
                </a:solidFill>
              </a:rPr>
              <a:t>In order to maintain this guarantee, an implementation of an AVL will include an algorithm to </a:t>
            </a:r>
            <a:r>
              <a:rPr lang="en-GB" altLang="en-US" b="1" dirty="0">
                <a:solidFill>
                  <a:schemeClr val="bg1"/>
                </a:solidFill>
              </a:rPr>
              <a:t>rebalance</a:t>
            </a:r>
            <a:r>
              <a:rPr lang="en-GB" altLang="en-US" dirty="0">
                <a:solidFill>
                  <a:schemeClr val="bg1"/>
                </a:solidFill>
              </a:rPr>
              <a:t> the tree when adding an additional element would upset this guarantee.</a:t>
            </a: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AVL trees have a worst case lookup, insert and delete time of O(log n).</a:t>
            </a:r>
          </a:p>
          <a:p>
            <a:pPr>
              <a:defRPr/>
            </a:pPr>
            <a:r>
              <a:rPr lang="en-GB" altLang="en-US" b="1" dirty="0">
                <a:solidFill>
                  <a:schemeClr val="accent4"/>
                </a:solidFill>
              </a:rPr>
              <a:t>Application: </a:t>
            </a:r>
            <a:r>
              <a:rPr lang="en-GB" altLang="en-US" dirty="0">
                <a:solidFill>
                  <a:schemeClr val="accent4"/>
                </a:solidFill>
              </a:rPr>
              <a:t>AVL trees are beneficial in the cases where you are designing some database where insertions and deletions are not that frequent but you have to frequently look-up for the items present in the tree.</a:t>
            </a: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https://www.freecodecamp.org/news/avl-tree-insertion-rotation-and-balance-factor/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Sample Code: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https://www.geeksforgeeks.org/avl-tree-set-1-insertion/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4853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9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AVL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AVL Trees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Insertion is conducted similar to a normal Binary Search Tree insertion. </a:t>
            </a:r>
          </a:p>
          <a:p>
            <a:pPr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After insertion, the tree is balanced using left or right </a:t>
            </a:r>
            <a:r>
              <a:rPr lang="en-GB" altLang="en-US" b="1" u="sng" dirty="0">
                <a:solidFill>
                  <a:schemeClr val="bg1"/>
                </a:solidFill>
              </a:rPr>
              <a:t>rotations.</a:t>
            </a: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If there is an imbalance in left child of left subtree, then you perform a </a:t>
            </a:r>
            <a:r>
              <a:rPr lang="en-GB" altLang="en-US" sz="1400" b="1" dirty="0">
                <a:solidFill>
                  <a:schemeClr val="bg1"/>
                </a:solidFill>
              </a:rPr>
              <a:t>right rotation.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If there is an imbalance in right child of right subtree, then you perform a </a:t>
            </a:r>
            <a:r>
              <a:rPr lang="en-GB" altLang="en-US" sz="1400" b="1" dirty="0">
                <a:solidFill>
                  <a:schemeClr val="bg1"/>
                </a:solidFill>
              </a:rPr>
              <a:t>left rotation.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If there is an imbalance in right child of left subtree, then you perform a </a:t>
            </a:r>
            <a:r>
              <a:rPr lang="en-GB" altLang="en-US" sz="1400" b="1" dirty="0">
                <a:solidFill>
                  <a:schemeClr val="bg1"/>
                </a:solidFill>
              </a:rPr>
              <a:t>right-left rotation.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If there is an imbalance in left child of right subtree, then you perform a </a:t>
            </a:r>
            <a:r>
              <a:rPr lang="en-GB" altLang="en-US" sz="1400" b="1" dirty="0">
                <a:solidFill>
                  <a:schemeClr val="bg1"/>
                </a:solidFill>
              </a:rPr>
              <a:t>left-right rotation.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alt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alt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https://www.freecodecamp.org/news/avl-tree-insertion-rotation-and-balance-factor/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Sample Code: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https://www.geeksforgeeks.org/avl-tree-set-1-insertion/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4C4056B-E217-FD4A-9868-99C2B199F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2126" y="3695659"/>
            <a:ext cx="5438919" cy="2012400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864AF-6E5E-E84E-8459-7366C0B9FAF2}"/>
              </a:ext>
            </a:extLst>
          </p:cNvPr>
          <p:cNvSpPr txBox="1"/>
          <p:nvPr/>
        </p:nvSpPr>
        <p:spPr>
          <a:xfrm>
            <a:off x="1477065" y="3746691"/>
            <a:ext cx="15150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Example of </a:t>
            </a:r>
          </a:p>
          <a:p>
            <a:r>
              <a:rPr lang="en-US" sz="1400" b="1" dirty="0">
                <a:solidFill>
                  <a:schemeClr val="accent4"/>
                </a:solidFill>
              </a:rPr>
              <a:t>a left rotation</a:t>
            </a:r>
          </a:p>
          <a:p>
            <a:endParaRPr lang="en-US" sz="1400" dirty="0">
              <a:solidFill>
                <a:schemeClr val="accent4"/>
              </a:solidFill>
            </a:endParaRPr>
          </a:p>
          <a:p>
            <a:r>
              <a:rPr lang="en-US" sz="1200" dirty="0">
                <a:solidFill>
                  <a:schemeClr val="accent4"/>
                </a:solidFill>
              </a:rPr>
              <a:t>Observe how the rotation causes the difference in heights of the right and left subtrees to become 0</a:t>
            </a:r>
            <a:r>
              <a:rPr lang="en-US" sz="1400" dirty="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4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904700" y="2459503"/>
            <a:ext cx="60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AVL Tree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5E4F5-3789-5C46-B3B7-3FF222F2BC61}"/>
              </a:ext>
            </a:extLst>
          </p:cNvPr>
          <p:cNvSpPr/>
          <p:nvPr/>
        </p:nvSpPr>
        <p:spPr>
          <a:xfrm>
            <a:off x="3603263" y="5710021"/>
            <a:ext cx="2699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Folder: </a:t>
            </a:r>
            <a:r>
              <a:rPr lang="en-US" dirty="0" err="1">
                <a:solidFill>
                  <a:schemeClr val="bg2"/>
                </a:solidFill>
              </a:rPr>
              <a:t>AVL_tree_example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See also: Lecture 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6E620-E797-4344-98D7-DDF5BACF052B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F33CA-77D3-6440-B827-5C65AB3EE3C3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270822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1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Multiway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Multiway Trees</a:t>
            </a: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600" dirty="0">
                <a:solidFill>
                  <a:schemeClr val="bg1"/>
                </a:solidFill>
              </a:rPr>
              <a:t>The m-way search trees are multi-way trees which are generalised versions of binary trees where each node contains multiple elements. </a:t>
            </a:r>
            <a:r>
              <a:rPr lang="en-GB" altLang="en-US" sz="1600" b="1" dirty="0">
                <a:solidFill>
                  <a:schemeClr val="bg1"/>
                </a:solidFill>
              </a:rPr>
              <a:t>In an m-Way tree of order m, each node contains a maximum of m – 1 key fields and m children.</a:t>
            </a:r>
            <a:r>
              <a:rPr lang="en-GB" altLang="en-US" b="1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endParaRPr lang="en-GB" altLang="en-US" sz="1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600" dirty="0">
                <a:solidFill>
                  <a:schemeClr val="bg1"/>
                </a:solidFill>
              </a:rPr>
              <a:t>An example of a </a:t>
            </a:r>
            <a:r>
              <a:rPr lang="en-GB" altLang="en-US" sz="1600" b="1" dirty="0">
                <a:solidFill>
                  <a:schemeClr val="bg1"/>
                </a:solidFill>
              </a:rPr>
              <a:t>5-Way</a:t>
            </a:r>
            <a:r>
              <a:rPr lang="en-GB" altLang="en-US" sz="1600" dirty="0">
                <a:solidFill>
                  <a:schemeClr val="bg1"/>
                </a:solidFill>
              </a:rPr>
              <a:t> search tree is shown in the figure below. Observe how each node has at most </a:t>
            </a:r>
            <a:r>
              <a:rPr lang="en-GB" altLang="en-US" sz="1600" b="1" dirty="0">
                <a:solidFill>
                  <a:schemeClr val="bg1"/>
                </a:solidFill>
              </a:rPr>
              <a:t>5 child nodes </a:t>
            </a:r>
            <a:r>
              <a:rPr lang="en-GB" altLang="en-US" sz="1600" dirty="0">
                <a:solidFill>
                  <a:schemeClr val="bg1"/>
                </a:solidFill>
              </a:rPr>
              <a:t>&amp; therefore has at most </a:t>
            </a:r>
            <a:r>
              <a:rPr lang="en-GB" altLang="en-US" sz="1600" b="1" dirty="0">
                <a:solidFill>
                  <a:schemeClr val="bg1"/>
                </a:solidFill>
              </a:rPr>
              <a:t>4 keys </a:t>
            </a:r>
            <a:r>
              <a:rPr lang="en-GB" altLang="en-US" sz="1600" dirty="0">
                <a:solidFill>
                  <a:schemeClr val="bg1"/>
                </a:solidFill>
              </a:rPr>
              <a:t>contained in it.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https://www.geeksforgeeks.org/m-way-search-trees-set-1-searching/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Multiway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891F6-406F-8444-B166-CFD20821E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554" r="9322"/>
          <a:stretch/>
        </p:blipFill>
        <p:spPr>
          <a:xfrm>
            <a:off x="2799551" y="3245810"/>
            <a:ext cx="4852125" cy="2422370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75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1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Multiway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Multiway Trees</a:t>
            </a:r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dirty="0">
                <a:solidFill>
                  <a:schemeClr val="bg1"/>
                </a:solidFill>
              </a:rPr>
              <a:t>The goal of </a:t>
            </a:r>
            <a:r>
              <a:rPr lang="en-GB" altLang="en-US" b="1" dirty="0">
                <a:solidFill>
                  <a:schemeClr val="bg1"/>
                </a:solidFill>
              </a:rPr>
              <a:t>m-Way</a:t>
            </a:r>
            <a:r>
              <a:rPr lang="en-GB" altLang="en-US" dirty="0">
                <a:solidFill>
                  <a:schemeClr val="bg1"/>
                </a:solidFill>
              </a:rPr>
              <a:t> search tree of height h is to ensure </a:t>
            </a:r>
            <a:r>
              <a:rPr lang="en-GB" altLang="en-US" b="1" dirty="0">
                <a:solidFill>
                  <a:schemeClr val="bg1"/>
                </a:solidFill>
              </a:rPr>
              <a:t>O(h) </a:t>
            </a:r>
            <a:r>
              <a:rPr lang="en-GB" altLang="en-US" dirty="0">
                <a:solidFill>
                  <a:schemeClr val="bg1"/>
                </a:solidFill>
              </a:rPr>
              <a:t>no. of accesses for an insert, delete or retrieval operation. Hence, it ensures that the height h is close to </a:t>
            </a:r>
            <a:r>
              <a:rPr lang="en-GB" altLang="en-US" b="1" dirty="0">
                <a:solidFill>
                  <a:schemeClr val="bg1"/>
                </a:solidFill>
              </a:rPr>
              <a:t>log </a:t>
            </a:r>
            <a:r>
              <a:rPr lang="en-GB" altLang="en-US" b="1" baseline="-25000" dirty="0">
                <a:solidFill>
                  <a:schemeClr val="bg1"/>
                </a:solidFill>
              </a:rPr>
              <a:t>m</a:t>
            </a:r>
            <a:r>
              <a:rPr lang="en-GB" altLang="en-US" b="1" dirty="0">
                <a:solidFill>
                  <a:schemeClr val="bg1"/>
                </a:solidFill>
              </a:rPr>
              <a:t>(n + 1). 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https://www.geeksforgeeks.org/m-way-search-trees-set-1-searching/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Multiway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891F6-406F-8444-B166-CFD20821E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554" r="9322"/>
          <a:stretch/>
        </p:blipFill>
        <p:spPr>
          <a:xfrm>
            <a:off x="1395163" y="2660771"/>
            <a:ext cx="5529569" cy="2760577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72FFE-9CB1-D24A-A2A3-1334ADC50DB6}"/>
              </a:ext>
            </a:extLst>
          </p:cNvPr>
          <p:cNvSpPr txBox="1"/>
          <p:nvPr/>
        </p:nvSpPr>
        <p:spPr>
          <a:xfrm>
            <a:off x="6996113" y="2634645"/>
            <a:ext cx="21674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Ma-ma-ma-math...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Degree(m) = 5</a:t>
            </a:r>
          </a:p>
          <a:p>
            <a:r>
              <a:rPr lang="en-US" dirty="0">
                <a:solidFill>
                  <a:schemeClr val="bg1"/>
                </a:solidFill>
              </a:rPr>
              <a:t>Height (h)  = 3</a:t>
            </a:r>
          </a:p>
          <a:p>
            <a:r>
              <a:rPr lang="en-US" dirty="0">
                <a:solidFill>
                  <a:schemeClr val="bg1"/>
                </a:solidFill>
              </a:rPr>
              <a:t>Nodes(n)   = 28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Complexity</a:t>
            </a:r>
          </a:p>
          <a:p>
            <a:r>
              <a:rPr lang="en-GB" altLang="en-US" b="1" dirty="0">
                <a:solidFill>
                  <a:schemeClr val="bg1"/>
                </a:solidFill>
              </a:rPr>
              <a:t>log </a:t>
            </a:r>
            <a:r>
              <a:rPr lang="en-GB" altLang="en-US" b="1" baseline="-25000" dirty="0">
                <a:solidFill>
                  <a:schemeClr val="bg1"/>
                </a:solidFill>
              </a:rPr>
              <a:t>5 </a:t>
            </a:r>
            <a:r>
              <a:rPr lang="en-GB" altLang="en-US" b="1" dirty="0">
                <a:solidFill>
                  <a:schemeClr val="bg1"/>
                </a:solidFill>
              </a:rPr>
              <a:t>(28 + 1) </a:t>
            </a:r>
          </a:p>
          <a:p>
            <a:endParaRPr lang="en-GB" altLang="en-US" b="1" dirty="0">
              <a:solidFill>
                <a:schemeClr val="bg1"/>
              </a:solidFill>
            </a:endParaRPr>
          </a:p>
          <a:p>
            <a:r>
              <a:rPr lang="en-GB" altLang="en-US" b="1" dirty="0">
                <a:solidFill>
                  <a:schemeClr val="bg1"/>
                </a:solidFill>
              </a:rPr>
              <a:t>= 2.1</a:t>
            </a:r>
          </a:p>
          <a:p>
            <a:r>
              <a:rPr lang="en-GB" sz="1200" dirty="0">
                <a:solidFill>
                  <a:schemeClr val="accent4"/>
                </a:solidFill>
              </a:rPr>
              <a:t>Put simply, it takes on average </a:t>
            </a:r>
            <a:r>
              <a:rPr lang="en-GB" sz="1200" b="1" dirty="0">
                <a:solidFill>
                  <a:schemeClr val="accent4"/>
                </a:solidFill>
              </a:rPr>
              <a:t>2.1</a:t>
            </a:r>
            <a:r>
              <a:rPr lang="en-GB" sz="1200" dirty="0">
                <a:solidFill>
                  <a:schemeClr val="accent4"/>
                </a:solidFill>
              </a:rPr>
              <a:t> operations to perform an insert/delete/retrieval on the current tree.</a:t>
            </a:r>
            <a:endParaRPr lang="en-US" sz="1200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A picture containing man, swimming, photo, standing&#10;&#10;Description automatically generated">
            <a:extLst>
              <a:ext uri="{FF2B5EF4-FFF2-40B4-BE49-F238E27FC236}">
                <a16:creationId xmlns:a16="http://schemas.microsoft.com/office/drawing/2014/main" id="{309A581D-8291-AE48-9FFD-82B9C36A2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3793" y="2269519"/>
            <a:ext cx="1289032" cy="666000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62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B and B+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 Trees </a:t>
            </a:r>
          </a:p>
          <a:p>
            <a:r>
              <a:rPr lang="en-GB" altLang="en-US" sz="1600" b="1" dirty="0">
                <a:solidFill>
                  <a:schemeClr val="bg1"/>
                </a:solidFill>
              </a:rPr>
              <a:t>A B-tree is a specialized M-way tree that is widely used for disk access</a:t>
            </a:r>
            <a:r>
              <a:rPr lang="en-GB" altLang="en-US" sz="1600" dirty="0">
                <a:solidFill>
                  <a:schemeClr val="bg1"/>
                </a:solidFill>
              </a:rPr>
              <a:t>. A B tree of order m can have a maximum of </a:t>
            </a:r>
            <a:r>
              <a:rPr lang="en-GB" altLang="en-US" sz="1600" b="1" dirty="0">
                <a:solidFill>
                  <a:schemeClr val="bg1"/>
                </a:solidFill>
              </a:rPr>
              <a:t>m–1 keys </a:t>
            </a:r>
            <a:r>
              <a:rPr lang="en-GB" altLang="en-US" sz="1600" dirty="0">
                <a:solidFill>
                  <a:schemeClr val="bg1"/>
                </a:solidFill>
              </a:rPr>
              <a:t>and </a:t>
            </a:r>
            <a:r>
              <a:rPr lang="en-GB" altLang="en-US" sz="1600" b="1" dirty="0">
                <a:solidFill>
                  <a:schemeClr val="bg1"/>
                </a:solidFill>
              </a:rPr>
              <a:t>m pointers to its sub-trees. </a:t>
            </a:r>
            <a:r>
              <a:rPr lang="en-GB" altLang="en-US" sz="1600" dirty="0">
                <a:solidFill>
                  <a:schemeClr val="bg1"/>
                </a:solidFill>
              </a:rPr>
              <a:t>It was developed in the year 1972 by Bayer and McCreight . </a:t>
            </a:r>
            <a:r>
              <a:rPr lang="en-GB" altLang="en-US" sz="1600" b="1" dirty="0">
                <a:solidFill>
                  <a:schemeClr val="bg1"/>
                </a:solidFill>
              </a:rPr>
              <a:t>A B-tree is designed to store sorted data and allows search, insertion, and deletion operations to be performed in logarithmic running time.</a:t>
            </a:r>
          </a:p>
          <a:p>
            <a:endParaRPr lang="en-GB" altLang="en-US" sz="1600" b="1" dirty="0">
              <a:solidFill>
                <a:schemeClr val="bg1"/>
              </a:solidFill>
            </a:endParaRPr>
          </a:p>
          <a:p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https://www.thedshandbook.com/multiway-trees/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B+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54BE0A6-E335-3741-8076-AFDD589D4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251" y="2784924"/>
            <a:ext cx="6694374" cy="28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5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B and B+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17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 Trees</a:t>
            </a:r>
          </a:p>
          <a:p>
            <a:endParaRPr lang="en-GB" altLang="en-US" sz="1600" dirty="0">
              <a:solidFill>
                <a:schemeClr val="bg1"/>
              </a:solidFill>
            </a:endParaRPr>
          </a:p>
          <a:p>
            <a:r>
              <a:rPr lang="en-GB" altLang="en-US" sz="1600" b="1" dirty="0">
                <a:solidFill>
                  <a:schemeClr val="bg1"/>
                </a:solidFill>
              </a:rPr>
              <a:t>Properties of B-Trees: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chemeClr val="bg1"/>
                </a:solidFill>
              </a:rPr>
              <a:t>All the leaf nodes must be at the same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</a:rPr>
              <a:t>All nodes except root must have </a:t>
            </a:r>
            <a:r>
              <a:rPr lang="en-GB" altLang="en-US" sz="1600" i="1" dirty="0">
                <a:solidFill>
                  <a:schemeClr val="bg1"/>
                </a:solidFill>
              </a:rPr>
              <a:t>at leas</a:t>
            </a:r>
            <a:r>
              <a:rPr lang="en-GB" altLang="en-US" sz="1600" dirty="0">
                <a:solidFill>
                  <a:schemeClr val="bg1"/>
                </a:solidFill>
              </a:rPr>
              <a:t>t [m/2]-1 keys and </a:t>
            </a:r>
            <a:r>
              <a:rPr lang="en-GB" altLang="en-US" sz="1600" i="1" dirty="0">
                <a:solidFill>
                  <a:schemeClr val="bg1"/>
                </a:solidFill>
              </a:rPr>
              <a:t>maximum of </a:t>
            </a:r>
            <a:r>
              <a:rPr lang="en-GB" altLang="en-US" sz="1600" dirty="0">
                <a:solidFill>
                  <a:schemeClr val="bg1"/>
                </a:solidFill>
              </a:rPr>
              <a:t>m-1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</a:rPr>
              <a:t>A non-leaf node with n-1 keys must have n number of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chemeClr val="bg1"/>
                </a:solidFill>
              </a:rPr>
              <a:t>All the key values within a node must be in Ascending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</a:rPr>
              <a:t>All internal nodes must have at least m/2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</a:rPr>
              <a:t>If the root node is a non leaf node, then it must have at least two children.</a:t>
            </a: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https://www.thedshandbook.com/multiway-trees/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B+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54BE0A6-E335-3741-8076-AFDD589D4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374" y="3692759"/>
            <a:ext cx="4445251" cy="1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904700" y="2459503"/>
            <a:ext cx="60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B Tree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5E4F5-3789-5C46-B3B7-3FF222F2BC61}"/>
              </a:ext>
            </a:extLst>
          </p:cNvPr>
          <p:cNvSpPr/>
          <p:nvPr/>
        </p:nvSpPr>
        <p:spPr>
          <a:xfrm>
            <a:off x="3739070" y="5710021"/>
            <a:ext cx="2427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Folder: </a:t>
            </a:r>
            <a:r>
              <a:rPr lang="en-US" dirty="0" err="1">
                <a:solidFill>
                  <a:schemeClr val="bg2"/>
                </a:solidFill>
              </a:rPr>
              <a:t>B_tree_example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See also: Lecture 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A94A3-BBA0-D849-BE52-5ABAFFF4B7F7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4F971-B234-5A44-A201-D751EBD592D5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29448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B and B+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19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B+ Trees</a:t>
            </a:r>
            <a:endParaRPr lang="en-SG" altLang="en-US" sz="2400" b="1" dirty="0">
              <a:solidFill>
                <a:schemeClr val="bg1"/>
              </a:solidFill>
            </a:endParaRPr>
          </a:p>
          <a:p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600" b="1" dirty="0">
                <a:solidFill>
                  <a:schemeClr val="bg1"/>
                </a:solidFill>
              </a:rPr>
              <a:t>A B+ tree can be viewed as a B-tree, but each node contains only keys (not key-value pairs), and it stores all the records at the leaf level of the tree instead.</a:t>
            </a:r>
          </a:p>
          <a:p>
            <a:pPr>
              <a:defRPr/>
            </a:pPr>
            <a:r>
              <a:rPr lang="en-GB" altLang="en-US" sz="1600" dirty="0">
                <a:solidFill>
                  <a:schemeClr val="bg1"/>
                </a:solidFill>
              </a:rPr>
              <a:t>It has two parts – the first part is the index set that constitutes the interior nodes and the second part is the sequence set  that constitutes the leaves.</a:t>
            </a:r>
          </a:p>
          <a:p>
            <a:pPr>
              <a:defRPr/>
            </a:pPr>
            <a:r>
              <a:rPr lang="en-GB" altLang="en-US" sz="1600" b="1" dirty="0">
                <a:solidFill>
                  <a:schemeClr val="bg1"/>
                </a:solidFill>
              </a:rPr>
              <a:t>The linked leaves make it possible for the keys to be accessed sequentially in addition to accessing them directly. This is an advantage over a normal B+ tree as it allows for efficient retrieval of data.</a:t>
            </a:r>
          </a:p>
          <a:p>
            <a:pPr>
              <a:defRPr/>
            </a:pPr>
            <a:br>
              <a:rPr lang="en-GB" altLang="en-US" dirty="0">
                <a:solidFill>
                  <a:schemeClr val="bg1"/>
                </a:solidFill>
              </a:rPr>
            </a:b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https://www.thedshandbook.com/multiway-trees/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B+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8D16356A-F088-0C4A-A101-21A4427D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548" y="3708804"/>
            <a:ext cx="3937078" cy="1809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27D64-4614-D84D-9E9D-552B5A48107E}"/>
              </a:ext>
            </a:extLst>
          </p:cNvPr>
          <p:cNvSpPr txBox="1"/>
          <p:nvPr/>
        </p:nvSpPr>
        <p:spPr>
          <a:xfrm>
            <a:off x="7227079" y="4465349"/>
            <a:ext cx="8369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Linked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Leaves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Provide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Sequential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0F8D-95D8-2341-B408-130CCD5B4B33}"/>
              </a:ext>
            </a:extLst>
          </p:cNvPr>
          <p:cNvCxnSpPr>
            <a:cxnSpLocks/>
          </p:cNvCxnSpPr>
          <p:nvPr/>
        </p:nvCxnSpPr>
        <p:spPr>
          <a:xfrm flipH="1">
            <a:off x="6624626" y="4757737"/>
            <a:ext cx="54804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AF3E99-E9A8-2143-A013-DA4DBB3733BE}"/>
              </a:ext>
            </a:extLst>
          </p:cNvPr>
          <p:cNvSpPr txBox="1"/>
          <p:nvPr/>
        </p:nvSpPr>
        <p:spPr>
          <a:xfrm>
            <a:off x="7227079" y="3706633"/>
            <a:ext cx="83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Index 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C12823-AABB-844C-B51F-84CC5A2EC9C6}"/>
              </a:ext>
            </a:extLst>
          </p:cNvPr>
          <p:cNvCxnSpPr>
            <a:cxnSpLocks/>
          </p:cNvCxnSpPr>
          <p:nvPr/>
        </p:nvCxnSpPr>
        <p:spPr>
          <a:xfrm flipH="1">
            <a:off x="5357801" y="3999021"/>
            <a:ext cx="181487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most important thing…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E6E19-AB4C-474D-8B75-BCF8FDD5FFD8}"/>
              </a:ext>
            </a:extLst>
          </p:cNvPr>
          <p:cNvGrpSpPr/>
          <p:nvPr/>
        </p:nvGrpSpPr>
        <p:grpSpPr>
          <a:xfrm>
            <a:off x="931863" y="1151467"/>
            <a:ext cx="8128001" cy="4994411"/>
            <a:chOff x="978940" y="1222703"/>
            <a:chExt cx="8128001" cy="4994411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DE1106-6972-3C4D-90AA-C1FCF5EC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415" b="17308"/>
            <a:stretch/>
          </p:blipFill>
          <p:spPr>
            <a:xfrm>
              <a:off x="978940" y="1222703"/>
              <a:ext cx="8128000" cy="31020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3DD813-94F3-3E49-94C8-9CCA809982B8}"/>
                </a:ext>
              </a:extLst>
            </p:cNvPr>
            <p:cNvSpPr txBox="1"/>
            <p:nvPr/>
          </p:nvSpPr>
          <p:spPr>
            <a:xfrm>
              <a:off x="3054834" y="133184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C++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6071-6D7D-1543-B06A-4947F02D8F91}"/>
                </a:ext>
              </a:extLst>
            </p:cNvPr>
            <p:cNvSpPr txBox="1"/>
            <p:nvPr/>
          </p:nvSpPr>
          <p:spPr>
            <a:xfrm>
              <a:off x="6270758" y="133184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Java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4E26F-2FCB-A84D-8719-BD6D40F217CB}"/>
                </a:ext>
              </a:extLst>
            </p:cNvPr>
            <p:cNvSpPr txBox="1"/>
            <p:nvPr/>
          </p:nvSpPr>
          <p:spPr>
            <a:xfrm>
              <a:off x="978940" y="4324736"/>
              <a:ext cx="8128001" cy="18923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The single most important requisite in programming is to write code that </a:t>
              </a:r>
              <a:r>
                <a:rPr lang="en-US" sz="1400" b="1" i="1">
                  <a:solidFill>
                    <a:schemeClr val="bg1"/>
                  </a:solidFill>
                  <a:latin typeface="Helvetica" pitchFamily="2" charset="0"/>
                </a:rPr>
                <a:t>works</a:t>
              </a: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sz="1400">
                  <a:solidFill>
                    <a:schemeClr val="bg1"/>
                  </a:solidFill>
                  <a:latin typeface="Helvetica" pitchFamily="2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ICT283 will be challenging.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But you need not be afraid; every challenge contains a gift.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Have the courage to take it on and you will be surprised.</a:t>
              </a:r>
            </a:p>
            <a:p>
              <a:pPr algn="ctr">
                <a:lnSpc>
                  <a:spcPct val="150000"/>
                </a:lnSpc>
              </a:pPr>
              <a:endParaRPr 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1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B and B+ Trees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B+ Trees</a:t>
            </a:r>
            <a:endParaRPr lang="en-GB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600" b="1" dirty="0">
                <a:solidFill>
                  <a:schemeClr val="accent4"/>
                </a:solidFill>
              </a:rPr>
              <a:t>Application: </a:t>
            </a:r>
            <a:r>
              <a:rPr lang="en-GB" altLang="en-US" sz="1600" dirty="0">
                <a:solidFill>
                  <a:schemeClr val="accent4"/>
                </a:solidFill>
              </a:rPr>
              <a:t>File Indexing- The efficient retrieval of a B+ Tree allows for use in file indexing operations. The high number of pointers to the child nodes in a node help to </a:t>
            </a:r>
            <a:r>
              <a:rPr lang="en-GB" altLang="en-US" sz="1600" b="1" dirty="0">
                <a:solidFill>
                  <a:schemeClr val="accent4"/>
                </a:solidFill>
              </a:rPr>
              <a:t>reduce the number of I/O operations</a:t>
            </a:r>
            <a:r>
              <a:rPr lang="en-GB" altLang="en-US" sz="1600" dirty="0">
                <a:solidFill>
                  <a:schemeClr val="accent4"/>
                </a:solidFill>
              </a:rPr>
              <a:t> required to find an element in the tree, making it ideal for data retrieval where I/O operations take time.</a:t>
            </a: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endParaRPr lang="en-GB" altLang="en-US" dirty="0">
              <a:solidFill>
                <a:schemeClr val="accent4"/>
              </a:solidFill>
            </a:endParaRPr>
          </a:p>
          <a:p>
            <a:pPr>
              <a:defRPr/>
            </a:pPr>
            <a:r>
              <a:rPr lang="en-GB" altLang="en-US" sz="1600" b="1" dirty="0">
                <a:solidFill>
                  <a:schemeClr val="bg1"/>
                </a:solidFill>
              </a:rPr>
              <a:t>Properties of B+ Trees: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Inserting a record requires </a:t>
            </a:r>
            <a:r>
              <a:rPr lang="en-GB" altLang="en-US" sz="1400" b="1" dirty="0">
                <a:solidFill>
                  <a:schemeClr val="bg1"/>
                </a:solidFill>
              </a:rPr>
              <a:t>O(log n) </a:t>
            </a:r>
            <a:r>
              <a:rPr lang="en-GB" altLang="en-US" sz="1400" dirty="0">
                <a:solidFill>
                  <a:schemeClr val="bg1"/>
                </a:solidFill>
              </a:rPr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Finding a record requires </a:t>
            </a:r>
            <a:r>
              <a:rPr lang="en-GB" altLang="en-US" sz="1400" b="1" dirty="0">
                <a:solidFill>
                  <a:schemeClr val="bg1"/>
                </a:solidFill>
              </a:rPr>
              <a:t>O(log n) </a:t>
            </a:r>
            <a:r>
              <a:rPr lang="en-GB" altLang="en-US" sz="1400" dirty="0">
                <a:solidFill>
                  <a:schemeClr val="bg1"/>
                </a:solidFill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Removing a (previously located) record requires </a:t>
            </a:r>
            <a:r>
              <a:rPr lang="en-GB" altLang="en-US" sz="1400" b="1" dirty="0">
                <a:solidFill>
                  <a:schemeClr val="bg1"/>
                </a:solidFill>
              </a:rPr>
              <a:t>O(log n) </a:t>
            </a:r>
            <a:r>
              <a:rPr lang="en-GB" altLang="en-US" sz="1400" dirty="0">
                <a:solidFill>
                  <a:schemeClr val="bg1"/>
                </a:solidFill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sz="1400" dirty="0">
                <a:solidFill>
                  <a:schemeClr val="bg1"/>
                </a:solidFill>
              </a:rPr>
              <a:t>Performing a range query with k elements occurring within the range requires </a:t>
            </a:r>
            <a:r>
              <a:rPr lang="en-GB" altLang="en-US" sz="1400" b="1" dirty="0">
                <a:solidFill>
                  <a:schemeClr val="bg1"/>
                </a:solidFill>
              </a:rPr>
              <a:t>O(log n + k)</a:t>
            </a:r>
            <a:r>
              <a:rPr lang="en-GB" altLang="en-US" sz="1400" dirty="0">
                <a:solidFill>
                  <a:schemeClr val="bg1"/>
                </a:solidFill>
              </a:rPr>
              <a:t>operations.</a:t>
            </a:r>
            <a:endParaRPr lang="en-GB" altLang="en-US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Source: </a:t>
            </a:r>
            <a:r>
              <a:rPr lang="en-GB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https://www.thedshandbook.com/multiway-trees/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GB" altLang="en-US" sz="1200" dirty="0">
                <a:solidFill>
                  <a:schemeClr val="bg1"/>
                </a:solidFill>
              </a:rPr>
              <a:t>B+ tree Visualiser: </a:t>
            </a:r>
            <a:r>
              <a:rPr lang="en-GB" alt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lang="en-GB" altLang="en-US" sz="1200" dirty="0">
              <a:solidFill>
                <a:schemeClr val="bg1"/>
              </a:solidFill>
            </a:endParaRPr>
          </a:p>
          <a:p>
            <a:pPr>
              <a:defRPr/>
            </a:pPr>
            <a:endParaRPr lang="en-GB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8272823" y="726236"/>
            <a:ext cx="108293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Coding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13" name="AutoShape 6" descr="m^{h} -1">
            <a:extLst>
              <a:ext uri="{FF2B5EF4-FFF2-40B4-BE49-F238E27FC236}">
                <a16:creationId xmlns:a16="http://schemas.microsoft.com/office/drawing/2014/main" id="{BEC914D0-C34A-4C44-994B-09E50033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53300" y="-60325"/>
            <a:ext cx="10033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8D16356A-F088-0C4A-A101-21A4427D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200" y="2671929"/>
            <a:ext cx="4238182" cy="1948197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A3070-42B7-1545-A1B2-A1D4706DB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426" y="2689045"/>
            <a:ext cx="2211607" cy="1559973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CCF0EE-1DE7-A345-A88F-64C45DBCCBF6}"/>
              </a:ext>
            </a:extLst>
          </p:cNvPr>
          <p:cNvSpPr txBox="1"/>
          <p:nvPr/>
        </p:nvSpPr>
        <p:spPr>
          <a:xfrm>
            <a:off x="7051555" y="3003081"/>
            <a:ext cx="74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37FF"/>
                </a:solidFill>
              </a:rPr>
              <a:t>directory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06A00E-6A90-D544-9829-6D6B3E1CB73F}"/>
              </a:ext>
            </a:extLst>
          </p:cNvPr>
          <p:cNvSpPr txBox="1"/>
          <p:nvPr/>
        </p:nvSpPr>
        <p:spPr>
          <a:xfrm>
            <a:off x="6623329" y="42770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37FF"/>
                </a:solidFill>
              </a:rPr>
              <a:t>files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7D0F4-9E8C-1442-A827-A72B1ADC8716}"/>
              </a:ext>
            </a:extLst>
          </p:cNvPr>
          <p:cNvSpPr txBox="1"/>
          <p:nvPr/>
        </p:nvSpPr>
        <p:spPr>
          <a:xfrm>
            <a:off x="8302973" y="42770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37FF"/>
                </a:solidFill>
              </a:rPr>
              <a:t>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31F13-3382-124A-A354-71DB1FC11F9E}"/>
              </a:ext>
            </a:extLst>
          </p:cNvPr>
          <p:cNvSpPr txBox="1"/>
          <p:nvPr/>
        </p:nvSpPr>
        <p:spPr>
          <a:xfrm>
            <a:off x="5051291" y="42770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37FF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815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904700" y="2459503"/>
            <a:ext cx="60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B+ Tree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5E4F5-3789-5C46-B3B7-3FF222F2BC61}"/>
              </a:ext>
            </a:extLst>
          </p:cNvPr>
          <p:cNvSpPr/>
          <p:nvPr/>
        </p:nvSpPr>
        <p:spPr>
          <a:xfrm>
            <a:off x="3681362" y="5710021"/>
            <a:ext cx="2543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Folder: B+_</a:t>
            </a:r>
            <a:r>
              <a:rPr lang="en-US" dirty="0" err="1">
                <a:solidFill>
                  <a:schemeClr val="bg2"/>
                </a:solidFill>
              </a:rPr>
              <a:t>tree_example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See also: Lecture 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B6D49-EE8B-E841-8C03-8280A3726501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BF1AE-2FEB-6B4E-8AEE-0A707DCA4262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86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38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Trees: Additional Information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Tree Visualisations:</a:t>
            </a:r>
          </a:p>
          <a:p>
            <a:r>
              <a:rPr lang="en-SG" dirty="0">
                <a:solidFill>
                  <a:schemeClr val="bg1"/>
                </a:solidFill>
              </a:rPr>
              <a:t>When in doubt, use these visualisation tools to understand how trees work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https://visualgo.net/en/bst</a:t>
            </a:r>
            <a:endParaRPr lang="en-SG" sz="1600" dirty="0">
              <a:solidFill>
                <a:schemeClr val="bg1"/>
              </a:solidFill>
            </a:endParaRPr>
          </a:p>
          <a:p>
            <a:endParaRPr lang="en-SG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http://btv.melezinek.cz/binary-search-tree.html</a:t>
            </a: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GB" altLang="en-US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1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16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lang="en-SG" sz="1200" dirty="0">
              <a:solidFill>
                <a:schemeClr val="bg1"/>
              </a:solidFill>
            </a:endParaRPr>
          </a:p>
          <a:p>
            <a:endParaRPr lang="en-SG" sz="16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2156FE-8E59-BD49-B011-2140C83D4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7775" y="2124635"/>
            <a:ext cx="6816781" cy="1596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F6604-9190-6D46-9B14-EC99CAC5C141}"/>
              </a:ext>
            </a:extLst>
          </p:cNvPr>
          <p:cNvSpPr txBox="1"/>
          <p:nvPr/>
        </p:nvSpPr>
        <p:spPr>
          <a:xfrm>
            <a:off x="7113069" y="3868247"/>
            <a:ext cx="14114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Tip: </a:t>
            </a:r>
            <a:r>
              <a:rPr lang="en-US" sz="1400" dirty="0">
                <a:solidFill>
                  <a:schemeClr val="accent4"/>
                </a:solidFill>
              </a:rPr>
              <a:t>Be able to illustrate ideas with examples and solve tree-based problems</a:t>
            </a:r>
          </a:p>
        </p:txBody>
      </p:sp>
    </p:spTree>
    <p:extLst>
      <p:ext uri="{BB962C8B-B14F-4D97-AF65-F5344CB8AC3E}">
        <p14:creationId xmlns:p14="http://schemas.microsoft.com/office/powerpoint/2010/main" val="41426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Assignment 2 Discussion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Ass 2 Program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Your program must load </a:t>
            </a:r>
            <a:r>
              <a:rPr lang="en-SG" sz="2000" b="1" dirty="0">
                <a:solidFill>
                  <a:schemeClr val="bg1"/>
                </a:solidFill>
              </a:rPr>
              <a:t>multiple</a:t>
            </a:r>
            <a:r>
              <a:rPr lang="en-SG" sz="2000" dirty="0">
                <a:solidFill>
                  <a:schemeClr val="bg1"/>
                </a:solidFill>
              </a:rPr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Implement and utilise </a:t>
            </a:r>
            <a:r>
              <a:rPr lang="en-SG" sz="2000" b="1" dirty="0">
                <a:solidFill>
                  <a:schemeClr val="bg1"/>
                </a:solidFill>
              </a:rPr>
              <a:t>BST</a:t>
            </a:r>
            <a:r>
              <a:rPr lang="en-SG" sz="2000" dirty="0">
                <a:solidFill>
                  <a:schemeClr val="bg1"/>
                </a:solidFill>
              </a:rPr>
              <a:t> and </a:t>
            </a:r>
            <a:r>
              <a:rPr lang="en-SG" sz="2000" b="1" dirty="0">
                <a:solidFill>
                  <a:schemeClr val="bg1"/>
                </a:solidFill>
              </a:rPr>
              <a:t>STL Map </a:t>
            </a:r>
            <a:r>
              <a:rPr lang="en-SG" sz="2000" dirty="0">
                <a:solidFill>
                  <a:schemeClr val="bg1"/>
                </a:solidFill>
              </a:rPr>
              <a:t>on options 1-4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Vectors may be used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>
                <a:solidFill>
                  <a:schemeClr val="bg1"/>
                </a:solidFill>
              </a:rPr>
              <a:t>Only attempt option 5 if option 1-4 is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Use Excel to check if your values are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Program must </a:t>
            </a:r>
            <a:r>
              <a:rPr lang="en-SG" sz="2000" b="1" dirty="0">
                <a:solidFill>
                  <a:schemeClr val="bg1"/>
                </a:solidFill>
              </a:rPr>
              <a:t>load the data first before processing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Program folder must contain executable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Read Q and A file provided in assignment pack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Assignment 2 Documentation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Ass 2 Documentation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You may copy paste from your previous documentation (if applicable)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Provide a rationale for your design and data structures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High-level UML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err="1">
                <a:solidFill>
                  <a:schemeClr val="bg1"/>
                </a:solidFill>
              </a:rPr>
              <a:t>Doxygen</a:t>
            </a:r>
            <a:r>
              <a:rPr lang="en-SG" sz="2000" dirty="0">
                <a:solidFill>
                  <a:schemeClr val="bg1"/>
                </a:solidFill>
              </a:rPr>
              <a:t>-style Comments (.h files) and html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Provide a test plan and test output for your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Executive Summary (</a:t>
            </a:r>
            <a:r>
              <a:rPr lang="en-SG" sz="2000" dirty="0" err="1">
                <a:solidFill>
                  <a:schemeClr val="bg1"/>
                </a:solidFill>
              </a:rPr>
              <a:t>evaluation.txt</a:t>
            </a:r>
            <a:r>
              <a:rPr lang="en-SG" sz="2000" dirty="0">
                <a:solidFill>
                  <a:schemeClr val="bg1"/>
                </a:solidFill>
              </a:rPr>
              <a:t>)</a:t>
            </a: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2800" b="1" dirty="0">
              <a:solidFill>
                <a:schemeClr val="bg1"/>
              </a:solidFill>
            </a:endParaRPr>
          </a:p>
          <a:p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A7F58-B142-6D4A-8FF5-32E46B5B2691}"/>
              </a:ext>
            </a:extLst>
          </p:cNvPr>
          <p:cNvSpPr txBox="1"/>
          <p:nvPr/>
        </p:nvSpPr>
        <p:spPr>
          <a:xfrm>
            <a:off x="5532279" y="670441"/>
            <a:ext cx="3631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Give </a:t>
            </a:r>
            <a:r>
              <a:rPr lang="en-US" sz="1600" b="1" dirty="0">
                <a:solidFill>
                  <a:srgbClr val="00B0F0"/>
                </a:solidFill>
              </a:rPr>
              <a:t>one-week</a:t>
            </a:r>
            <a:r>
              <a:rPr lang="en-US" sz="1400" b="1" dirty="0">
                <a:solidFill>
                  <a:srgbClr val="00B0F0"/>
                </a:solidFill>
              </a:rPr>
              <a:t> lead time for documentation!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0843FBC-9F1C-A341-9B10-36DB38CD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796" y="4113687"/>
            <a:ext cx="5586452" cy="187754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680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Key Terminology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750951-993E-F949-AE73-986C130F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04505"/>
              </p:ext>
            </p:extLst>
          </p:nvPr>
        </p:nvGraphicFramePr>
        <p:xfrm>
          <a:off x="932329" y="1661160"/>
          <a:ext cx="804134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9">
                  <a:extLst>
                    <a:ext uri="{9D8B030D-6E8A-4147-A177-3AD203B41FA5}">
                      <a16:colId xmlns:a16="http://schemas.microsoft.com/office/drawing/2014/main" val="1199337412"/>
                    </a:ext>
                  </a:extLst>
                </a:gridCol>
                <a:gridCol w="5853953">
                  <a:extLst>
                    <a:ext uri="{9D8B030D-6E8A-4147-A177-3AD203B41FA5}">
                      <a16:colId xmlns:a16="http://schemas.microsoft.com/office/drawing/2014/main" val="2166888668"/>
                    </a:ext>
                  </a:extLst>
                </a:gridCol>
              </a:tblGrid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Time Complexity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SG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en-SG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complexity of an algorithm quantifies the amount of </a:t>
                      </a:r>
                      <a:r>
                        <a:rPr lang="en-SG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en-SG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taken by an algorithm to run as a function of the length of the input.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just"/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https://www.hackerearth.com/practice/basic-programming/complexity-analysis/time-and-space-complexity/tutorial/#:~:text=Time%20complexity%20of%20an%20algorithm,the%20length%20of%20the%20input.&amp;text=Let%20each%20operation%20takes%20time</a:t>
                      </a:r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4604"/>
                  </a:ext>
                </a:extLst>
              </a:tr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Space Complexity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SG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en-SG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complexity of an algorithm quantifies the amount of space or memory taken by an algorithm to run as a function of the length of the input.</a:t>
                      </a:r>
                    </a:p>
                    <a:p>
                      <a:pPr algn="l"/>
                      <a:endParaRPr lang="en-SG" sz="1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https://www.hackerearth.com/practice/basic-programming/complexity-analysis/time-and-space-complexity/tutorial/#:~:text=Time%20complexity%20of%20an%20algorithm,the%20length%20of%20the%20input.&amp;text=Let%20each%20operation%20takes%20time</a:t>
                      </a:r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6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55031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Recap: Recursion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Recap: BST Traversal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A Note on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The BST problem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Introduction to AVL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Introduction to Multiway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Introduction to B and B+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Assignment 2 Discussion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906C1-5E09-9D4E-B547-96CD900F26DA}"/>
              </a:ext>
            </a:extLst>
          </p:cNvPr>
          <p:cNvSpPr/>
          <p:nvPr/>
        </p:nvSpPr>
        <p:spPr>
          <a:xfrm>
            <a:off x="5951440" y="672388"/>
            <a:ext cx="3273523" cy="32735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7B1326-DC90-6448-9314-9AA7CB4CB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77" y="1034847"/>
            <a:ext cx="2484438" cy="248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73201D-842E-454B-98EF-900D27634860}"/>
              </a:ext>
            </a:extLst>
          </p:cNvPr>
          <p:cNvSpPr txBox="1"/>
          <p:nvPr/>
        </p:nvSpPr>
        <p:spPr>
          <a:xfrm>
            <a:off x="6829905" y="2084561"/>
            <a:ext cx="174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B</a:t>
            </a:r>
            <a:r>
              <a:rPr lang="en-US" sz="2400" b="1" u="sng" dirty="0"/>
              <a:t>onus </a:t>
            </a:r>
            <a:r>
              <a:rPr lang="en-US" sz="3200" b="1" u="sng" dirty="0"/>
              <a:t>B</a:t>
            </a:r>
            <a:r>
              <a:rPr lang="en-US" sz="2400" b="1" u="sng" dirty="0"/>
              <a:t>its!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05A49-81A4-B740-A315-A443EB22F8D2}"/>
              </a:ext>
            </a:extLst>
          </p:cNvPr>
          <p:cNvSpPr txBox="1"/>
          <p:nvPr/>
        </p:nvSpPr>
        <p:spPr>
          <a:xfrm>
            <a:off x="7225045" y="254307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Inside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0E3991AA-42B8-C048-A642-741E42DE4578}"/>
              </a:ext>
            </a:extLst>
          </p:cNvPr>
          <p:cNvSpPr/>
          <p:nvPr/>
        </p:nvSpPr>
        <p:spPr>
          <a:xfrm rot="18045711">
            <a:off x="6460939" y="3658866"/>
            <a:ext cx="381667" cy="401862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51ACA-18B3-7542-A78F-D58A4749EF80}"/>
              </a:ext>
            </a:extLst>
          </p:cNvPr>
          <p:cNvSpPr txBox="1"/>
          <p:nvPr/>
        </p:nvSpPr>
        <p:spPr>
          <a:xfrm>
            <a:off x="1395163" y="497191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Topics Covered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BD5A4-E192-6841-9DF9-84DB26845CE3}"/>
              </a:ext>
            </a:extLst>
          </p:cNvPr>
          <p:cNvSpPr txBox="1"/>
          <p:nvPr/>
        </p:nvSpPr>
        <p:spPr>
          <a:xfrm>
            <a:off x="1395162" y="4466354"/>
            <a:ext cx="7598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https://ict283.github.io/ict283pass/</a:t>
            </a:r>
            <a:endParaRPr lang="en-SG" sz="40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18" name="TextBox 17">
            <a:extLst>
              <a:ext uri="{FF2B5EF4-FFF2-40B4-BE49-F238E27FC236}">
                <a16:creationId xmlns:a16="http://schemas.microsoft.com/office/drawing/2014/main" id="{AEC223EB-5D2E-4345-818A-A30B4B147DB2}"/>
              </a:ext>
            </a:extLst>
          </p:cNvPr>
          <p:cNvSpPr txBox="1"/>
          <p:nvPr/>
        </p:nvSpPr>
        <p:spPr>
          <a:xfrm>
            <a:off x="1395163" y="3962146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Resources &gt; </a:t>
            </a:r>
            <a:r>
              <a:rPr lang="en-SG" sz="3600" b="1">
                <a:solidFill>
                  <a:schemeClr val="bg1"/>
                </a:solidFill>
              </a:rPr>
              <a:t>Session 8</a:t>
            </a:r>
            <a:endParaRPr lang="en-SG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Next Session…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1395163" y="1143683"/>
            <a:ext cx="7091111" cy="516454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E3500-AB6F-9A4A-BBF3-7771A1A6D541}"/>
              </a:ext>
            </a:extLst>
          </p:cNvPr>
          <p:cNvSpPr/>
          <p:nvPr/>
        </p:nvSpPr>
        <p:spPr>
          <a:xfrm>
            <a:off x="1540042" y="1352422"/>
            <a:ext cx="6080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  <a:latin typeface="Helvetica" pitchFamily="2" charset="0"/>
              </a:rPr>
              <a:t>Searching, Sorting and…. </a:t>
            </a:r>
            <a:endParaRPr lang="en-SG" sz="28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4A301-8457-A44E-A02F-5865AA1AE063}"/>
              </a:ext>
            </a:extLst>
          </p:cNvPr>
          <p:cNvSpPr txBox="1"/>
          <p:nvPr/>
        </p:nvSpPr>
        <p:spPr>
          <a:xfrm>
            <a:off x="1753139" y="5377594"/>
            <a:ext cx="6453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MOOCs</a:t>
            </a:r>
          </a:p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Watch: </a:t>
            </a:r>
            <a:r>
              <a:rPr lang="en-SG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https://youtu.be/eW3gMGqcZQc</a:t>
            </a:r>
            <a:endParaRPr lang="en-SG" sz="1200" u="sng" dirty="0">
              <a:solidFill>
                <a:schemeClr val="bg1"/>
              </a:solidFill>
            </a:endParaRPr>
          </a:p>
          <a:p>
            <a:pPr algn="ctr"/>
            <a:endParaRPr lang="en-SG" sz="1200" u="sng" dirty="0">
              <a:solidFill>
                <a:schemeClr val="bg1"/>
              </a:solidFill>
            </a:endParaRPr>
          </a:p>
          <a:p>
            <a:pPr algn="ctr"/>
            <a:endParaRPr lang="en-SG" sz="1200" u="sng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oy, circuit, computer&#10;&#10;Description automatically generated">
            <a:extLst>
              <a:ext uri="{FF2B5EF4-FFF2-40B4-BE49-F238E27FC236}">
                <a16:creationId xmlns:a16="http://schemas.microsoft.com/office/drawing/2014/main" id="{07A43E17-75C2-DF43-886E-F2BFC39A1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174" y="2394728"/>
            <a:ext cx="4495438" cy="2528684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09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Overview of PASS Sessions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AF00D-2320-3F45-A088-21D15D0B3D3A}"/>
              </a:ext>
            </a:extLst>
          </p:cNvPr>
          <p:cNvSpPr/>
          <p:nvPr/>
        </p:nvSpPr>
        <p:spPr>
          <a:xfrm>
            <a:off x="312225" y="1166164"/>
            <a:ext cx="9303262" cy="50489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81B0D-7428-4846-A69C-AB2150F28E99}"/>
              </a:ext>
            </a:extLst>
          </p:cNvPr>
          <p:cNvSpPr txBox="1"/>
          <p:nvPr/>
        </p:nvSpPr>
        <p:spPr>
          <a:xfrm>
            <a:off x="509666" y="1358460"/>
            <a:ext cx="234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You are here…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4D02AEF-7A8F-DC44-85AC-677195E07E61}"/>
              </a:ext>
            </a:extLst>
          </p:cNvPr>
          <p:cNvSpPr/>
          <p:nvPr/>
        </p:nvSpPr>
        <p:spPr>
          <a:xfrm>
            <a:off x="3306698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FEFDF70-6180-F644-9376-573EC24405EC}"/>
              </a:ext>
            </a:extLst>
          </p:cNvPr>
          <p:cNvSpPr/>
          <p:nvPr/>
        </p:nvSpPr>
        <p:spPr>
          <a:xfrm>
            <a:off x="6058239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02960-D73E-1742-86EA-0CF0C3F58315}"/>
              </a:ext>
            </a:extLst>
          </p:cNvPr>
          <p:cNvSpPr txBox="1"/>
          <p:nvPr/>
        </p:nvSpPr>
        <p:spPr>
          <a:xfrm>
            <a:off x="2588813" y="4937852"/>
            <a:ext cx="153012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1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write very basic working code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DB924-9B2F-FB40-A328-407896B3FFA0}"/>
              </a:ext>
            </a:extLst>
          </p:cNvPr>
          <p:cNvSpPr txBox="1"/>
          <p:nvPr/>
        </p:nvSpPr>
        <p:spPr>
          <a:xfrm>
            <a:off x="5162538" y="4937852"/>
            <a:ext cx="192819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2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code, test and implement various data structures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6C6C-F329-BB48-B5FD-6809C44D7BA4}"/>
              </a:ext>
            </a:extLst>
          </p:cNvPr>
          <p:cNvSpPr txBox="1"/>
          <p:nvPr/>
        </p:nvSpPr>
        <p:spPr>
          <a:xfrm>
            <a:off x="431467" y="4443848"/>
            <a:ext cx="50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Term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D136B982-9C7A-1242-BF24-98E536A43D69}"/>
              </a:ext>
            </a:extLst>
          </p:cNvPr>
          <p:cNvSpPr/>
          <p:nvPr/>
        </p:nvSpPr>
        <p:spPr>
          <a:xfrm>
            <a:off x="8128910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58A21C-1A67-6C4F-B74A-944300990A99}"/>
              </a:ext>
            </a:extLst>
          </p:cNvPr>
          <p:cNvSpPr txBox="1"/>
          <p:nvPr/>
        </p:nvSpPr>
        <p:spPr>
          <a:xfrm>
            <a:off x="7411025" y="4937852"/>
            <a:ext cx="15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3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 fluently in C++ and make data structure design choices for various programs.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A63EF6-5424-C547-9DC6-CBAA5C5E2619}"/>
              </a:ext>
            </a:extLst>
          </p:cNvPr>
          <p:cNvGrpSpPr/>
          <p:nvPr/>
        </p:nvGrpSpPr>
        <p:grpSpPr>
          <a:xfrm>
            <a:off x="829416" y="1844428"/>
            <a:ext cx="8717082" cy="3085200"/>
            <a:chOff x="865041" y="1931519"/>
            <a:chExt cx="8717082" cy="308513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8A7F80-31A5-0749-8DCD-72943A2C6C1D}"/>
                </a:ext>
              </a:extLst>
            </p:cNvPr>
            <p:cNvGrpSpPr/>
            <p:nvPr/>
          </p:nvGrpSpPr>
          <p:grpSpPr>
            <a:xfrm>
              <a:off x="970555" y="1931519"/>
              <a:ext cx="8611568" cy="3085139"/>
              <a:chOff x="1085202" y="1547213"/>
              <a:chExt cx="8611568" cy="30851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3FE5210-525F-AA4D-9B6D-8342E9A1751C}"/>
                  </a:ext>
                </a:extLst>
              </p:cNvPr>
              <p:cNvGrpSpPr/>
              <p:nvPr/>
            </p:nvGrpSpPr>
            <p:grpSpPr>
              <a:xfrm>
                <a:off x="1441657" y="2838478"/>
                <a:ext cx="6884700" cy="1549598"/>
                <a:chOff x="1395163" y="2557707"/>
                <a:chExt cx="6884700" cy="154959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801FBDE-9ED2-7747-ADED-E94839107A30}"/>
                    </a:ext>
                  </a:extLst>
                </p:cNvPr>
                <p:cNvGrpSpPr/>
                <p:nvPr/>
              </p:nvGrpSpPr>
              <p:grpSpPr>
                <a:xfrm>
                  <a:off x="1395163" y="3349335"/>
                  <a:ext cx="2065410" cy="757970"/>
                  <a:chOff x="1395163" y="3349335"/>
                  <a:chExt cx="2065410" cy="75797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8D5BEB5-FF49-1B43-AFFD-F38FB2F6235C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24417"/>
                    <a:ext cx="688470" cy="48288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2EDAC0C-E558-7F4C-A4A7-11FCCBB22561}"/>
                      </a:ext>
                    </a:extLst>
                  </p:cNvPr>
                  <p:cNvSpPr/>
                  <p:nvPr/>
                </p:nvSpPr>
                <p:spPr>
                  <a:xfrm>
                    <a:off x="2083633" y="3429000"/>
                    <a:ext cx="688470" cy="67830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41C7D84-D7AA-DA4B-8FA7-EA948918C1F4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35"/>
                    <a:ext cx="688470" cy="75797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7177EEC-2A05-D046-97B9-A5729475163F}"/>
                    </a:ext>
                  </a:extLst>
                </p:cNvPr>
                <p:cNvGrpSpPr/>
                <p:nvPr/>
              </p:nvGrpSpPr>
              <p:grpSpPr>
                <a:xfrm>
                  <a:off x="3460573" y="2557707"/>
                  <a:ext cx="2753880" cy="1549598"/>
                  <a:chOff x="3460573" y="3081720"/>
                  <a:chExt cx="2753880" cy="1025585"/>
                </a:xfrm>
                <a:solidFill>
                  <a:srgbClr val="00B0F0"/>
                </a:solidFill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5A19B50-06F7-5D43-846E-2486471C391E}"/>
                      </a:ext>
                    </a:extLst>
                  </p:cNvPr>
                  <p:cNvSpPr/>
                  <p:nvPr/>
                </p:nvSpPr>
                <p:spPr>
                  <a:xfrm>
                    <a:off x="3460573" y="3458049"/>
                    <a:ext cx="688470" cy="649256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B4894DE-85CE-4D43-A6C6-BFF658D0BC78}"/>
                      </a:ext>
                    </a:extLst>
                  </p:cNvPr>
                  <p:cNvSpPr/>
                  <p:nvPr/>
                </p:nvSpPr>
                <p:spPr>
                  <a:xfrm>
                    <a:off x="4149043" y="3396045"/>
                    <a:ext cx="688470" cy="71126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5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32BDF99-DD94-994D-B368-EC930E43E147}"/>
                      </a:ext>
                    </a:extLst>
                  </p:cNvPr>
                  <p:cNvSpPr/>
                  <p:nvPr/>
                </p:nvSpPr>
                <p:spPr>
                  <a:xfrm>
                    <a:off x="4837513" y="3186783"/>
                    <a:ext cx="688470" cy="920522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6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A0CFBFC-10B0-C840-9454-15C36E91BA96}"/>
                      </a:ext>
                    </a:extLst>
                  </p:cNvPr>
                  <p:cNvSpPr/>
                  <p:nvPr/>
                </p:nvSpPr>
                <p:spPr>
                  <a:xfrm>
                    <a:off x="5525983" y="3081720"/>
                    <a:ext cx="688470" cy="102558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7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2C208B4-554E-4643-A6E6-486892856285}"/>
                    </a:ext>
                  </a:extLst>
                </p:cNvPr>
                <p:cNvGrpSpPr/>
                <p:nvPr/>
              </p:nvGrpSpPr>
              <p:grpSpPr>
                <a:xfrm flipH="1">
                  <a:off x="6214453" y="2887038"/>
                  <a:ext cx="2065410" cy="1220267"/>
                  <a:chOff x="1395163" y="3349375"/>
                  <a:chExt cx="2065410" cy="757930"/>
                </a:xfrm>
                <a:solidFill>
                  <a:srgbClr val="FF7E79"/>
                </a:solidFill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5A49929A-2012-3545-AF47-420C32D44B33}"/>
                      </a:ext>
                    </a:extLst>
                  </p:cNvPr>
                  <p:cNvSpPr/>
                  <p:nvPr/>
                </p:nvSpPr>
                <p:spPr>
                  <a:xfrm>
                    <a:off x="2083633" y="3521675"/>
                    <a:ext cx="688470" cy="58562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9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712F321C-59A3-6A44-BD68-11ED4CB1FA50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75"/>
                    <a:ext cx="688470" cy="75793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8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B16F9F3-B89C-7542-8EC0-027FD49FD767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85997"/>
                    <a:ext cx="688470" cy="42130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B581E7D-DA45-354F-9715-4F93EE5B9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202" y="4388076"/>
                <a:ext cx="8139761" cy="13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A296B0-DADE-FC40-9E8C-DB6B82EAD027}"/>
                  </a:ext>
                </a:extLst>
              </p:cNvPr>
              <p:cNvSpPr txBox="1"/>
              <p:nvPr/>
            </p:nvSpPr>
            <p:spPr>
              <a:xfrm>
                <a:off x="9191952" y="4170687"/>
                <a:ext cx="50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Term</a:t>
                </a:r>
              </a:p>
              <a:p>
                <a:r>
                  <a:rPr lang="en-US" sz="1200" b="1" dirty="0">
                    <a:solidFill>
                      <a:schemeClr val="bg1"/>
                    </a:solidFill>
                  </a:rPr>
                  <a:t>End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EB26D19-53D8-514E-8306-46A3F0B386E8}"/>
                  </a:ext>
                </a:extLst>
              </p:cNvPr>
              <p:cNvGrpSpPr/>
              <p:nvPr/>
            </p:nvGrpSpPr>
            <p:grpSpPr>
              <a:xfrm>
                <a:off x="8567387" y="1547213"/>
                <a:ext cx="917874" cy="2854307"/>
                <a:chOff x="8195433" y="2108816"/>
                <a:chExt cx="917874" cy="213797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C2EF377-BFB4-C945-B123-08181DDCE4B3}"/>
                    </a:ext>
                  </a:extLst>
                </p:cNvPr>
                <p:cNvSpPr/>
                <p:nvPr/>
              </p:nvSpPr>
              <p:spPr>
                <a:xfrm>
                  <a:off x="8195433" y="2108816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Exam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5B490E5-F11F-4E4C-96A5-FAA2ACB98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4370" y="2553720"/>
                  <a:ext cx="0" cy="169306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B91024-4301-5242-92E4-D3A60CC2CEEC}"/>
                  </a:ext>
                </a:extLst>
              </p:cNvPr>
              <p:cNvGrpSpPr/>
              <p:nvPr/>
            </p:nvGrpSpPr>
            <p:grpSpPr>
              <a:xfrm>
                <a:off x="8219568" y="2308731"/>
                <a:ext cx="917874" cy="2102400"/>
                <a:chOff x="8368153" y="2139812"/>
                <a:chExt cx="917874" cy="213797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35FBAA5-5B0C-C245-9937-B9047AA0CF9B}"/>
                    </a:ext>
                  </a:extLst>
                </p:cNvPr>
                <p:cNvSpPr/>
                <p:nvPr/>
              </p:nvSpPr>
              <p:spPr>
                <a:xfrm>
                  <a:off x="8368153" y="2139812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Ass2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C904EDD-82C2-8C44-8FCD-8593EEF0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7090" y="2579019"/>
                  <a:ext cx="0" cy="169876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7DF274-7D97-9242-8217-EEC7E7756449}"/>
                  </a:ext>
                </a:extLst>
              </p:cNvPr>
              <p:cNvGrpSpPr/>
              <p:nvPr/>
            </p:nvGrpSpPr>
            <p:grpSpPr>
              <a:xfrm>
                <a:off x="4427984" y="2359538"/>
                <a:ext cx="917874" cy="2025238"/>
                <a:chOff x="8195433" y="2191311"/>
                <a:chExt cx="917874" cy="2055477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F857987-C00B-6B4E-A372-97B429EBA607}"/>
                    </a:ext>
                  </a:extLst>
                </p:cNvPr>
                <p:cNvSpPr/>
                <p:nvPr/>
              </p:nvSpPr>
              <p:spPr>
                <a:xfrm>
                  <a:off x="8195433" y="2191311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Ass1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91B635B-24FA-3146-8B48-EDD5BC029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44210" y="2629652"/>
                  <a:ext cx="7246" cy="161713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050696A-7B2E-904C-ABC4-2BDD0A8DD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632" y="2942050"/>
              <a:ext cx="0" cy="184377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7F6380-B032-FC41-A91F-98D125D3EB2A}"/>
                </a:ext>
              </a:extLst>
            </p:cNvPr>
            <p:cNvSpPr txBox="1"/>
            <p:nvPr/>
          </p:nvSpPr>
          <p:spPr>
            <a:xfrm>
              <a:off x="865041" y="2692186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pic>
        <p:nvPicPr>
          <p:cNvPr id="63" name="Picture 62" descr="A close up of a sign&#10;&#10;Description automatically generated">
            <a:extLst>
              <a:ext uri="{FF2B5EF4-FFF2-40B4-BE49-F238E27FC236}">
                <a16:creationId xmlns:a16="http://schemas.microsoft.com/office/drawing/2014/main" id="{7CD35613-C3E5-6541-AC65-A5951D844E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1" t="74135" r="80296" b="4888"/>
          <a:stretch/>
        </p:blipFill>
        <p:spPr>
          <a:xfrm>
            <a:off x="3529340" y="4250022"/>
            <a:ext cx="359357" cy="35146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5" name="Picture 6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5D24FB-9018-684E-A6A0-A1E52DF224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r="21041"/>
          <a:stretch/>
        </p:blipFill>
        <p:spPr>
          <a:xfrm>
            <a:off x="4181866" y="4240446"/>
            <a:ext cx="430049" cy="361037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6" name="Picture 65" descr="A picture containing photo, building, black, sitting&#10;&#10;Description automatically generated">
            <a:extLst>
              <a:ext uri="{FF2B5EF4-FFF2-40B4-BE49-F238E27FC236}">
                <a16:creationId xmlns:a16="http://schemas.microsoft.com/office/drawing/2014/main" id="{72772149-D75B-6146-A58D-3A773061EA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058" t="25005" r="29385" b="44108"/>
          <a:stretch/>
        </p:blipFill>
        <p:spPr>
          <a:xfrm>
            <a:off x="4891605" y="4200562"/>
            <a:ext cx="413009" cy="400921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8" name="Picture 67" descr="A picture containing person, man, wearing, smiling&#10;&#10;Description automatically generated">
            <a:extLst>
              <a:ext uri="{FF2B5EF4-FFF2-40B4-BE49-F238E27FC236}">
                <a16:creationId xmlns:a16="http://schemas.microsoft.com/office/drawing/2014/main" id="{10D4404C-6DD8-FD4F-83D9-2868265627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78" t="22464" r="7109" b="31614"/>
          <a:stretch/>
        </p:blipFill>
        <p:spPr>
          <a:xfrm>
            <a:off x="5567354" y="4200561"/>
            <a:ext cx="425340" cy="400922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6A8D2DD-9F5C-4247-8330-9769A1591DE2}"/>
              </a:ext>
            </a:extLst>
          </p:cNvPr>
          <p:cNvSpPr txBox="1"/>
          <p:nvPr/>
        </p:nvSpPr>
        <p:spPr>
          <a:xfrm>
            <a:off x="1302406" y="303934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Boring Fundamentals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63CE9D-5CAF-254F-8156-35DC0866B940}"/>
              </a:ext>
            </a:extLst>
          </p:cNvPr>
          <p:cNvSpPr txBox="1"/>
          <p:nvPr/>
        </p:nvSpPr>
        <p:spPr>
          <a:xfrm>
            <a:off x="4033412" y="2450178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Building Applications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CC0D12-BA64-2840-AE26-B5C2B0634F2A}"/>
              </a:ext>
            </a:extLst>
          </p:cNvPr>
          <p:cNvSpPr txBox="1"/>
          <p:nvPr/>
        </p:nvSpPr>
        <p:spPr>
          <a:xfrm>
            <a:off x="7015103" y="1804968"/>
            <a:ext cx="1129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7E79"/>
                </a:solidFill>
              </a:rPr>
              <a:t>Levelling UP!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4D352-7DD1-7447-BB3E-65D4D2BADC2D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>
            <a:off x="3038138" y="2604067"/>
            <a:ext cx="995274" cy="5891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F22943-6A39-5E43-A4E6-4A145881ABA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>
            <a:off x="5747407" y="1958857"/>
            <a:ext cx="1267696" cy="6452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9C58BC8D-C0C0-9B44-8BD4-E5A0116F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975" y="3220056"/>
            <a:ext cx="550896" cy="3328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1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Session 8</a:t>
            </a:r>
            <a:endParaRPr lang="en-US" b="1" dirty="0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4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5920037" cy="43396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Recap: Recursion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Recap: BST Traversal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A Note on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The BST problem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Introduction to AVL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Introduction to Multiway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Introduction to B and B+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00B0F0"/>
                </a:solidFill>
              </a:rPr>
              <a:t>Assignment 2 Discussion</a:t>
            </a:r>
          </a:p>
          <a:p>
            <a:endParaRPr lang="en-SG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3ADC8-22CE-FC44-BE59-D383EA7F9F83}"/>
              </a:ext>
            </a:extLst>
          </p:cNvPr>
          <p:cNvSpPr txBox="1"/>
          <p:nvPr/>
        </p:nvSpPr>
        <p:spPr>
          <a:xfrm>
            <a:off x="1395163" y="5503971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 Relevant to Assignment 2</a:t>
            </a:r>
          </a:p>
        </p:txBody>
      </p:sp>
    </p:spTree>
    <p:extLst>
      <p:ext uri="{BB962C8B-B14F-4D97-AF65-F5344CB8AC3E}">
        <p14:creationId xmlns:p14="http://schemas.microsoft.com/office/powerpoint/2010/main" val="62761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Recap: Recursion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Recursion ( Session 6 )</a:t>
            </a:r>
          </a:p>
          <a:p>
            <a:endParaRPr lang="en-SG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A recursive algorithm is an algorithm which </a:t>
            </a:r>
            <a:r>
              <a:rPr lang="en-GB" altLang="en-US" b="1" dirty="0">
                <a:solidFill>
                  <a:schemeClr val="bg1"/>
                </a:solidFill>
              </a:rPr>
              <a:t>calls itself </a:t>
            </a:r>
            <a:r>
              <a:rPr lang="en-GB" altLang="en-US" dirty="0">
                <a:solidFill>
                  <a:schemeClr val="bg1"/>
                </a:solidFill>
              </a:rPr>
              <a:t>with smaller (or simpler) input values.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Certain problems may be solved quite easily with recursive algorithms. (BST Traversals for example)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A recursive algorithm requires a </a:t>
            </a:r>
            <a:r>
              <a:rPr lang="en-GB" altLang="en-US" b="1" dirty="0">
                <a:solidFill>
                  <a:schemeClr val="bg1"/>
                </a:solidFill>
              </a:rPr>
              <a:t>base case </a:t>
            </a:r>
            <a:r>
              <a:rPr lang="en-GB" altLang="en-US" dirty="0">
                <a:solidFill>
                  <a:schemeClr val="bg1"/>
                </a:solidFill>
              </a:rPr>
              <a:t>to be defined and the recursion ends when the base case is met.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bg1"/>
                </a:solidFill>
              </a:rPr>
              <a:t>Iterative programs may be used in place of recursive programs and vice versa. Each method has its </a:t>
            </a:r>
            <a:r>
              <a:rPr lang="en-GB" b="1" dirty="0">
                <a:solidFill>
                  <a:schemeClr val="bg1"/>
                </a:solidFill>
              </a:rPr>
              <a:t>pros and cons.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chemeClr val="bg1"/>
                </a:solidFill>
              </a:rPr>
              <a:t>A good way to visualise a recursive program is to sketch a </a:t>
            </a:r>
            <a:r>
              <a:rPr lang="en-GB" b="1" dirty="0">
                <a:solidFill>
                  <a:schemeClr val="bg1"/>
                </a:solidFill>
              </a:rPr>
              <a:t>recursion ‘tree’.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bg1"/>
                </a:solidFill>
              </a:rPr>
              <a:t>You will require a good grasp of recursion for Assignment 2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0F1BA-C920-8C4E-BC89-A24F501241CF}"/>
              </a:ext>
            </a:extLst>
          </p:cNvPr>
          <p:cNvSpPr txBox="1"/>
          <p:nvPr/>
        </p:nvSpPr>
        <p:spPr>
          <a:xfrm>
            <a:off x="7486223" y="843506"/>
            <a:ext cx="186953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Pre-Assignment 2</a:t>
            </a:r>
          </a:p>
          <a:p>
            <a:r>
              <a:rPr lang="en-US" dirty="0">
                <a:solidFill>
                  <a:schemeClr val="bg1"/>
                </a:solidFill>
              </a:rPr>
              <a:t>Self-Check ✓</a:t>
            </a:r>
          </a:p>
        </p:txBody>
      </p:sp>
    </p:spTree>
    <p:extLst>
      <p:ext uri="{BB962C8B-B14F-4D97-AF65-F5344CB8AC3E}">
        <p14:creationId xmlns:p14="http://schemas.microsoft.com/office/powerpoint/2010/main" val="383994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Recap: BST Traversals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BST Traversal ( Session 7 )</a:t>
            </a:r>
          </a:p>
          <a:p>
            <a:endParaRPr lang="en-SG" sz="2400" b="1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Recall that traversing a tree involves going to </a:t>
            </a:r>
            <a:r>
              <a:rPr lang="en-GB" altLang="en-US" b="1" i="1" dirty="0">
                <a:solidFill>
                  <a:schemeClr val="bg1"/>
                </a:solidFill>
              </a:rPr>
              <a:t>every</a:t>
            </a:r>
            <a:r>
              <a:rPr lang="en-GB" altLang="en-US" dirty="0">
                <a:solidFill>
                  <a:schemeClr val="bg1"/>
                </a:solidFill>
              </a:rPr>
              <a:t> node.</a:t>
            </a:r>
          </a:p>
          <a:p>
            <a:pPr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Traversal is used to </a:t>
            </a:r>
            <a:r>
              <a:rPr lang="en-GB" altLang="en-US" b="1" dirty="0">
                <a:solidFill>
                  <a:schemeClr val="bg1"/>
                </a:solidFill>
              </a:rPr>
              <a:t>process</a:t>
            </a:r>
            <a:r>
              <a:rPr lang="en-GB" altLang="en-US" dirty="0">
                <a:solidFill>
                  <a:schemeClr val="bg1"/>
                </a:solidFill>
              </a:rPr>
              <a:t> information in a tree.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Operations such as printing, gathering statistics, end-of-month calculations, searching, etc. require the use of traversals.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Traversals can be done </a:t>
            </a:r>
            <a:r>
              <a:rPr lang="en-GB" altLang="en-US" b="1" dirty="0">
                <a:solidFill>
                  <a:schemeClr val="bg1"/>
                </a:solidFill>
              </a:rPr>
              <a:t>in-order</a:t>
            </a:r>
            <a:r>
              <a:rPr lang="en-GB" altLang="en-US" dirty="0">
                <a:solidFill>
                  <a:schemeClr val="bg1"/>
                </a:solidFill>
              </a:rPr>
              <a:t>, </a:t>
            </a:r>
            <a:r>
              <a:rPr lang="en-GB" altLang="en-US" b="1" dirty="0">
                <a:solidFill>
                  <a:schemeClr val="bg1"/>
                </a:solidFill>
              </a:rPr>
              <a:t>pre-order</a:t>
            </a:r>
            <a:r>
              <a:rPr lang="en-GB" altLang="en-US" dirty="0">
                <a:solidFill>
                  <a:schemeClr val="bg1"/>
                </a:solidFill>
              </a:rPr>
              <a:t> or </a:t>
            </a:r>
            <a:r>
              <a:rPr lang="en-GB" altLang="en-US" b="1" dirty="0">
                <a:solidFill>
                  <a:schemeClr val="bg1"/>
                </a:solidFill>
              </a:rPr>
              <a:t>post-order</a:t>
            </a:r>
            <a:r>
              <a:rPr lang="en-GB" alt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The order of traversal depends on the </a:t>
            </a:r>
            <a:r>
              <a:rPr lang="en-GB" altLang="en-US" b="1" dirty="0">
                <a:solidFill>
                  <a:schemeClr val="bg1"/>
                </a:solidFill>
              </a:rPr>
              <a:t>application.</a:t>
            </a:r>
          </a:p>
          <a:p>
            <a:pPr>
              <a:spcAft>
                <a:spcPts val="0"/>
              </a:spcAft>
              <a:buFont typeface="Arial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dirty="0">
                <a:solidFill>
                  <a:schemeClr val="bg1"/>
                </a:solidFill>
              </a:rPr>
              <a:t>In the previous session, we looked at a 2-way or </a:t>
            </a:r>
            <a:r>
              <a:rPr lang="en-GB" altLang="en-US" b="1" i="1" dirty="0">
                <a:solidFill>
                  <a:schemeClr val="bg1"/>
                </a:solidFill>
              </a:rPr>
              <a:t>binary </a:t>
            </a:r>
            <a:r>
              <a:rPr lang="en-GB" altLang="en-US" b="1" dirty="0">
                <a:solidFill>
                  <a:schemeClr val="bg1"/>
                </a:solidFill>
              </a:rPr>
              <a:t>tree</a:t>
            </a:r>
            <a:r>
              <a:rPr lang="en-GB" altLang="en-US" dirty="0">
                <a:solidFill>
                  <a:schemeClr val="bg1"/>
                </a:solidFill>
              </a:rPr>
              <a:t>, as this was the simplest to understand.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b="1" dirty="0">
                <a:solidFill>
                  <a:schemeClr val="bg1"/>
                </a:solidFill>
              </a:rPr>
              <a:t>You will need to implement a simple BST in Assignment 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7486223" y="843506"/>
            <a:ext cx="186953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Pre-Assignment 2</a:t>
            </a:r>
          </a:p>
          <a:p>
            <a:r>
              <a:rPr lang="en-US" dirty="0">
                <a:solidFill>
                  <a:schemeClr val="bg1"/>
                </a:solidFill>
              </a:rPr>
              <a:t>Self-Check ✓</a:t>
            </a:r>
          </a:p>
        </p:txBody>
      </p:sp>
    </p:spTree>
    <p:extLst>
      <p:ext uri="{BB962C8B-B14F-4D97-AF65-F5344CB8AC3E}">
        <p14:creationId xmlns:p14="http://schemas.microsoft.com/office/powerpoint/2010/main" val="13100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57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 Note on Complexity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26743" y="1176757"/>
            <a:ext cx="570503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What is Complexity Theory?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>
                <a:solidFill>
                  <a:schemeClr val="bg1"/>
                </a:solidFill>
              </a:rPr>
              <a:t>Complexity theory is a central topic in theoretical computer science.  </a:t>
            </a:r>
          </a:p>
          <a:p>
            <a:endParaRPr lang="en-SG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Complexity helps determine the difficulty of a problem, often measured by how much time and space (memory) it takes to solve a particular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When we discuss the performance of a particular data structure and the types of applications suited to its use; we enter into the discussion of complexity.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Complexity is an important topic in the study of data structures; most notably the understanding of  </a:t>
            </a:r>
            <a:r>
              <a:rPr lang="en-SG" sz="2000" b="1" dirty="0">
                <a:solidFill>
                  <a:schemeClr val="bg1"/>
                </a:solidFill>
              </a:rPr>
              <a:t>Big O 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As Complexity is only covered in brief during the PASS sessions, a recommended reading has been provided for self-study.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>
                <a:solidFill>
                  <a:schemeClr val="accent4"/>
                </a:solidFill>
              </a:rPr>
              <a:t>Please download the reading entitled “CS 101” by Kurt Anderson.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Folder: CS_101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D8160-DCF2-2346-BAD6-9D49693364DC}"/>
              </a:ext>
            </a:extLst>
          </p:cNvPr>
          <p:cNvSpPr txBox="1"/>
          <p:nvPr/>
        </p:nvSpPr>
        <p:spPr>
          <a:xfrm>
            <a:off x="6996113" y="735930"/>
            <a:ext cx="235964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Recommended Reading </a:t>
            </a:r>
            <a:r>
              <a:rPr lang="en-US" dirty="0">
                <a:solidFill>
                  <a:schemeClr val="bg1"/>
                </a:solidFill>
              </a:rPr>
              <a:t>for PASS 8-10</a:t>
            </a:r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D2AFAAB-6057-CB43-A6EF-A4D403479C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50"/>
          <a:stretch/>
        </p:blipFill>
        <p:spPr>
          <a:xfrm>
            <a:off x="7040572" y="1894033"/>
            <a:ext cx="1896786" cy="1850846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0144C-429E-D942-92D3-54226A6E8C50}"/>
              </a:ext>
            </a:extLst>
          </p:cNvPr>
          <p:cNvSpPr txBox="1"/>
          <p:nvPr/>
        </p:nvSpPr>
        <p:spPr>
          <a:xfrm>
            <a:off x="6996112" y="3907522"/>
            <a:ext cx="1941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Complexity theory is the icing on the data structures and abstractions cake.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398A6E-F458-714E-A3DB-8E2E53FCD59E}"/>
              </a:ext>
            </a:extLst>
          </p:cNvPr>
          <p:cNvCxnSpPr/>
          <p:nvPr/>
        </p:nvCxnSpPr>
        <p:spPr>
          <a:xfrm flipH="1">
            <a:off x="8175937" y="1957032"/>
            <a:ext cx="326571" cy="143691"/>
          </a:xfrm>
          <a:prstGeom prst="straightConnector1">
            <a:avLst/>
          </a:prstGeom>
          <a:ln w="63500">
            <a:solidFill>
              <a:srgbClr val="943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1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BST Problem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The BST Problem</a:t>
            </a: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9A3717-04AB-1248-BF27-199F9F5DB2BD}"/>
              </a:ext>
            </a:extLst>
          </p:cNvPr>
          <p:cNvGrpSpPr/>
          <p:nvPr/>
        </p:nvGrpSpPr>
        <p:grpSpPr>
          <a:xfrm>
            <a:off x="2024602" y="1859694"/>
            <a:ext cx="5964372" cy="3235826"/>
            <a:chOff x="2638192" y="1971330"/>
            <a:chExt cx="5964372" cy="32358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E1FAF9-9690-8B41-A6DB-6653D0A634FC}"/>
                </a:ext>
              </a:extLst>
            </p:cNvPr>
            <p:cNvGrpSpPr/>
            <p:nvPr/>
          </p:nvGrpSpPr>
          <p:grpSpPr>
            <a:xfrm>
              <a:off x="2638192" y="4837824"/>
              <a:ext cx="2765821" cy="369332"/>
              <a:chOff x="1530845" y="4653158"/>
              <a:chExt cx="2765821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877D2-66AE-7049-86B9-6399DB50ED3E}"/>
                  </a:ext>
                </a:extLst>
              </p:cNvPr>
              <p:cNvSpPr txBox="1"/>
              <p:nvPr/>
            </p:nvSpPr>
            <p:spPr>
              <a:xfrm>
                <a:off x="2290989" y="4653158"/>
                <a:ext cx="2005677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10,5,9,4,8,3,7,2,6,1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7937-9CF6-084B-BD4D-DFFBFE53BEA4}"/>
                  </a:ext>
                </a:extLst>
              </p:cNvPr>
              <p:cNvSpPr txBox="1"/>
              <p:nvPr/>
            </p:nvSpPr>
            <p:spPr>
              <a:xfrm>
                <a:off x="1530845" y="4653158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Input: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A3DF57-DF52-DF43-B209-D3A99E4FCD46}"/>
                </a:ext>
              </a:extLst>
            </p:cNvPr>
            <p:cNvGrpSpPr/>
            <p:nvPr/>
          </p:nvGrpSpPr>
          <p:grpSpPr>
            <a:xfrm>
              <a:off x="5836743" y="4837824"/>
              <a:ext cx="2765821" cy="369332"/>
              <a:chOff x="1530845" y="4653158"/>
              <a:chExt cx="2765821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34DA7C-F903-F243-A48B-858C0413763C}"/>
                  </a:ext>
                </a:extLst>
              </p:cNvPr>
              <p:cNvSpPr txBox="1"/>
              <p:nvPr/>
            </p:nvSpPr>
            <p:spPr>
              <a:xfrm>
                <a:off x="2290989" y="4653158"/>
                <a:ext cx="2005677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10,9,8,7,6,5,4,3,2,1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465C9F-D3DC-F247-8B73-10346B4FE608}"/>
                  </a:ext>
                </a:extLst>
              </p:cNvPr>
              <p:cNvSpPr txBox="1"/>
              <p:nvPr/>
            </p:nvSpPr>
            <p:spPr>
              <a:xfrm>
                <a:off x="1530845" y="4653158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Input:</a:t>
                </a:r>
              </a:p>
            </p:txBody>
          </p:sp>
        </p:grpSp>
        <p:pic>
          <p:nvPicPr>
            <p:cNvPr id="6" name="Picture 5" descr="A close up of a clock&#10;&#10;Description automatically generated">
              <a:extLst>
                <a:ext uri="{FF2B5EF4-FFF2-40B4-BE49-F238E27FC236}">
                  <a16:creationId xmlns:a16="http://schemas.microsoft.com/office/drawing/2014/main" id="{7FDE32A3-138D-6B40-B65D-8E927EEC5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761"/>
            <a:stretch/>
          </p:blipFill>
          <p:spPr>
            <a:xfrm>
              <a:off x="3398336" y="1971330"/>
              <a:ext cx="2005677" cy="27851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667AB7-B579-A64D-8D65-005F17E9D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281"/>
            <a:stretch/>
          </p:blipFill>
          <p:spPr>
            <a:xfrm>
              <a:off x="6598022" y="1971330"/>
              <a:ext cx="1988403" cy="276521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3C502D-F794-9343-A74E-84D29492963F}"/>
              </a:ext>
            </a:extLst>
          </p:cNvPr>
          <p:cNvSpPr txBox="1"/>
          <p:nvPr/>
        </p:nvSpPr>
        <p:spPr>
          <a:xfrm>
            <a:off x="2286612" y="5314356"/>
            <a:ext cx="6212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Notice anything peculiar about the shape of these trees?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421B7C-70C7-D846-86C2-B553E9175662}"/>
              </a:ext>
            </a:extLst>
          </p:cNvPr>
          <p:cNvSpPr txBox="1"/>
          <p:nvPr/>
        </p:nvSpPr>
        <p:spPr>
          <a:xfrm>
            <a:off x="1288579" y="4453564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Semi-Ordered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B9827-8EE4-6543-B0DB-05FBA6673914}"/>
              </a:ext>
            </a:extLst>
          </p:cNvPr>
          <p:cNvSpPr txBox="1"/>
          <p:nvPr/>
        </p:nvSpPr>
        <p:spPr>
          <a:xfrm>
            <a:off x="5017712" y="4453564"/>
            <a:ext cx="96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Ordered</a:t>
            </a:r>
          </a:p>
        </p:txBody>
      </p:sp>
    </p:spTree>
    <p:extLst>
      <p:ext uri="{BB962C8B-B14F-4D97-AF65-F5344CB8AC3E}">
        <p14:creationId xmlns:p14="http://schemas.microsoft.com/office/powerpoint/2010/main" val="31383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BST Problem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39BC4-C609-4245-9C2C-B384093ADD5C}"/>
              </a:ext>
            </a:extLst>
          </p:cNvPr>
          <p:cNvSpPr/>
          <p:nvPr/>
        </p:nvSpPr>
        <p:spPr>
          <a:xfrm>
            <a:off x="984451" y="1029166"/>
            <a:ext cx="8179143" cy="53271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AA46E-5BC5-AB49-B47E-2694F1726E9C}"/>
              </a:ext>
            </a:extLst>
          </p:cNvPr>
          <p:cNvSpPr/>
          <p:nvPr/>
        </p:nvSpPr>
        <p:spPr>
          <a:xfrm>
            <a:off x="1176618" y="1176757"/>
            <a:ext cx="78060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The BST Problem</a:t>
            </a: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defRPr/>
            </a:pPr>
            <a:endParaRPr lang="en-GB" alt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9A3717-04AB-1248-BF27-199F9F5DB2BD}"/>
              </a:ext>
            </a:extLst>
          </p:cNvPr>
          <p:cNvGrpSpPr/>
          <p:nvPr/>
        </p:nvGrpSpPr>
        <p:grpSpPr>
          <a:xfrm>
            <a:off x="2024602" y="4726188"/>
            <a:ext cx="5964372" cy="369332"/>
            <a:chOff x="2638192" y="4837824"/>
            <a:chExt cx="5964372" cy="3693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E1FAF9-9690-8B41-A6DB-6653D0A634FC}"/>
                </a:ext>
              </a:extLst>
            </p:cNvPr>
            <p:cNvGrpSpPr/>
            <p:nvPr/>
          </p:nvGrpSpPr>
          <p:grpSpPr>
            <a:xfrm>
              <a:off x="2638192" y="4837824"/>
              <a:ext cx="2765821" cy="369332"/>
              <a:chOff x="1530845" y="4653158"/>
              <a:chExt cx="2765821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F877D2-66AE-7049-86B9-6399DB50ED3E}"/>
                  </a:ext>
                </a:extLst>
              </p:cNvPr>
              <p:cNvSpPr txBox="1"/>
              <p:nvPr/>
            </p:nvSpPr>
            <p:spPr>
              <a:xfrm>
                <a:off x="2290989" y="4653158"/>
                <a:ext cx="2005677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1,6,2,7,3,8,4,9,5,10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7937-9CF6-084B-BD4D-DFFBFE53BEA4}"/>
                  </a:ext>
                </a:extLst>
              </p:cNvPr>
              <p:cNvSpPr txBox="1"/>
              <p:nvPr/>
            </p:nvSpPr>
            <p:spPr>
              <a:xfrm>
                <a:off x="1530845" y="4653158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Input: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A3DF57-DF52-DF43-B209-D3A99E4FCD46}"/>
                </a:ext>
              </a:extLst>
            </p:cNvPr>
            <p:cNvGrpSpPr/>
            <p:nvPr/>
          </p:nvGrpSpPr>
          <p:grpSpPr>
            <a:xfrm>
              <a:off x="5836743" y="4837824"/>
              <a:ext cx="2765821" cy="369332"/>
              <a:chOff x="1530845" y="4653158"/>
              <a:chExt cx="2765821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34DA7C-F903-F243-A48B-858C0413763C}"/>
                  </a:ext>
                </a:extLst>
              </p:cNvPr>
              <p:cNvSpPr txBox="1"/>
              <p:nvPr/>
            </p:nvSpPr>
            <p:spPr>
              <a:xfrm>
                <a:off x="2290989" y="4653158"/>
                <a:ext cx="2005677" cy="3693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1,2,3,4,5,6,7,8,9,10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465C9F-D3DC-F247-8B73-10346B4FE608}"/>
                  </a:ext>
                </a:extLst>
              </p:cNvPr>
              <p:cNvSpPr txBox="1"/>
              <p:nvPr/>
            </p:nvSpPr>
            <p:spPr>
              <a:xfrm>
                <a:off x="1530845" y="4653158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Input:</a:t>
                </a:r>
              </a:p>
            </p:txBody>
          </p:sp>
        </p:grpSp>
      </p:grpSp>
      <p:pic>
        <p:nvPicPr>
          <p:cNvPr id="11" name="Picture 10" descr="A picture containing clock, hanging&#10;&#10;Description automatically generated">
            <a:extLst>
              <a:ext uri="{FF2B5EF4-FFF2-40B4-BE49-F238E27FC236}">
                <a16:creationId xmlns:a16="http://schemas.microsoft.com/office/drawing/2014/main" id="{D630D7B9-FC94-2646-91EE-C164FE5A3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7"/>
          <a:stretch/>
        </p:blipFill>
        <p:spPr>
          <a:xfrm>
            <a:off x="2783155" y="1859693"/>
            <a:ext cx="2007268" cy="2765212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9283B305-DFD3-4040-A90C-5D98C460A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56" t="-756"/>
          <a:stretch/>
        </p:blipFill>
        <p:spPr>
          <a:xfrm>
            <a:off x="5966544" y="1859692"/>
            <a:ext cx="2022429" cy="27652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34D1A2-6F47-F547-A23F-8968ED9F9DFF}"/>
              </a:ext>
            </a:extLst>
          </p:cNvPr>
          <p:cNvSpPr txBox="1"/>
          <p:nvPr/>
        </p:nvSpPr>
        <p:spPr>
          <a:xfrm>
            <a:off x="2286612" y="5314356"/>
            <a:ext cx="6212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Notice anything peculiar about the shape of these trees?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CAA23-D050-7F4C-9E4E-46890EEF4D27}"/>
              </a:ext>
            </a:extLst>
          </p:cNvPr>
          <p:cNvSpPr txBox="1"/>
          <p:nvPr/>
        </p:nvSpPr>
        <p:spPr>
          <a:xfrm>
            <a:off x="1288579" y="4453564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Semi-Ordered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E0538C-75F7-D242-98FF-628666907FF1}"/>
              </a:ext>
            </a:extLst>
          </p:cNvPr>
          <p:cNvSpPr txBox="1"/>
          <p:nvPr/>
        </p:nvSpPr>
        <p:spPr>
          <a:xfrm>
            <a:off x="5017712" y="4453564"/>
            <a:ext cx="96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Ordered</a:t>
            </a:r>
          </a:p>
        </p:txBody>
      </p:sp>
    </p:spTree>
    <p:extLst>
      <p:ext uri="{BB962C8B-B14F-4D97-AF65-F5344CB8AC3E}">
        <p14:creationId xmlns:p14="http://schemas.microsoft.com/office/powerpoint/2010/main" val="41910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3908</TotalTime>
  <Words>2524</Words>
  <Application>Microsoft Macintosh PowerPoint</Application>
  <PresentationFormat>A4 Paper (210x297 mm)</PresentationFormat>
  <Paragraphs>469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Office Theme</vt:lpstr>
      <vt:lpstr>PASS ICT283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Building_Blocks </dc:title>
  <dc:subject/>
  <dc:creator>Glenn Lum</dc:creator>
  <cp:keywords/>
  <dc:description/>
  <cp:lastModifiedBy>Glenn Lum</cp:lastModifiedBy>
  <cp:revision>945</cp:revision>
  <dcterms:created xsi:type="dcterms:W3CDTF">2019-12-18T18:32:21Z</dcterms:created>
  <dcterms:modified xsi:type="dcterms:W3CDTF">2022-01-05T17:51:54Z</dcterms:modified>
  <cp:category/>
</cp:coreProperties>
</file>