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5" r:id="rId4"/>
    <p:sldId id="277" r:id="rId5"/>
    <p:sldId id="292" r:id="rId6"/>
    <p:sldId id="293" r:id="rId7"/>
    <p:sldId id="294" r:id="rId8"/>
    <p:sldId id="295" r:id="rId9"/>
    <p:sldId id="296" r:id="rId10"/>
    <p:sldId id="297" r:id="rId11"/>
    <p:sldId id="278" r:id="rId12"/>
    <p:sldId id="279" r:id="rId13"/>
    <p:sldId id="280" r:id="rId14"/>
    <p:sldId id="283" r:id="rId15"/>
    <p:sldId id="282" r:id="rId16"/>
    <p:sldId id="284" r:id="rId17"/>
    <p:sldId id="285" r:id="rId18"/>
    <p:sldId id="287" r:id="rId19"/>
    <p:sldId id="286" r:id="rId20"/>
    <p:sldId id="276" r:id="rId21"/>
    <p:sldId id="290" r:id="rId22"/>
    <p:sldId id="291" r:id="rId23"/>
    <p:sldId id="28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2" d="100"/>
          <a:sy n="92" d="100"/>
        </p:scale>
        <p:origin x="49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9/15/2013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9/15/2013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emotinglite.codeplex.com/" TargetMode="External"/><Relationship Id="rId2" Type="http://schemas.openxmlformats.org/officeDocument/2006/relationships/hyperlink" Target="http://mpapi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sl.iu.edu/research/mpi.ne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remotinglite.codeplex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crRUp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jensen.com/blog" TargetMode="External"/><Relationship Id="rId2" Type="http://schemas.openxmlformats.org/officeDocument/2006/relationships/hyperlink" Target="mailto:bad@e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uovia/" TargetMode="External"/><Relationship Id="rId4" Type="http://schemas.openxmlformats.org/officeDocument/2006/relationships/hyperlink" Target="http://www.nuget.org/packages?q=duovi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165763"/>
            <a:ext cx="11125200" cy="171103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DuoVia.Net.Distributed</a:t>
            </a:r>
            <a:endParaRPr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53000"/>
            <a:ext cx="108204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DTPL - Distributed </a:t>
            </a:r>
            <a:r>
              <a:rPr lang="en-US" sz="2800" dirty="0"/>
              <a:t>Task Parallel </a:t>
            </a:r>
            <a:r>
              <a:rPr lang="en-US" sz="2800" dirty="0" smtClean="0"/>
              <a:t>Library</a:t>
            </a:r>
            <a:endParaRPr lang="en-US"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System</a:t>
            </a:r>
            <a:r>
              <a:rPr lang="en-US" sz="4000" dirty="0" err="1" smtClean="0"/>
              <a:t>.Threading.Soup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0" y="1981200"/>
            <a:ext cx="4191000" cy="4267200"/>
          </a:xfrm>
        </p:spPr>
        <p:txBody>
          <a:bodyPr>
            <a:normAutofit/>
          </a:bodyPr>
          <a:lstStyle/>
          <a:p>
            <a:r>
              <a:rPr lang="en-US" sz="3400" dirty="0" err="1" smtClean="0"/>
              <a:t>IAsyncResult</a:t>
            </a:r>
            <a:endParaRPr lang="en-US" sz="3400" dirty="0" smtClean="0"/>
          </a:p>
          <a:p>
            <a:r>
              <a:rPr lang="en-US" sz="3400" dirty="0" err="1" smtClean="0"/>
              <a:t>IsAlive</a:t>
            </a:r>
            <a:endParaRPr lang="en-US" sz="3400" dirty="0" smtClean="0"/>
          </a:p>
          <a:p>
            <a:r>
              <a:rPr lang="en-US" sz="3400" dirty="0" err="1" smtClean="0"/>
              <a:t>WaitHandle</a:t>
            </a:r>
            <a:endParaRPr lang="en-US" sz="3400" dirty="0" smtClean="0"/>
          </a:p>
          <a:p>
            <a:r>
              <a:rPr lang="en-US" sz="3400" dirty="0" err="1" smtClean="0"/>
              <a:t>ManualResetEvent</a:t>
            </a:r>
            <a:endParaRPr lang="en-US" sz="3400" dirty="0" smtClean="0"/>
          </a:p>
          <a:p>
            <a:r>
              <a:rPr lang="en-US" sz="3400" dirty="0" err="1" smtClean="0"/>
              <a:t>WaitOne</a:t>
            </a:r>
            <a:endParaRPr lang="en-US" sz="3400" dirty="0" smtClean="0"/>
          </a:p>
          <a:p>
            <a:r>
              <a:rPr lang="en-US" sz="3400" dirty="0" smtClean="0"/>
              <a:t>Sleep</a:t>
            </a:r>
            <a:endParaRPr lang="en-US" sz="3400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76400" y="1981200"/>
            <a:ext cx="419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err="1" smtClean="0"/>
              <a:t>BeginInvoke</a:t>
            </a:r>
            <a:endParaRPr lang="en-US" sz="3400" dirty="0" smtClean="0"/>
          </a:p>
          <a:p>
            <a:r>
              <a:rPr lang="en-US" sz="3400" dirty="0" err="1" smtClean="0"/>
              <a:t>EndInvoke</a:t>
            </a:r>
            <a:endParaRPr lang="en-US" sz="3400" dirty="0" smtClean="0"/>
          </a:p>
          <a:p>
            <a:r>
              <a:rPr lang="en-US" sz="3400" dirty="0" err="1" smtClean="0"/>
              <a:t>BackgroundWorker</a:t>
            </a:r>
            <a:endParaRPr lang="en-US" sz="3400" dirty="0" smtClean="0"/>
          </a:p>
          <a:p>
            <a:r>
              <a:rPr lang="en-US" sz="3400" dirty="0" smtClean="0"/>
              <a:t>ThreadPool</a:t>
            </a:r>
          </a:p>
          <a:p>
            <a:r>
              <a:rPr lang="en-US" sz="3400" dirty="0" smtClean="0"/>
              <a:t>Thread</a:t>
            </a:r>
          </a:p>
          <a:p>
            <a:r>
              <a:rPr lang="en-US" sz="3400" dirty="0" err="1" smtClean="0"/>
              <a:t>ThreadStart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81722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System.Threading</a:t>
            </a:r>
            <a:r>
              <a:rPr lang="en-US" sz="4000" dirty="0" err="1" smtClean="0"/>
              <a:t>.Tasks</a:t>
            </a:r>
            <a:endParaRPr sz="4000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76400" y="1981200"/>
            <a:ext cx="8991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/>
              <a:t>Hooray for the TPL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33600" y="2834789"/>
            <a:ext cx="82296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.Factory.StartNew(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SendMessages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37144" y="2819400"/>
            <a:ext cx="822605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node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NodeServers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NodeServer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nodeInstance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node;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//local ref to node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.Factory.StartNew(()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//do som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work in parallel with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nodeInstance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 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.WaitAll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tasks.ToArray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 600000);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//wait up to ten minutes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133600" y="2819400"/>
            <a:ext cx="82296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from = 0;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 = 500;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(from, to, index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client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NetTcpTesterProxy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ipEndpoint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id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"test1"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3.314, 42);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response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(id,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"mirror"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4.123, 42);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list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client.GetItems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.GetParallelLimits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Parallel is Power</a:t>
            </a:r>
          </a:p>
          <a:p>
            <a:pPr lvl="1"/>
            <a:r>
              <a:rPr lang="en-US" sz="3400" dirty="0" smtClean="0"/>
              <a:t>256 cores starting at $75,000</a:t>
            </a:r>
          </a:p>
          <a:p>
            <a:r>
              <a:rPr lang="en-US" sz="3600" dirty="0" smtClean="0"/>
              <a:t>Practical Limits</a:t>
            </a:r>
          </a:p>
          <a:p>
            <a:pPr lvl="1"/>
            <a:r>
              <a:rPr lang="en-US" sz="3400" dirty="0" smtClean="0"/>
              <a:t>Logical processors</a:t>
            </a:r>
          </a:p>
          <a:p>
            <a:pPr lvl="1"/>
            <a:r>
              <a:rPr lang="en-US" sz="3400" dirty="0" smtClean="0"/>
              <a:t>Memory</a:t>
            </a:r>
          </a:p>
          <a:p>
            <a:pPr lvl="1"/>
            <a:r>
              <a:rPr lang="en-US" sz="3400" dirty="0" smtClean="0"/>
              <a:t>Storage</a:t>
            </a:r>
          </a:p>
          <a:p>
            <a:pPr lvl="1"/>
            <a:r>
              <a:rPr lang="en-US" sz="3400" dirty="0" smtClean="0"/>
              <a:t>IO – within MB and to outside resources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94172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753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.SolveParallelProblem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Scale out, not up</a:t>
            </a:r>
          </a:p>
          <a:p>
            <a:pPr lvl="1"/>
            <a:r>
              <a:rPr lang="en-US" sz="3400" dirty="0" smtClean="0"/>
              <a:t>16 cores starting at $1,500</a:t>
            </a:r>
          </a:p>
          <a:p>
            <a:pPr lvl="1"/>
            <a:r>
              <a:rPr lang="en-US" sz="3400" dirty="0" smtClean="0"/>
              <a:t>Memory &amp; storage</a:t>
            </a:r>
          </a:p>
          <a:p>
            <a:pPr lvl="1"/>
            <a:r>
              <a:rPr lang="en-US" sz="3400" dirty="0" smtClean="0"/>
              <a:t>Failover and redundancy</a:t>
            </a:r>
          </a:p>
          <a:p>
            <a:pPr lvl="1"/>
            <a:r>
              <a:rPr lang="en-US" sz="3400" dirty="0" smtClean="0"/>
              <a:t>IO – switch, router and </a:t>
            </a:r>
            <a:r>
              <a:rPr lang="en-US" sz="3400" dirty="0" err="1" smtClean="0"/>
              <a:t>vLAN</a:t>
            </a:r>
            <a:r>
              <a:rPr lang="en-US" sz="3400" dirty="0" smtClean="0"/>
              <a:t> goodness</a:t>
            </a:r>
          </a:p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Flammable Opinion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Warning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2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.GetDistributed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Distributed </a:t>
            </a:r>
            <a:r>
              <a:rPr lang="en-US" sz="3600" dirty="0"/>
              <a:t>parallel programming (DPP</a:t>
            </a:r>
            <a:r>
              <a:rPr lang="en-US" sz="3600" dirty="0" smtClean="0"/>
              <a:t>)</a:t>
            </a:r>
          </a:p>
          <a:p>
            <a:pPr lvl="1"/>
            <a:r>
              <a:rPr lang="en-US" sz="3400" dirty="0" smtClean="0"/>
              <a:t>Hadoop</a:t>
            </a:r>
          </a:p>
          <a:p>
            <a:pPr lvl="2"/>
            <a:r>
              <a:rPr lang="en-US" sz="3200" dirty="0" smtClean="0"/>
              <a:t>Linux native &amp; toy elephant</a:t>
            </a:r>
          </a:p>
          <a:p>
            <a:pPr lvl="2"/>
            <a:r>
              <a:rPr lang="en-US" sz="3200" dirty="0" smtClean="0"/>
              <a:t>Distributed file system and processing</a:t>
            </a:r>
          </a:p>
          <a:p>
            <a:pPr lvl="2"/>
            <a:r>
              <a:rPr lang="en-US" sz="3200" dirty="0" smtClean="0"/>
              <a:t>MS </a:t>
            </a:r>
            <a:r>
              <a:rPr lang="en-US" sz="3200" dirty="0" err="1" smtClean="0"/>
              <a:t>HDInsight</a:t>
            </a:r>
            <a:r>
              <a:rPr lang="en-US" sz="3200" dirty="0" smtClean="0"/>
              <a:t> and </a:t>
            </a:r>
            <a:r>
              <a:rPr lang="en-US" sz="3200" dirty="0" err="1" smtClean="0"/>
              <a:t>Hortonworks</a:t>
            </a:r>
            <a:endParaRPr lang="en-US" sz="3200" dirty="0" smtClean="0"/>
          </a:p>
          <a:p>
            <a:pPr lvl="1"/>
            <a:r>
              <a:rPr lang="en-US" sz="3400" dirty="0" smtClean="0"/>
              <a:t>Windows HPC</a:t>
            </a:r>
          </a:p>
          <a:p>
            <a:pPr lvl="2"/>
            <a:r>
              <a:rPr lang="en-US" sz="3200" dirty="0" smtClean="0"/>
              <a:t>Job Types: MPI, Parametric, Task Flow, SOA</a:t>
            </a:r>
          </a:p>
          <a:p>
            <a:pPr lvl="2"/>
            <a:r>
              <a:rPr lang="en-US" sz="3200" dirty="0" smtClean="0"/>
              <a:t>Windows Server only, Azure support</a:t>
            </a:r>
          </a:p>
          <a:p>
            <a:pPr lvl="1"/>
            <a:r>
              <a:rPr lang="en-US" sz="3400" dirty="0">
                <a:solidFill>
                  <a:srgbClr val="00B0F0"/>
                </a:solidFill>
              </a:rPr>
              <a:t>throw new </a:t>
            </a:r>
            <a:r>
              <a:rPr lang="en-US" sz="3400" dirty="0" err="1">
                <a:solidFill>
                  <a:srgbClr val="92D050"/>
                </a:solidFill>
              </a:rPr>
              <a:t>TooComplexException</a:t>
            </a:r>
            <a:r>
              <a:rPr lang="en-US" sz="3400" dirty="0" smtClean="0"/>
              <a:t>(</a:t>
            </a:r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</a:rPr>
              <a:t>“TMI”</a:t>
            </a:r>
            <a:r>
              <a:rPr lang="en-US" sz="3600" dirty="0" smtClean="0"/>
              <a:t>,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             </a:t>
            </a:r>
            <a:r>
              <a:rPr lang="en-US" sz="3400" dirty="0" smtClean="0">
                <a:solidFill>
                  <a:srgbClr val="00B0F0"/>
                </a:solidFill>
              </a:rPr>
              <a:t>new </a:t>
            </a:r>
            <a:r>
              <a:rPr lang="en-US" sz="3400" dirty="0" err="1" smtClean="0">
                <a:solidFill>
                  <a:srgbClr val="92D050"/>
                </a:solidFill>
              </a:rPr>
              <a:t>PowerOverloadException</a:t>
            </a:r>
            <a:r>
              <a:rPr lang="en-US" sz="3400" dirty="0" smtClean="0"/>
              <a:t>(</a:t>
            </a:r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</a:rPr>
              <a:t>“icky”</a:t>
            </a:r>
            <a:r>
              <a:rPr lang="en-US" sz="3400" dirty="0" smtClean="0"/>
              <a:t>)) ;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220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.GetRequirements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0" y="1981200"/>
            <a:ext cx="4800600" cy="42672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Node reboot, rejoin</a:t>
            </a:r>
          </a:p>
          <a:p>
            <a:r>
              <a:rPr lang="en-US" sz="3400" dirty="0" smtClean="0"/>
              <a:t>Multi-spawn strategies</a:t>
            </a:r>
          </a:p>
          <a:p>
            <a:r>
              <a:rPr lang="en-US" sz="3400" dirty="0" err="1" smtClean="0"/>
              <a:t>Wrapperless</a:t>
            </a:r>
            <a:r>
              <a:rPr lang="en-US" sz="3400" dirty="0"/>
              <a:t>-</a:t>
            </a:r>
            <a:r>
              <a:rPr lang="en-US" sz="3400" dirty="0" smtClean="0"/>
              <a:t>runs itself</a:t>
            </a:r>
          </a:p>
          <a:p>
            <a:r>
              <a:rPr lang="en-US" sz="3400" dirty="0" smtClean="0"/>
              <a:t>Firewall friendly</a:t>
            </a:r>
          </a:p>
          <a:p>
            <a:r>
              <a:rPr lang="en-US" sz="3400" dirty="0" smtClean="0"/>
              <a:t>Log centralization</a:t>
            </a:r>
          </a:p>
          <a:p>
            <a:r>
              <a:rPr lang="en-US" sz="3400" dirty="0" smtClean="0"/>
              <a:t>Easy console app model</a:t>
            </a:r>
            <a:endParaRPr lang="en-US" sz="3400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76400" y="1981200"/>
            <a:ext cx="419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/>
              <a:t>Open source .NET</a:t>
            </a:r>
          </a:p>
          <a:p>
            <a:r>
              <a:rPr lang="en-US" sz="3400" dirty="0" smtClean="0"/>
              <a:t>Message passing</a:t>
            </a:r>
          </a:p>
          <a:p>
            <a:r>
              <a:rPr lang="en-US" sz="3400" dirty="0" smtClean="0"/>
              <a:t>Easy debug in VS</a:t>
            </a:r>
          </a:p>
          <a:p>
            <a:r>
              <a:rPr lang="en-US" sz="3400" dirty="0" smtClean="0"/>
              <a:t>Workstation</a:t>
            </a:r>
            <a:r>
              <a:rPr lang="en-US" sz="3400" dirty="0" smtClean="0">
                <a:solidFill>
                  <a:srgbClr val="00B0F0"/>
                </a:solidFill>
              </a:rPr>
              <a:t>||</a:t>
            </a:r>
            <a:r>
              <a:rPr lang="en-US" sz="3400" dirty="0" smtClean="0"/>
              <a:t>Server</a:t>
            </a:r>
          </a:p>
          <a:p>
            <a:r>
              <a:rPr lang="en-US" sz="3400" dirty="0" smtClean="0"/>
              <a:t>SPMD multi-instance</a:t>
            </a:r>
          </a:p>
          <a:p>
            <a:r>
              <a:rPr lang="en-US" sz="3400" dirty="0" smtClean="0"/>
              <a:t>Headless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44521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.GetSearhResults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Untold hours spent on Google… (I mean Bing)</a:t>
            </a:r>
          </a:p>
          <a:p>
            <a:pPr lvl="1"/>
            <a:r>
              <a:rPr lang="en-US" sz="3400" dirty="0"/>
              <a:t>MPAPI </a:t>
            </a:r>
            <a:r>
              <a:rPr lang="en-US" sz="3400" dirty="0">
                <a:hlinkClick r:id="rId2"/>
              </a:rPr>
              <a:t>http://mpapi.codeplex.com</a:t>
            </a:r>
            <a:r>
              <a:rPr lang="en-US" sz="3400" dirty="0" smtClean="0">
                <a:hlinkClick r:id="rId2"/>
              </a:rPr>
              <a:t>/</a:t>
            </a:r>
            <a:r>
              <a:rPr lang="en-US" sz="3400" dirty="0" smtClean="0"/>
              <a:t> </a:t>
            </a:r>
          </a:p>
          <a:p>
            <a:pPr lvl="2"/>
            <a:r>
              <a:rPr lang="en-US" sz="3200" dirty="0" smtClean="0"/>
              <a:t>Message passing but too complex</a:t>
            </a:r>
          </a:p>
          <a:p>
            <a:pPr lvl="2"/>
            <a:r>
              <a:rPr lang="en-US" sz="3200" dirty="0"/>
              <a:t>Uses </a:t>
            </a:r>
            <a:r>
              <a:rPr lang="en-US" sz="3200" dirty="0">
                <a:hlinkClick r:id="rId3"/>
              </a:rPr>
              <a:t>http://remotinglite.codeplex.com/ </a:t>
            </a:r>
            <a:endParaRPr lang="en-US" sz="3200" dirty="0" smtClean="0"/>
          </a:p>
          <a:p>
            <a:pPr lvl="2"/>
            <a:r>
              <a:rPr lang="en-US" sz="3200" dirty="0" smtClean="0"/>
              <a:t>Firewall unfriendly – unique port for each agent</a:t>
            </a:r>
          </a:p>
          <a:p>
            <a:pPr lvl="1"/>
            <a:r>
              <a:rPr lang="en-US" sz="3400" dirty="0" smtClean="0"/>
              <a:t>MPI.NET </a:t>
            </a:r>
            <a:r>
              <a:rPr lang="en-US" sz="3400" dirty="0" smtClean="0">
                <a:hlinkClick r:id="rId4"/>
              </a:rPr>
              <a:t>http://osl.iu.edu/research/mpi.net/</a:t>
            </a:r>
            <a:r>
              <a:rPr lang="en-US" sz="3400" dirty="0" smtClean="0"/>
              <a:t> </a:t>
            </a:r>
          </a:p>
          <a:p>
            <a:pPr lvl="2"/>
            <a:r>
              <a:rPr lang="en-US" sz="3200" dirty="0" smtClean="0"/>
              <a:t>Message passing console app model</a:t>
            </a:r>
          </a:p>
          <a:p>
            <a:pPr lvl="2"/>
            <a:r>
              <a:rPr lang="en-US" sz="3200" dirty="0"/>
              <a:t>Simpler </a:t>
            </a:r>
            <a:r>
              <a:rPr lang="en-US" sz="3200" dirty="0" smtClean="0"/>
              <a:t>but requires </a:t>
            </a:r>
            <a:r>
              <a:rPr lang="en-US" sz="3200" dirty="0"/>
              <a:t>Windows HPC</a:t>
            </a:r>
            <a:endParaRPr lang="en-US" sz="3200" dirty="0" smtClean="0"/>
          </a:p>
          <a:p>
            <a:pPr lvl="1"/>
            <a:r>
              <a:rPr lang="en-US" sz="3400" dirty="0">
                <a:solidFill>
                  <a:srgbClr val="00B0F0"/>
                </a:solidFill>
              </a:rPr>
              <a:t>throw new </a:t>
            </a:r>
            <a:r>
              <a:rPr lang="en-US" sz="3400" dirty="0" err="1" smtClean="0">
                <a:solidFill>
                  <a:srgbClr val="92D050"/>
                </a:solidFill>
              </a:rPr>
              <a:t>NotImplementedException</a:t>
            </a:r>
            <a:r>
              <a:rPr lang="en-US" sz="3400" dirty="0" smtClean="0"/>
              <a:t>(</a:t>
            </a:r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</a:rPr>
              <a:t>“foo”</a:t>
            </a:r>
            <a:r>
              <a:rPr lang="en-US" sz="3600" dirty="0" smtClean="0"/>
              <a:t>,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             </a:t>
            </a:r>
            <a:r>
              <a:rPr lang="en-US" sz="3400" dirty="0" smtClean="0">
                <a:solidFill>
                  <a:srgbClr val="00B0F0"/>
                </a:solidFill>
              </a:rPr>
              <a:t>new </a:t>
            </a:r>
            <a:r>
              <a:rPr lang="en-US" sz="3400" dirty="0" err="1" smtClean="0">
                <a:solidFill>
                  <a:srgbClr val="92D050"/>
                </a:solidFill>
              </a:rPr>
              <a:t>RequirementsException</a:t>
            </a:r>
            <a:r>
              <a:rPr lang="en-US" sz="3400" dirty="0" smtClean="0"/>
              <a:t>(</a:t>
            </a:r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</a:rPr>
              <a:t>“bar”</a:t>
            </a:r>
            <a:r>
              <a:rPr lang="en-US" sz="3400" dirty="0" smtClean="0"/>
              <a:t>)) ;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00943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.RollYourOwn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Hey, I can write one of those. It’s just code.</a:t>
            </a:r>
          </a:p>
          <a:p>
            <a:r>
              <a:rPr lang="en-US" sz="3600" dirty="0" smtClean="0"/>
              <a:t>Boss wisely says, “No.” Hello, nights and weekends.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DuoVia.MpiVisor </a:t>
            </a:r>
            <a:r>
              <a:rPr lang="en-US" sz="3600" dirty="0" smtClean="0"/>
              <a:t>is born</a:t>
            </a:r>
            <a:endParaRPr lang="en-US" sz="3600" dirty="0" smtClean="0">
              <a:solidFill>
                <a:srgbClr val="00B0F0"/>
              </a:solidFill>
            </a:endParaRPr>
          </a:p>
          <a:p>
            <a:pPr lvl="1"/>
            <a:r>
              <a:rPr lang="en-US" sz="3400" dirty="0" smtClean="0"/>
              <a:t>Ideal console app is TDD test</a:t>
            </a:r>
          </a:p>
          <a:p>
            <a:pPr lvl="1"/>
            <a:r>
              <a:rPr lang="en-US" sz="3400" dirty="0" smtClean="0"/>
              <a:t>Need simple service hosting and message passing</a:t>
            </a:r>
          </a:p>
          <a:p>
            <a:pPr lvl="2"/>
            <a:r>
              <a:rPr lang="en-US" sz="3200" dirty="0" smtClean="0"/>
              <a:t>Min dependencies and </a:t>
            </a:r>
            <a:r>
              <a:rPr lang="en-US" sz="3200" dirty="0" err="1" smtClean="0"/>
              <a:t>config</a:t>
            </a:r>
            <a:endParaRPr lang="en-US" sz="3200" dirty="0" smtClean="0"/>
          </a:p>
          <a:p>
            <a:pPr lvl="2"/>
            <a:r>
              <a:rPr lang="en-US" sz="3200" dirty="0" smtClean="0">
                <a:solidFill>
                  <a:srgbClr val="00B0F0"/>
                </a:solidFill>
              </a:rPr>
              <a:t>DuoVia.Net</a:t>
            </a:r>
            <a:r>
              <a:rPr lang="en-US" sz="3200" dirty="0" smtClean="0"/>
              <a:t> is created</a:t>
            </a:r>
          </a:p>
          <a:p>
            <a:pPr lvl="3"/>
            <a:r>
              <a:rPr lang="en-US" sz="3000" dirty="0" smtClean="0"/>
              <a:t>Adopt and modify </a:t>
            </a:r>
            <a:r>
              <a:rPr lang="en-US" sz="3000" dirty="0">
                <a:hlinkClick r:id="rId2"/>
              </a:rPr>
              <a:t>http://remotinglite.codeplex.com/ </a:t>
            </a:r>
            <a:endParaRPr lang="en-US" sz="3000" dirty="0" smtClean="0"/>
          </a:p>
          <a:p>
            <a:pPr lvl="3"/>
            <a:r>
              <a:rPr lang="en-US" sz="3000" dirty="0" smtClean="0"/>
              <a:t>Fix </a:t>
            </a:r>
            <a:r>
              <a:rPr lang="en-US" sz="3000" dirty="0" err="1" smtClean="0"/>
              <a:t>Guid</a:t>
            </a:r>
            <a:r>
              <a:rPr lang="en-US" sz="3000" dirty="0" smtClean="0"/>
              <a:t> return bug and </a:t>
            </a:r>
            <a:r>
              <a:rPr lang="en-US" sz="3000" dirty="0" err="1" smtClean="0"/>
              <a:t>addsNamed</a:t>
            </a:r>
            <a:r>
              <a:rPr lang="en-US" sz="3000" dirty="0" smtClean="0"/>
              <a:t> Pipes services</a:t>
            </a:r>
          </a:p>
        </p:txBody>
      </p:sp>
    </p:spTree>
    <p:extLst>
      <p:ext uri="{BB962C8B-B14F-4D97-AF65-F5344CB8AC3E}">
        <p14:creationId xmlns:p14="http://schemas.microsoft.com/office/powerpoint/2010/main" val="33911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.GetSearhResults</a:t>
            </a:r>
            <a:r>
              <a:rPr lang="en-US" sz="4000" dirty="0" smtClean="0"/>
              <a:t>(</a:t>
            </a:r>
            <a:br>
              <a:rPr lang="en-US" sz="4000" dirty="0" smtClean="0"/>
            </a:br>
            <a:r>
              <a:rPr lang="en-US" sz="4000" dirty="0" smtClean="0"/>
              <a:t>     </a:t>
            </a:r>
            <a:r>
              <a:rPr lang="en-US" sz="4000" dirty="0" err="1" smtClean="0"/>
              <a:t>DateTime.Then.AddMonths</a:t>
            </a:r>
            <a:r>
              <a:rPr lang="en-US" sz="4000" dirty="0" smtClean="0"/>
              <a:t>(3))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 wanted:</a:t>
            </a:r>
          </a:p>
          <a:p>
            <a:pPr lvl="1"/>
            <a:r>
              <a:rPr lang="en-US" sz="3200" dirty="0" smtClean="0"/>
              <a:t>Distributed </a:t>
            </a:r>
            <a:r>
              <a:rPr lang="en-US" sz="3200" dirty="0"/>
              <a:t>Parallel Processing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 </a:t>
            </a:r>
            <a:r>
              <a:rPr lang="en-US" sz="3200" dirty="0"/>
              <a:t>Simple .NET Console Application</a:t>
            </a:r>
          </a:p>
          <a:p>
            <a:r>
              <a:rPr lang="en-US" sz="3600" dirty="0" smtClean="0"/>
              <a:t>Now, Let Me Google That For You</a:t>
            </a:r>
          </a:p>
          <a:p>
            <a:pPr lvl="1"/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tinyurl.com/mpivisor</a:t>
            </a:r>
            <a:endParaRPr lang="en-US" sz="3200" dirty="0" smtClean="0"/>
          </a:p>
          <a:p>
            <a:r>
              <a:rPr lang="en-US" sz="3600" dirty="0" smtClean="0"/>
              <a:t>“Okay, but when is he going </a:t>
            </a:r>
            <a:br>
              <a:rPr lang="en-US" sz="3600" dirty="0" smtClean="0"/>
            </a:br>
            <a:r>
              <a:rPr lang="en-US" sz="3600" dirty="0" smtClean="0"/>
              <a:t>to show some code?”</a:t>
            </a:r>
          </a:p>
        </p:txBody>
      </p:sp>
    </p:spTree>
    <p:extLst>
      <p:ext uri="{BB962C8B-B14F-4D97-AF65-F5344CB8AC3E}">
        <p14:creationId xmlns:p14="http://schemas.microsoft.com/office/powerpoint/2010/main" val="102910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.ShowFindPrimesDemo</a:t>
            </a:r>
            <a:r>
              <a:rPr lang="en-US" sz="4000" dirty="0" smtClean="0"/>
              <a:t>()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&lt;code&gt;</a:t>
            </a:r>
            <a:br>
              <a:rPr lang="en-US" sz="3600" dirty="0" smtClean="0"/>
            </a:br>
            <a:r>
              <a:rPr lang="en-US" sz="3600" dirty="0" smtClean="0"/>
              <a:t>   &lt;</a:t>
            </a:r>
            <a:r>
              <a:rPr lang="en-US" sz="3600" dirty="0" err="1" smtClean="0"/>
              <a:t>noteToPresenter</a:t>
            </a:r>
            <a:r>
              <a:rPr lang="en-US" sz="3600" dirty="0" smtClean="0"/>
              <a:t>&gt;</a:t>
            </a:r>
          </a:p>
          <a:p>
            <a:pPr marL="0" indent="0">
              <a:buNone/>
            </a:pPr>
            <a:r>
              <a:rPr lang="en-US" sz="3600" dirty="0" smtClean="0"/>
              <a:t>        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Switch to Visual Studio now.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 smtClean="0"/>
              <a:t>   &lt;/</a:t>
            </a:r>
            <a:r>
              <a:rPr lang="en-US" sz="3600" dirty="0" err="1" smtClean="0"/>
              <a:t>noteToPresenter</a:t>
            </a:r>
            <a:r>
              <a:rPr lang="en-US" sz="3600" dirty="0" smtClean="0"/>
              <a:t>&gt;</a:t>
            </a:r>
            <a:br>
              <a:rPr lang="en-US" sz="3600" dirty="0" smtClean="0"/>
            </a:br>
            <a:r>
              <a:rPr lang="en-US" sz="3600" dirty="0" smtClean="0"/>
              <a:t>&lt;/code&gt;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947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this</a:t>
            </a:r>
            <a:r>
              <a:rPr lang="en-US" sz="4000" dirty="0" smtClean="0"/>
              <a:t>.Me()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Tech Writer in 1992</a:t>
            </a:r>
            <a:endParaRPr lang="en-US" sz="3200" dirty="0"/>
          </a:p>
          <a:p>
            <a:r>
              <a:rPr lang="en-US" sz="3200" dirty="0" smtClean="0"/>
              <a:t>ASP &amp; Delphi Dev in 1998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3200" dirty="0" smtClean="0"/>
              <a:t>.</a:t>
            </a:r>
            <a:r>
              <a:rPr lang="en-US" sz="3200" dirty="0" smtClean="0"/>
              <a:t>NET </a:t>
            </a:r>
            <a:r>
              <a:rPr lang="en-US" sz="3200" dirty="0" smtClean="0"/>
              <a:t>since 2001</a:t>
            </a:r>
          </a:p>
          <a:p>
            <a:pPr lvl="1"/>
            <a:r>
              <a:rPr lang="en-US" sz="2400" dirty="0" smtClean="0"/>
              <a:t>Ingenix and a few others</a:t>
            </a:r>
          </a:p>
          <a:p>
            <a:pPr lvl="1"/>
            <a:r>
              <a:rPr lang="en-US" sz="2400" dirty="0" smtClean="0"/>
              <a:t>Ancestry.com since July 2012</a:t>
            </a:r>
          </a:p>
          <a:p>
            <a:r>
              <a:rPr lang="en-US" sz="2800" dirty="0" smtClean="0"/>
              <a:t>return </a:t>
            </a:r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“{ “name”:  “Tyler Jensen”, </a:t>
            </a:r>
            <a:br>
              <a:rPr lang="en-US" sz="2800" dirty="0" smtClean="0">
                <a:solidFill>
                  <a:srgbClr val="00B0F0"/>
                </a:solidFill>
                <a:latin typeface="+mj-lt"/>
              </a:rPr>
            </a:br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        “email”: “tyler@tsjensen.com” }”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.GetApplicability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Where should I use </a:t>
            </a:r>
            <a:r>
              <a:rPr lang="en-US" sz="3600" dirty="0" err="1" smtClean="0"/>
              <a:t>MpiVisor</a:t>
            </a:r>
            <a:r>
              <a:rPr lang="en-US" sz="3600" dirty="0" smtClean="0"/>
              <a:t>?</a:t>
            </a:r>
          </a:p>
          <a:p>
            <a:pPr lvl="1"/>
            <a:r>
              <a:rPr lang="en-US" sz="3200" dirty="0" smtClean="0"/>
              <a:t>Large work sets that </a:t>
            </a:r>
          </a:p>
          <a:p>
            <a:pPr lvl="2"/>
            <a:r>
              <a:rPr lang="en-US" sz="3000" dirty="0" smtClean="0"/>
              <a:t>Can be broken into chunks</a:t>
            </a:r>
          </a:p>
          <a:p>
            <a:pPr lvl="2"/>
            <a:r>
              <a:rPr lang="en-US" sz="3000" dirty="0" smtClean="0"/>
              <a:t>Chunks can be processed independently</a:t>
            </a:r>
          </a:p>
          <a:p>
            <a:pPr lvl="1"/>
            <a:r>
              <a:rPr lang="en-US" sz="3200" dirty="0" smtClean="0"/>
              <a:t>Map-Reduce problem set </a:t>
            </a:r>
          </a:p>
          <a:p>
            <a:pPr lvl="2"/>
            <a:r>
              <a:rPr lang="en-US" sz="3000" dirty="0" smtClean="0"/>
              <a:t>Slave agents process the “map” data</a:t>
            </a:r>
          </a:p>
          <a:p>
            <a:pPr lvl="2"/>
            <a:r>
              <a:rPr lang="en-US" sz="3000" dirty="0" smtClean="0"/>
              <a:t>Results to master for “reduce” function</a:t>
            </a:r>
          </a:p>
          <a:p>
            <a:pPr lvl="1"/>
            <a:r>
              <a:rPr lang="en-US" sz="3200" dirty="0" smtClean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28627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.GetWhereMpiVisorIsGoing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coding and testing</a:t>
            </a:r>
          </a:p>
          <a:p>
            <a:pPr lvl="1"/>
            <a:r>
              <a:rPr lang="en-US" sz="3200" dirty="0" smtClean="0"/>
              <a:t>Management tooling – more control</a:t>
            </a:r>
          </a:p>
          <a:p>
            <a:pPr lvl="1"/>
            <a:r>
              <a:rPr lang="en-US" sz="3200" dirty="0" smtClean="0"/>
              <a:t>Spawning more agents</a:t>
            </a:r>
          </a:p>
          <a:p>
            <a:pPr lvl="1"/>
            <a:r>
              <a:rPr lang="en-US" sz="3200" dirty="0" smtClean="0"/>
              <a:t>Improve node failure disaster recovery</a:t>
            </a:r>
          </a:p>
          <a:p>
            <a:r>
              <a:rPr lang="en-US" sz="3600" dirty="0" smtClean="0"/>
              <a:t>Refactor - make more SOLID</a:t>
            </a:r>
          </a:p>
          <a:p>
            <a:r>
              <a:rPr lang="en-US" sz="3600" dirty="0" smtClean="0"/>
              <a:t>HTTP support for happier firewalls</a:t>
            </a:r>
          </a:p>
          <a:p>
            <a:r>
              <a:rPr lang="en-US" sz="3600" dirty="0" smtClean="0"/>
              <a:t>Scheduling and security</a:t>
            </a:r>
          </a:p>
        </p:txBody>
      </p:sp>
    </p:spTree>
    <p:extLst>
      <p:ext uri="{BB962C8B-B14F-4D97-AF65-F5344CB8AC3E}">
        <p14:creationId xmlns:p14="http://schemas.microsoft.com/office/powerpoint/2010/main" val="94384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.DoCodeReview</a:t>
            </a:r>
            <a:r>
              <a:rPr lang="en-US" sz="4000" dirty="0" smtClean="0"/>
              <a:t>()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&lt;</a:t>
            </a:r>
            <a:r>
              <a:rPr lang="en-US" sz="3200" dirty="0" err="1" smtClean="0"/>
              <a:t>codeReview</a:t>
            </a:r>
            <a:r>
              <a:rPr lang="en-US" sz="3200" dirty="0" smtClean="0"/>
              <a:t>&gt;</a:t>
            </a:r>
            <a:br>
              <a:rPr lang="en-US" sz="3200" dirty="0" smtClean="0"/>
            </a:br>
            <a:r>
              <a:rPr lang="en-US" sz="3200" dirty="0" smtClean="0"/>
              <a:t>   </a:t>
            </a:r>
            <a:r>
              <a:rPr lang="en-US" sz="3200" dirty="0"/>
              <a:t>&lt;</a:t>
            </a:r>
            <a:r>
              <a:rPr lang="en-US" sz="3200" dirty="0" err="1"/>
              <a:t>noteToPresenter</a:t>
            </a:r>
            <a:r>
              <a:rPr lang="en-US" sz="3200" dirty="0" smtClean="0"/>
              <a:t>&gt;</a:t>
            </a:r>
            <a:br>
              <a:rPr lang="en-US" sz="3200" dirty="0" smtClean="0"/>
            </a:br>
            <a:r>
              <a:rPr lang="en-US" sz="3200" dirty="0" smtClean="0"/>
              <a:t>       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Switch to Visual Studio now</a:t>
            </a: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b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3200" dirty="0" smtClean="0"/>
              <a:t>   </a:t>
            </a:r>
            <a:r>
              <a:rPr lang="en-US" sz="3200" dirty="0"/>
              <a:t>&lt;/</a:t>
            </a:r>
            <a:r>
              <a:rPr lang="en-US" sz="3200" dirty="0" err="1"/>
              <a:t>noteToPresenter</a:t>
            </a:r>
            <a:r>
              <a:rPr lang="en-US" sz="3200" dirty="0"/>
              <a:t>&gt;</a:t>
            </a:r>
            <a:br>
              <a:rPr lang="en-US" sz="3200" dirty="0"/>
            </a:br>
            <a:r>
              <a:rPr lang="en-US" sz="3200" dirty="0"/>
              <a:t>   </a:t>
            </a:r>
            <a:r>
              <a:rPr lang="en-US" sz="3200" dirty="0" smtClean="0"/>
              <a:t>&lt;</a:t>
            </a:r>
            <a:r>
              <a:rPr lang="en-US" sz="3200" dirty="0" err="1" smtClean="0"/>
              <a:t>openQnA</a:t>
            </a:r>
            <a:r>
              <a:rPr lang="en-US" sz="3200" dirty="0" smtClean="0"/>
              <a:t>&gt;</a:t>
            </a:r>
          </a:p>
          <a:p>
            <a:pPr marL="0" indent="0">
              <a:buNone/>
            </a:pPr>
            <a:r>
              <a:rPr lang="en-US" sz="3200" dirty="0" smtClean="0"/>
              <a:t>      </a:t>
            </a:r>
            <a:r>
              <a:rPr lang="en-US" sz="3200" dirty="0"/>
              <a:t>&lt;</a:t>
            </a:r>
            <a:r>
              <a:rPr lang="en-US" sz="3200" dirty="0" err="1"/>
              <a:t>askEasyQuestions</a:t>
            </a:r>
            <a:r>
              <a:rPr lang="en-US" sz="3200" dirty="0"/>
              <a:t> </a:t>
            </a:r>
            <a:r>
              <a:rPr lang="en-US" sz="3200" dirty="0" smtClean="0"/>
              <a:t>/&gt;</a:t>
            </a:r>
          </a:p>
          <a:p>
            <a:pPr marL="0" indent="0">
              <a:buNone/>
            </a:pPr>
            <a:r>
              <a:rPr lang="en-US" sz="3200" dirty="0" smtClean="0"/>
              <a:t>      </a:t>
            </a:r>
            <a:r>
              <a:rPr lang="en-US" sz="3200" dirty="0" smtClean="0">
                <a:solidFill>
                  <a:srgbClr val="92D050"/>
                </a:solidFill>
              </a:rPr>
              <a:t>&lt;!-- &lt;</a:t>
            </a:r>
            <a:r>
              <a:rPr lang="en-US" sz="3200" dirty="0" err="1" smtClean="0">
                <a:solidFill>
                  <a:srgbClr val="92D050"/>
                </a:solidFill>
              </a:rPr>
              <a:t>stumpTheDummy</a:t>
            </a:r>
            <a:r>
              <a:rPr lang="en-US" sz="3200" dirty="0" smtClean="0">
                <a:solidFill>
                  <a:srgbClr val="92D050"/>
                </a:solidFill>
              </a:rPr>
              <a:t> /&gt; --&gt;</a:t>
            </a:r>
          </a:p>
          <a:p>
            <a:pPr marL="0" indent="0">
              <a:buNone/>
            </a:pPr>
            <a:r>
              <a:rPr lang="en-US" sz="3200" dirty="0" smtClean="0"/>
              <a:t>   &lt;/</a:t>
            </a:r>
            <a:r>
              <a:rPr lang="en-US" sz="3200" dirty="0" err="1" smtClean="0"/>
              <a:t>openQnA</a:t>
            </a:r>
            <a:r>
              <a:rPr lang="en-US" sz="3200" dirty="0" smtClean="0"/>
              <a:t>&gt;</a:t>
            </a:r>
            <a:br>
              <a:rPr lang="en-US" sz="3200" dirty="0" smtClean="0"/>
            </a:br>
            <a:r>
              <a:rPr lang="en-US" sz="3200" dirty="0" smtClean="0"/>
              <a:t>&lt;/</a:t>
            </a:r>
            <a:r>
              <a:rPr lang="en-US" sz="3200" dirty="0" err="1" smtClean="0"/>
              <a:t>codeReview</a:t>
            </a:r>
            <a:r>
              <a:rPr lang="en-US" sz="3200" dirty="0" smtClean="0"/>
              <a:t>&gt;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262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.GetInfo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Tyler Jensen </a:t>
            </a:r>
          </a:p>
          <a:p>
            <a:pPr lvl="1"/>
            <a:r>
              <a:rPr lang="en-US" sz="2800" dirty="0" err="1" smtClean="0">
                <a:hlinkClick r:id="rId2"/>
              </a:rPr>
              <a:t>tyler</a:t>
            </a:r>
            <a:r>
              <a:rPr lang="en-US" sz="2800" dirty="0" smtClean="0">
                <a:hlinkClick r:id="rId2"/>
              </a:rPr>
              <a:t> [at] tsjensen.com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>
                <a:hlinkClick r:id="rId3"/>
              </a:rPr>
              <a:t>http://www.tsjensen.com/blog</a:t>
            </a:r>
            <a:r>
              <a:rPr lang="en-US" sz="2800" dirty="0" smtClean="0"/>
              <a:t> </a:t>
            </a:r>
          </a:p>
          <a:p>
            <a:r>
              <a:rPr lang="en-US" sz="3200" dirty="0"/>
              <a:t>DuoVia.</a:t>
            </a:r>
            <a:r>
              <a:rPr lang="en-US" sz="3200" dirty="0" smtClean="0"/>
              <a:t>MpiVisor &amp; DuoVia.Net</a:t>
            </a:r>
          </a:p>
          <a:p>
            <a:pPr lvl="1"/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www.nuget.org/packages?q=duovia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github.com/duovia/</a:t>
            </a:r>
            <a:r>
              <a:rPr lang="en-US" sz="2800" dirty="0" smtClean="0"/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813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this</a:t>
            </a:r>
            <a:r>
              <a:rPr lang="en-US" sz="4000" dirty="0" smtClean="0"/>
              <a:t>.GetAgenda()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TPL – What, </a:t>
            </a:r>
            <a:r>
              <a:rPr lang="en-US" sz="3600" dirty="0" smtClean="0"/>
              <a:t>Why, How</a:t>
            </a:r>
            <a:endParaRPr lang="en-US" sz="3600" dirty="0"/>
          </a:p>
          <a:p>
            <a:r>
              <a:rPr lang="en-US" sz="3600" dirty="0" smtClean="0"/>
              <a:t>Limitations of Parallel Processing</a:t>
            </a:r>
            <a:endParaRPr lang="en-US" sz="3600" dirty="0"/>
          </a:p>
          <a:p>
            <a:r>
              <a:rPr lang="en-US" sz="3600" dirty="0" smtClean="0"/>
              <a:t>Distributed Parallel – The Hard Way</a:t>
            </a:r>
            <a:endParaRPr lang="en-US" sz="3600" dirty="0"/>
          </a:p>
          <a:p>
            <a:r>
              <a:rPr lang="en-US" sz="3600" dirty="0" smtClean="0"/>
              <a:t>Distributed Parallel – The Easy Way</a:t>
            </a:r>
          </a:p>
          <a:p>
            <a:r>
              <a:rPr lang="en-US" sz="3600" dirty="0" smtClean="0"/>
              <a:t>Demo, Code Review, Q&amp;A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0290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.TaskParallelLibrary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Old School</a:t>
            </a:r>
          </a:p>
          <a:p>
            <a:pPr lvl="1"/>
            <a:r>
              <a:rPr lang="en-US" sz="3400" dirty="0" smtClean="0"/>
              <a:t>Thread</a:t>
            </a:r>
            <a:endParaRPr lang="en-US" sz="3400" dirty="0"/>
          </a:p>
          <a:p>
            <a:pPr lvl="1"/>
            <a:r>
              <a:rPr lang="en-US" sz="3400" dirty="0" smtClean="0"/>
              <a:t>ThreadPool</a:t>
            </a:r>
            <a:endParaRPr lang="en-US" sz="3400" dirty="0"/>
          </a:p>
          <a:p>
            <a:r>
              <a:rPr lang="en-US" sz="3600" dirty="0" smtClean="0"/>
              <a:t>TPL Coolness</a:t>
            </a:r>
          </a:p>
          <a:p>
            <a:pPr lvl="1"/>
            <a:r>
              <a:rPr lang="en-US" sz="3400" dirty="0" smtClean="0"/>
              <a:t>Task and Parallel</a:t>
            </a:r>
          </a:p>
          <a:p>
            <a:pPr lvl="1"/>
            <a:r>
              <a:rPr lang="en-US" sz="3400" dirty="0" smtClean="0"/>
              <a:t>Who?</a:t>
            </a:r>
          </a:p>
          <a:p>
            <a:pPr lvl="1"/>
            <a:r>
              <a:rPr lang="en-US" sz="3400" dirty="0"/>
              <a:t>Why &amp; Where</a:t>
            </a:r>
            <a:r>
              <a:rPr lang="en-US" sz="3400" dirty="0" smtClean="0"/>
              <a:t>?</a:t>
            </a:r>
            <a:endParaRPr lang="en-US" sz="3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43600" y="4797640"/>
            <a:ext cx="489749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from = 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 = 500;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(from, to, index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//do something with index in parallel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43600" y="1810167"/>
            <a:ext cx="489749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tasks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10;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tasks.Add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.Factory.StartNew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//do something with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iLoc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 another thread (probably)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.WaitAll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tasks.ToArray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4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.GetLimitsOfParallelism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Big </a:t>
            </a:r>
            <a:r>
              <a:rPr lang="en-US" sz="3600" dirty="0" smtClean="0"/>
              <a:t>Iron – single </a:t>
            </a:r>
            <a:r>
              <a:rPr lang="en-US" sz="3600" dirty="0"/>
              <a:t>point of failure</a:t>
            </a:r>
          </a:p>
          <a:p>
            <a:pPr lvl="1"/>
            <a:r>
              <a:rPr lang="en-US" sz="3400" dirty="0" smtClean="0"/>
              <a:t>Silicon limits (CPU, RAM)</a:t>
            </a:r>
            <a:endParaRPr lang="en-US" sz="3400" dirty="0"/>
          </a:p>
          <a:p>
            <a:pPr lvl="1"/>
            <a:r>
              <a:rPr lang="en-US" sz="3400" dirty="0" smtClean="0"/>
              <a:t>I/O limits (storage, network)</a:t>
            </a:r>
            <a:endParaRPr lang="en-US" sz="3400" dirty="0"/>
          </a:p>
          <a:p>
            <a:r>
              <a:rPr lang="en-US" sz="3600" dirty="0" smtClean="0"/>
              <a:t>Proximity Problem</a:t>
            </a:r>
          </a:p>
          <a:p>
            <a:pPr lvl="1"/>
            <a:r>
              <a:rPr lang="en-US" sz="3400" dirty="0" smtClean="0"/>
              <a:t>Data sources are distributed</a:t>
            </a:r>
          </a:p>
          <a:p>
            <a:pPr lvl="1"/>
            <a:r>
              <a:rPr lang="en-US" sz="3400" dirty="0" smtClean="0"/>
              <a:t>Process your UK logs in the UK</a:t>
            </a:r>
          </a:p>
          <a:p>
            <a:r>
              <a:rPr lang="en-US" sz="3600" dirty="0" smtClean="0"/>
              <a:t>Others?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0205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.DistributedParallelHard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Hadoop &amp; MS HPC</a:t>
            </a:r>
            <a:endParaRPr lang="en-US" sz="3600" dirty="0"/>
          </a:p>
          <a:p>
            <a:pPr lvl="1"/>
            <a:r>
              <a:rPr lang="en-US" sz="3400" dirty="0" smtClean="0"/>
              <a:t>It’s a cluster</a:t>
            </a:r>
            <a:endParaRPr lang="en-US" sz="3400" dirty="0"/>
          </a:p>
          <a:p>
            <a:pPr lvl="1"/>
            <a:r>
              <a:rPr lang="en-US" sz="3400" dirty="0" smtClean="0"/>
              <a:t>Awkward, tricky, complicated</a:t>
            </a:r>
            <a:endParaRPr lang="en-US" sz="3400" dirty="0"/>
          </a:p>
          <a:p>
            <a:r>
              <a:rPr lang="en-US" sz="3600" dirty="0" smtClean="0"/>
              <a:t>DuoVia.MpiVisor</a:t>
            </a:r>
          </a:p>
          <a:p>
            <a:pPr lvl="1"/>
            <a:r>
              <a:rPr lang="en-US" sz="3400" dirty="0" smtClean="0"/>
              <a:t>Better, less tricky, less complicated</a:t>
            </a:r>
          </a:p>
          <a:p>
            <a:pPr lvl="1"/>
            <a:r>
              <a:rPr lang="en-US" sz="3400" dirty="0" smtClean="0"/>
              <a:t>Not easy enough</a:t>
            </a:r>
          </a:p>
          <a:p>
            <a:r>
              <a:rPr lang="en-US" sz="3600" dirty="0" smtClean="0"/>
              <a:t>Others?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708070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.DistributedParallelEasy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DuoVia.Net.Distributed</a:t>
            </a:r>
            <a:endParaRPr lang="en-US" sz="3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05000" y="2592288"/>
            <a:ext cx="996029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client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Distributor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.Connect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ipEndPoints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//set state on each node - one call per server node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client.OncePerNode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&gt;(501, 3001),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 (source, proxy) =&gt;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proxy.SetState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(source.Item1, source.Item2));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//think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Parallel.For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(also has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loopResult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(0, 10,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 (index, proxy) =&gt;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proxy.DoSomeWork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(index));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results = 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loopResult.Results.ToArray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4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.DistributedFeatures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TPL look and feel (simplified)</a:t>
            </a:r>
          </a:p>
          <a:p>
            <a:pPr lvl="1"/>
            <a:r>
              <a:rPr lang="en-US" sz="3400" dirty="0" smtClean="0"/>
              <a:t>For and </a:t>
            </a:r>
            <a:r>
              <a:rPr lang="en-US" sz="3400" dirty="0" err="1" smtClean="0"/>
              <a:t>ForEach</a:t>
            </a:r>
            <a:endParaRPr lang="en-US" sz="3400" dirty="0" smtClean="0"/>
          </a:p>
          <a:p>
            <a:r>
              <a:rPr lang="en-US" sz="3600" dirty="0" smtClean="0"/>
              <a:t>Runtime deployment</a:t>
            </a:r>
          </a:p>
          <a:p>
            <a:r>
              <a:rPr lang="en-US" sz="3600" dirty="0" smtClean="0"/>
              <a:t>Logging</a:t>
            </a:r>
          </a:p>
          <a:p>
            <a:r>
              <a:rPr lang="en-US" sz="3600" dirty="0" smtClean="0"/>
              <a:t>Single assembly (one </a:t>
            </a:r>
            <a:r>
              <a:rPr lang="en-US" sz="3600" dirty="0" err="1" smtClean="0"/>
              <a:t>NuGet</a:t>
            </a:r>
            <a:r>
              <a:rPr lang="en-US" sz="3600" dirty="0" smtClean="0"/>
              <a:t> package)</a:t>
            </a:r>
          </a:p>
          <a:p>
            <a:r>
              <a:rPr lang="en-US" sz="3600" dirty="0" smtClean="0"/>
              <a:t>Host in any console or Windows Service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04059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.DistributedLimitations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982200" cy="4267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State per node (not shared)</a:t>
            </a:r>
          </a:p>
          <a:p>
            <a:r>
              <a:rPr lang="en-US" sz="3600" dirty="0" smtClean="0"/>
              <a:t>Parameters must be [</a:t>
            </a:r>
            <a:r>
              <a:rPr lang="en-US" sz="3600" dirty="0" smtClean="0">
                <a:solidFill>
                  <a:srgbClr val="00B0F0"/>
                </a:solidFill>
              </a:rPr>
              <a:t>Serializable</a:t>
            </a:r>
            <a:r>
              <a:rPr lang="en-US" sz="3600" dirty="0" smtClean="0"/>
              <a:t>]</a:t>
            </a:r>
          </a:p>
          <a:p>
            <a:r>
              <a:rPr lang="en-US" sz="3600" dirty="0" err="1" smtClean="0"/>
              <a:t>IEnumerable</a:t>
            </a:r>
            <a:r>
              <a:rPr lang="en-US" sz="3600" dirty="0" smtClean="0"/>
              <a:t>&lt;T&gt; and yield return not supported</a:t>
            </a:r>
          </a:p>
          <a:p>
            <a:r>
              <a:rPr lang="en-US" sz="3600" dirty="0" smtClean="0"/>
              <a:t>Socket open per call</a:t>
            </a:r>
          </a:p>
          <a:p>
            <a:r>
              <a:rPr lang="en-US" sz="3600" dirty="0" err="1" smtClean="0"/>
              <a:t>ForEach</a:t>
            </a:r>
            <a:r>
              <a:rPr lang="en-US" sz="3600" dirty="0" smtClean="0"/>
              <a:t> </a:t>
            </a:r>
            <a:r>
              <a:rPr lang="en-US" sz="3600" dirty="0" err="1" smtClean="0"/>
              <a:t>Partioner</a:t>
            </a:r>
            <a:r>
              <a:rPr lang="en-US" sz="3600" dirty="0" smtClean="0"/>
              <a:t> </a:t>
            </a:r>
            <a:r>
              <a:rPr lang="en-US" sz="3600" dirty="0"/>
              <a:t>not supported </a:t>
            </a:r>
            <a:endParaRPr lang="en-US" sz="3600" dirty="0" smtClean="0"/>
          </a:p>
          <a:p>
            <a:r>
              <a:rPr lang="en-US" sz="3600" dirty="0" smtClean="0"/>
              <a:t>Single subscription strategy</a:t>
            </a:r>
          </a:p>
        </p:txBody>
      </p:sp>
    </p:spTree>
    <p:extLst>
      <p:ext uri="{BB962C8B-B14F-4D97-AF65-F5344CB8AC3E}">
        <p14:creationId xmlns:p14="http://schemas.microsoft.com/office/powerpoint/2010/main" val="133350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617</Words>
  <Application>Microsoft Office PowerPoint</Application>
  <PresentationFormat>Widescreen</PresentationFormat>
  <Paragraphs>217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Candara</vt:lpstr>
      <vt:lpstr>Consolas</vt:lpstr>
      <vt:lpstr>Tech Computer 16x9</vt:lpstr>
      <vt:lpstr>DuoVia.Net.Distributed</vt:lpstr>
      <vt:lpstr>this.Me()</vt:lpstr>
      <vt:lpstr>this.GetAgenda()</vt:lpstr>
      <vt:lpstr>this.TaskParallelLibrary</vt:lpstr>
      <vt:lpstr>this.GetLimitsOfParallelism()</vt:lpstr>
      <vt:lpstr>this.DistributedParallelHard</vt:lpstr>
      <vt:lpstr>this.DistributedParallelEasy</vt:lpstr>
      <vt:lpstr>this.DistributedFeatures</vt:lpstr>
      <vt:lpstr>this.DistributedLimitations</vt:lpstr>
      <vt:lpstr>System.Threading.Soup</vt:lpstr>
      <vt:lpstr>System.Threading.Tasks</vt:lpstr>
      <vt:lpstr>this.GetParallelLimits()</vt:lpstr>
      <vt:lpstr>this.SolveParallelProblem()</vt:lpstr>
      <vt:lpstr>this.GetDistributed()</vt:lpstr>
      <vt:lpstr>this.GetRequirements()</vt:lpstr>
      <vt:lpstr>this.GetSearhResults()</vt:lpstr>
      <vt:lpstr>this.RollYourOwn()</vt:lpstr>
      <vt:lpstr>this.GetSearhResults(      DateTime.Then.AddMonths(3))</vt:lpstr>
      <vt:lpstr>this.ShowFindPrimesDemo()</vt:lpstr>
      <vt:lpstr>this.GetApplicability()</vt:lpstr>
      <vt:lpstr>this.GetWhereMpiVisorIsGoing()</vt:lpstr>
      <vt:lpstr>this.DoCodeReview()</vt:lpstr>
      <vt:lpstr>this.GetInfo()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2013-08-31T15:17:26Z</dcterms:created>
  <dcterms:modified xsi:type="dcterms:W3CDTF">2013-09-15T19:39:32Z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