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5" r:id="rId4"/>
    <p:sldId id="277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291" r:id="rId14"/>
    <p:sldId id="289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75" autoAdjust="0"/>
  </p:normalViewPr>
  <p:slideViewPr>
    <p:cSldViewPr>
      <p:cViewPr varScale="1">
        <p:scale>
          <a:sx n="87" d="100"/>
          <a:sy n="87" d="100"/>
        </p:scale>
        <p:origin x="696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9/15/2013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9/15/2013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16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90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90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90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02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63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17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73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93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92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68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73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73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9/15/2013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bad@email.co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uovia/duovia-distributed" TargetMode="External"/><Relationship Id="rId5" Type="http://schemas.openxmlformats.org/officeDocument/2006/relationships/hyperlink" Target="http://www.nuget.org/packages/DuoVia.Net.Distributed/" TargetMode="External"/><Relationship Id="rId4" Type="http://schemas.openxmlformats.org/officeDocument/2006/relationships/hyperlink" Target="http://www.tsjensen.com/blo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165763"/>
            <a:ext cx="11125200" cy="1711037"/>
          </a:xfrm>
        </p:spPr>
        <p:txBody>
          <a:bodyPr>
            <a:normAutofit/>
          </a:bodyPr>
          <a:lstStyle/>
          <a:p>
            <a:r>
              <a:rPr lang="en-US" sz="6600" dirty="0" smtClean="0"/>
              <a:t>DuoVia.Net.Distributed</a:t>
            </a:r>
            <a:endParaRPr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953000"/>
            <a:ext cx="10820400" cy="68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DTPL - Distributed </a:t>
            </a:r>
            <a:r>
              <a:rPr lang="en-US" sz="2800" dirty="0"/>
              <a:t>Task Parallel </a:t>
            </a:r>
            <a:r>
              <a:rPr lang="en-US" sz="2800" dirty="0" smtClean="0"/>
              <a:t>Library</a:t>
            </a:r>
            <a:endParaRPr lang="en-US" sz="2800" dirty="0"/>
          </a:p>
          <a:p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.DoTheDemoAlready</a:t>
            </a:r>
            <a:r>
              <a:rPr lang="en-US" sz="4000" dirty="0" smtClean="0"/>
              <a:t>()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982200" cy="4267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Open Visual Studio</a:t>
            </a:r>
          </a:p>
          <a:p>
            <a:r>
              <a:rPr lang="en-US" sz="3600" dirty="0" smtClean="0"/>
              <a:t>Create a console app</a:t>
            </a:r>
          </a:p>
          <a:p>
            <a:r>
              <a:rPr lang="en-US" sz="3600" dirty="0" smtClean="0"/>
              <a:t>Add an interface and class that implements it</a:t>
            </a:r>
          </a:p>
          <a:p>
            <a:r>
              <a:rPr lang="en-US" sz="3600" dirty="0" smtClean="0"/>
              <a:t>Install NuGet DuoVia.Net.Distributed</a:t>
            </a:r>
          </a:p>
          <a:p>
            <a:r>
              <a:rPr lang="en-US" sz="3600" dirty="0" smtClean="0"/>
              <a:t>Write a little code</a:t>
            </a:r>
          </a:p>
          <a:p>
            <a:r>
              <a:rPr lang="en-US" sz="3600" dirty="0" smtClean="0"/>
              <a:t>Run it</a:t>
            </a:r>
          </a:p>
        </p:txBody>
      </p:sp>
    </p:spTree>
    <p:extLst>
      <p:ext uri="{BB962C8B-B14F-4D97-AF65-F5344CB8AC3E}">
        <p14:creationId xmlns:p14="http://schemas.microsoft.com/office/powerpoint/2010/main" val="2621572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.DistributeIt</a:t>
            </a:r>
            <a:r>
              <a:rPr lang="en-US" sz="4000" dirty="0" smtClean="0"/>
              <a:t>()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982200" cy="4267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May I have a volunteer?</a:t>
            </a:r>
          </a:p>
          <a:p>
            <a:r>
              <a:rPr lang="en-US" sz="3600" dirty="0" smtClean="0"/>
              <a:t>Write console host</a:t>
            </a:r>
          </a:p>
          <a:p>
            <a:r>
              <a:rPr lang="en-US" sz="3600" dirty="0" smtClean="0"/>
              <a:t>Open the port</a:t>
            </a:r>
          </a:p>
          <a:p>
            <a:r>
              <a:rPr lang="en-US" sz="3600" dirty="0" smtClean="0"/>
              <a:t>Run it</a:t>
            </a:r>
          </a:p>
        </p:txBody>
      </p:sp>
    </p:spTree>
    <p:extLst>
      <p:ext uri="{BB962C8B-B14F-4D97-AF65-F5344CB8AC3E}">
        <p14:creationId xmlns:p14="http://schemas.microsoft.com/office/powerpoint/2010/main" val="4012571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.GetRoadmap</a:t>
            </a:r>
            <a:r>
              <a:rPr lang="en-US" sz="4000" dirty="0" smtClean="0"/>
              <a:t>()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495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Unit tests and demos</a:t>
            </a:r>
            <a:endParaRPr lang="en-US" sz="3600" dirty="0" smtClean="0"/>
          </a:p>
          <a:p>
            <a:r>
              <a:rPr lang="en-US" sz="3600" dirty="0" smtClean="0"/>
              <a:t>SOLID-</a:t>
            </a:r>
            <a:r>
              <a:rPr lang="en-US" sz="3600" dirty="0" err="1" smtClean="0"/>
              <a:t>ify</a:t>
            </a:r>
            <a:endParaRPr lang="en-US" sz="3600" dirty="0" smtClean="0"/>
          </a:p>
          <a:p>
            <a:r>
              <a:rPr lang="en-US" sz="3600" dirty="0" smtClean="0"/>
              <a:t>Support IOC for such as: </a:t>
            </a:r>
          </a:p>
          <a:p>
            <a:pPr lvl="1"/>
            <a:r>
              <a:rPr lang="en-US" sz="3200" dirty="0" smtClean="0"/>
              <a:t>Communications – </a:t>
            </a:r>
            <a:r>
              <a:rPr lang="en-US" sz="3200" dirty="0" err="1" smtClean="0"/>
              <a:t>xMQ</a:t>
            </a:r>
            <a:r>
              <a:rPr lang="en-US" sz="3200" dirty="0" smtClean="0"/>
              <a:t>, etc.</a:t>
            </a:r>
          </a:p>
          <a:p>
            <a:pPr lvl="1"/>
            <a:r>
              <a:rPr lang="en-US" sz="3200" dirty="0" smtClean="0"/>
              <a:t>Logging</a:t>
            </a:r>
            <a:endParaRPr lang="en-US" sz="3200" dirty="0" smtClean="0"/>
          </a:p>
          <a:p>
            <a:r>
              <a:rPr lang="en-US" sz="3600" dirty="0" smtClean="0"/>
              <a:t>Documentation</a:t>
            </a:r>
            <a:endParaRPr lang="en-US" sz="36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534400" y="1228635"/>
            <a:ext cx="310373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 cap="sq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True story. I just hit</a:t>
            </a:r>
            <a:br>
              <a:rPr lang="en-US" sz="2400" b="1" dirty="0" smtClean="0">
                <a:solidFill>
                  <a:schemeClr val="bg1"/>
                </a:solidFill>
              </a:rPr>
            </a:br>
            <a:r>
              <a:rPr lang="en-US" sz="2400" b="1" dirty="0" smtClean="0">
                <a:solidFill>
                  <a:schemeClr val="bg1"/>
                </a:solidFill>
              </a:rPr>
              <a:t>Ctrl-Shift-B to compile</a:t>
            </a:r>
            <a:br>
              <a:rPr lang="en-US" sz="2400" b="1" dirty="0" smtClean="0">
                <a:solidFill>
                  <a:schemeClr val="bg1"/>
                </a:solidFill>
              </a:rPr>
            </a:br>
            <a:r>
              <a:rPr lang="en-US" sz="2400" b="1" dirty="0" smtClean="0">
                <a:solidFill>
                  <a:schemeClr val="bg1"/>
                </a:solidFill>
              </a:rPr>
              <a:t>this presentation.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84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.DoCodeReview</a:t>
            </a:r>
            <a:r>
              <a:rPr lang="en-US" sz="4000" dirty="0" smtClean="0"/>
              <a:t>()</a:t>
            </a:r>
            <a:endParaRPr sz="3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&lt;</a:t>
            </a:r>
            <a:r>
              <a:rPr lang="en-US" sz="3200" dirty="0" err="1" smtClean="0"/>
              <a:t>codeReview</a:t>
            </a:r>
            <a:r>
              <a:rPr lang="en-US" sz="3200" dirty="0" smtClean="0"/>
              <a:t>&gt;</a:t>
            </a:r>
            <a:br>
              <a:rPr lang="en-US" sz="3200" dirty="0" smtClean="0"/>
            </a:br>
            <a:r>
              <a:rPr lang="en-US" sz="3200" dirty="0" smtClean="0"/>
              <a:t>   </a:t>
            </a:r>
            <a:r>
              <a:rPr lang="en-US" sz="3200" dirty="0"/>
              <a:t>&lt;</a:t>
            </a:r>
            <a:r>
              <a:rPr lang="en-US" sz="3200" dirty="0" err="1"/>
              <a:t>noteToPresenter</a:t>
            </a:r>
            <a:r>
              <a:rPr lang="en-US" sz="3200" dirty="0" smtClean="0"/>
              <a:t>&gt;</a:t>
            </a:r>
            <a:br>
              <a:rPr lang="en-US" sz="3200" dirty="0" smtClean="0"/>
            </a:br>
            <a:r>
              <a:rPr lang="en-US" sz="3200" dirty="0" smtClean="0"/>
              <a:t>        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Switch to Visual Studio now</a:t>
            </a:r>
            <a:r>
              <a:rPr 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br>
              <a:rPr 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sz="3200" dirty="0" smtClean="0"/>
              <a:t>   </a:t>
            </a:r>
            <a:r>
              <a:rPr lang="en-US" sz="3200" dirty="0"/>
              <a:t>&lt;/</a:t>
            </a:r>
            <a:r>
              <a:rPr lang="en-US" sz="3200" dirty="0" err="1"/>
              <a:t>noteToPresenter</a:t>
            </a:r>
            <a:r>
              <a:rPr lang="en-US" sz="3200" dirty="0"/>
              <a:t>&gt;</a:t>
            </a:r>
            <a:br>
              <a:rPr lang="en-US" sz="3200" dirty="0"/>
            </a:br>
            <a:r>
              <a:rPr lang="en-US" sz="3200" dirty="0"/>
              <a:t>   </a:t>
            </a:r>
            <a:r>
              <a:rPr lang="en-US" sz="3200" dirty="0" smtClean="0"/>
              <a:t>&lt;</a:t>
            </a:r>
            <a:r>
              <a:rPr lang="en-US" sz="3200" dirty="0" err="1" smtClean="0"/>
              <a:t>openQnA</a:t>
            </a:r>
            <a:r>
              <a:rPr lang="en-US" sz="3200" dirty="0" smtClean="0"/>
              <a:t>&gt;</a:t>
            </a:r>
          </a:p>
          <a:p>
            <a:pPr marL="0" indent="0">
              <a:buNone/>
            </a:pPr>
            <a:r>
              <a:rPr lang="en-US" sz="3200" dirty="0" smtClean="0"/>
              <a:t>      </a:t>
            </a:r>
            <a:r>
              <a:rPr lang="en-US" sz="3200" dirty="0"/>
              <a:t>&lt;</a:t>
            </a:r>
            <a:r>
              <a:rPr lang="en-US" sz="3200" dirty="0" err="1"/>
              <a:t>askEasyQuestions</a:t>
            </a:r>
            <a:r>
              <a:rPr lang="en-US" sz="3200" dirty="0"/>
              <a:t> </a:t>
            </a:r>
            <a:r>
              <a:rPr lang="en-US" sz="3200" dirty="0" smtClean="0"/>
              <a:t>/&gt;</a:t>
            </a:r>
          </a:p>
          <a:p>
            <a:pPr marL="0" indent="0">
              <a:buNone/>
            </a:pPr>
            <a:r>
              <a:rPr lang="en-US" sz="3200" dirty="0" smtClean="0"/>
              <a:t>      </a:t>
            </a:r>
            <a:r>
              <a:rPr lang="en-US" sz="3200" dirty="0" smtClean="0">
                <a:solidFill>
                  <a:srgbClr val="92D050"/>
                </a:solidFill>
              </a:rPr>
              <a:t>&lt;!-- &lt;</a:t>
            </a:r>
            <a:r>
              <a:rPr lang="en-US" sz="3200" dirty="0" err="1" smtClean="0">
                <a:solidFill>
                  <a:srgbClr val="92D050"/>
                </a:solidFill>
              </a:rPr>
              <a:t>stumpTheDummy</a:t>
            </a:r>
            <a:r>
              <a:rPr lang="en-US" sz="3200" dirty="0" smtClean="0">
                <a:solidFill>
                  <a:srgbClr val="92D050"/>
                </a:solidFill>
              </a:rPr>
              <a:t> /&gt; --&gt;</a:t>
            </a:r>
          </a:p>
          <a:p>
            <a:pPr marL="0" indent="0">
              <a:buNone/>
            </a:pPr>
            <a:r>
              <a:rPr lang="en-US" sz="3200" dirty="0" smtClean="0"/>
              <a:t>   &lt;/</a:t>
            </a:r>
            <a:r>
              <a:rPr lang="en-US" sz="3200" dirty="0" err="1" smtClean="0"/>
              <a:t>openQnA</a:t>
            </a:r>
            <a:r>
              <a:rPr lang="en-US" sz="3200" dirty="0" smtClean="0"/>
              <a:t>&gt;</a:t>
            </a:r>
            <a:br>
              <a:rPr lang="en-US" sz="3200" dirty="0" smtClean="0"/>
            </a:br>
            <a:r>
              <a:rPr lang="en-US" sz="3200" dirty="0" smtClean="0"/>
              <a:t>&lt;/</a:t>
            </a:r>
            <a:r>
              <a:rPr lang="en-US" sz="3200" dirty="0" err="1" smtClean="0"/>
              <a:t>codeReview</a:t>
            </a:r>
            <a:r>
              <a:rPr lang="en-US" sz="3200" dirty="0" smtClean="0"/>
              <a:t>&gt;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82624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.GetInfo</a:t>
            </a:r>
            <a:r>
              <a:rPr lang="en-US" sz="4000" dirty="0" smtClean="0"/>
              <a:t>()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601200" cy="4267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Tyler Jensen </a:t>
            </a:r>
          </a:p>
          <a:p>
            <a:pPr lvl="1"/>
            <a:r>
              <a:rPr lang="en-US" sz="2800" dirty="0" err="1" smtClean="0">
                <a:hlinkClick r:id="rId3"/>
              </a:rPr>
              <a:t>tyler</a:t>
            </a:r>
            <a:r>
              <a:rPr lang="en-US" sz="2800" dirty="0" smtClean="0">
                <a:hlinkClick r:id="rId3"/>
              </a:rPr>
              <a:t> [at] tsjensen.com</a:t>
            </a:r>
            <a:r>
              <a:rPr lang="en-US" sz="2800" dirty="0" smtClean="0"/>
              <a:t> </a:t>
            </a:r>
          </a:p>
          <a:p>
            <a:pPr lvl="1"/>
            <a:r>
              <a:rPr lang="en-US" sz="2800" dirty="0" smtClean="0">
                <a:hlinkClick r:id="rId4"/>
              </a:rPr>
              <a:t>http://www.tsjensen.com/blog</a:t>
            </a:r>
            <a:r>
              <a:rPr lang="en-US" sz="2800" dirty="0" smtClean="0"/>
              <a:t> </a:t>
            </a:r>
          </a:p>
          <a:p>
            <a:r>
              <a:rPr lang="en-US" sz="3200" dirty="0" smtClean="0"/>
              <a:t>DuoVia.Net.Distributed</a:t>
            </a:r>
            <a:endParaRPr lang="en-US" sz="3200" dirty="0" smtClean="0"/>
          </a:p>
          <a:p>
            <a:pPr lvl="1"/>
            <a:r>
              <a:rPr lang="en-US" sz="2800" dirty="0">
                <a:hlinkClick r:id="rId5"/>
              </a:rPr>
              <a:t>http://www.nuget.org/packages/DuoVia.Net.Distributed</a:t>
            </a:r>
            <a:r>
              <a:rPr lang="en-US" sz="2800" dirty="0" smtClean="0">
                <a:hlinkClick r:id="rId5"/>
              </a:rPr>
              <a:t>/</a:t>
            </a:r>
            <a:r>
              <a:rPr lang="en-US" sz="2800" dirty="0" smtClean="0"/>
              <a:t>  </a:t>
            </a:r>
            <a:endParaRPr lang="en-US" sz="2800" dirty="0" smtClean="0"/>
          </a:p>
          <a:p>
            <a:pPr lvl="1"/>
            <a:r>
              <a:rPr lang="en-US" sz="2800" dirty="0">
                <a:hlinkClick r:id="rId6"/>
              </a:rPr>
              <a:t>https://</a:t>
            </a:r>
            <a:r>
              <a:rPr lang="en-US" sz="2800" dirty="0" smtClean="0">
                <a:hlinkClick r:id="rId6"/>
              </a:rPr>
              <a:t>github.com/duovia/duovia-distributed</a:t>
            </a:r>
            <a:r>
              <a:rPr lang="en-US" sz="2800" dirty="0" smtClean="0"/>
              <a:t>  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38139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this</a:t>
            </a:r>
            <a:r>
              <a:rPr lang="en-US" sz="4000" dirty="0" smtClean="0"/>
              <a:t>.Me()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Tech Writer in 1992</a:t>
            </a:r>
            <a:endParaRPr lang="en-US" sz="3200" dirty="0"/>
          </a:p>
          <a:p>
            <a:r>
              <a:rPr lang="en-US" sz="3200" dirty="0" smtClean="0"/>
              <a:t>ASP &amp; Delphi Dev in 1998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3200" dirty="0" smtClean="0"/>
              <a:t>.</a:t>
            </a:r>
            <a:r>
              <a:rPr lang="en-US" sz="3200" dirty="0" smtClean="0"/>
              <a:t>NET </a:t>
            </a:r>
            <a:r>
              <a:rPr lang="en-US" sz="3200" dirty="0" smtClean="0"/>
              <a:t>since 2001</a:t>
            </a:r>
          </a:p>
          <a:p>
            <a:pPr lvl="1"/>
            <a:r>
              <a:rPr lang="en-US" sz="2400" dirty="0" smtClean="0"/>
              <a:t>Ingenix and a few others</a:t>
            </a:r>
          </a:p>
          <a:p>
            <a:pPr lvl="1"/>
            <a:r>
              <a:rPr lang="en-US" sz="2400" dirty="0" smtClean="0"/>
              <a:t>Ancestry.com since July 2012</a:t>
            </a:r>
          </a:p>
          <a:p>
            <a:r>
              <a:rPr lang="en-US" sz="2800" dirty="0" smtClean="0"/>
              <a:t>return </a:t>
            </a:r>
            <a:r>
              <a:rPr lang="en-US" sz="2800" dirty="0" smtClean="0">
                <a:solidFill>
                  <a:srgbClr val="00B0F0"/>
                </a:solidFill>
                <a:latin typeface="+mj-lt"/>
              </a:rPr>
              <a:t>“{ “name”:  “Tyler Jensen”, </a:t>
            </a:r>
            <a:br>
              <a:rPr lang="en-US" sz="2800" dirty="0" smtClean="0">
                <a:solidFill>
                  <a:srgbClr val="00B0F0"/>
                </a:solidFill>
                <a:latin typeface="+mj-lt"/>
              </a:rPr>
            </a:br>
            <a:r>
              <a:rPr lang="en-US" sz="2800" dirty="0" smtClean="0">
                <a:solidFill>
                  <a:srgbClr val="00B0F0"/>
                </a:solidFill>
                <a:latin typeface="+mj-lt"/>
              </a:rPr>
              <a:t>        “email”: “tyler@tsjensen.com” }”</a:t>
            </a:r>
            <a:r>
              <a:rPr lang="en-US" sz="2800" dirty="0" smtClean="0"/>
              <a:t>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this</a:t>
            </a:r>
            <a:r>
              <a:rPr lang="en-US" sz="4000" dirty="0" smtClean="0"/>
              <a:t>.GetAgenda()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TPL – What, </a:t>
            </a:r>
            <a:r>
              <a:rPr lang="en-US" sz="3600" dirty="0" smtClean="0"/>
              <a:t>Why, How</a:t>
            </a:r>
            <a:endParaRPr lang="en-US" sz="3600" dirty="0"/>
          </a:p>
          <a:p>
            <a:r>
              <a:rPr lang="en-US" sz="3600" dirty="0" smtClean="0"/>
              <a:t>Limitations of Parallel Processing</a:t>
            </a:r>
            <a:endParaRPr lang="en-US" sz="3600" dirty="0"/>
          </a:p>
          <a:p>
            <a:r>
              <a:rPr lang="en-US" sz="3600" dirty="0" smtClean="0"/>
              <a:t>Distributed Parallel – The Hard Way</a:t>
            </a:r>
            <a:endParaRPr lang="en-US" sz="3600" dirty="0"/>
          </a:p>
          <a:p>
            <a:r>
              <a:rPr lang="en-US" sz="3600" dirty="0" smtClean="0"/>
              <a:t>Distributed Parallel – The Easy Way</a:t>
            </a:r>
          </a:p>
          <a:p>
            <a:r>
              <a:rPr lang="en-US" sz="3600" dirty="0" smtClean="0"/>
              <a:t>Demo, Code Review, Q&amp;A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10290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.TaskParallelLibrary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Old School</a:t>
            </a:r>
          </a:p>
          <a:p>
            <a:pPr lvl="1"/>
            <a:r>
              <a:rPr lang="en-US" sz="3400" dirty="0" smtClean="0"/>
              <a:t>Thread</a:t>
            </a:r>
            <a:endParaRPr lang="en-US" sz="3400" dirty="0"/>
          </a:p>
          <a:p>
            <a:pPr lvl="1"/>
            <a:r>
              <a:rPr lang="en-US" sz="3400" dirty="0" smtClean="0"/>
              <a:t>ThreadPool</a:t>
            </a:r>
            <a:endParaRPr lang="en-US" sz="3400" dirty="0"/>
          </a:p>
          <a:p>
            <a:r>
              <a:rPr lang="en-US" sz="3600" dirty="0" smtClean="0"/>
              <a:t>TPL Coolness</a:t>
            </a:r>
          </a:p>
          <a:p>
            <a:pPr lvl="1"/>
            <a:r>
              <a:rPr lang="en-US" sz="3400" dirty="0" smtClean="0"/>
              <a:t>Task and Parallel</a:t>
            </a:r>
          </a:p>
          <a:p>
            <a:pPr lvl="1"/>
            <a:r>
              <a:rPr lang="en-US" sz="3400" dirty="0" smtClean="0"/>
              <a:t>Who?</a:t>
            </a:r>
          </a:p>
          <a:p>
            <a:pPr lvl="1"/>
            <a:r>
              <a:rPr lang="en-US" sz="3400" dirty="0"/>
              <a:t>Why &amp; Where</a:t>
            </a:r>
            <a:r>
              <a:rPr lang="en-US" sz="3400" dirty="0" smtClean="0"/>
              <a:t>?</a:t>
            </a:r>
            <a:endParaRPr lang="en-US" sz="3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943600" y="4797640"/>
            <a:ext cx="4897495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from = 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to = 500;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.For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(from, to, index =&gt;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//do something with index in parallel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943600" y="1810167"/>
            <a:ext cx="4897495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tasks =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0;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&lt; 10;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iLoc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tasks.Add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.Factory.StartNew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 =&gt;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//do something with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iLoc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 another thread (probably)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.WaitAll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tasks.ToArray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());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043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.GetLimitsOfParallelism</a:t>
            </a:r>
            <a:r>
              <a:rPr lang="en-US" sz="4000" dirty="0" smtClean="0"/>
              <a:t>()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Big </a:t>
            </a:r>
            <a:r>
              <a:rPr lang="en-US" sz="3600" dirty="0" smtClean="0"/>
              <a:t>Iron – single </a:t>
            </a:r>
            <a:r>
              <a:rPr lang="en-US" sz="3600" dirty="0"/>
              <a:t>point of failure</a:t>
            </a:r>
          </a:p>
          <a:p>
            <a:pPr lvl="1"/>
            <a:r>
              <a:rPr lang="en-US" sz="3400" dirty="0" smtClean="0"/>
              <a:t>Silicon limits (CPU, RAM)</a:t>
            </a:r>
            <a:endParaRPr lang="en-US" sz="3400" dirty="0"/>
          </a:p>
          <a:p>
            <a:pPr lvl="1"/>
            <a:r>
              <a:rPr lang="en-US" sz="3400" dirty="0" smtClean="0"/>
              <a:t>I/O limits (storage, network)</a:t>
            </a:r>
            <a:endParaRPr lang="en-US" sz="3400" dirty="0"/>
          </a:p>
          <a:p>
            <a:r>
              <a:rPr lang="en-US" sz="3600" dirty="0" smtClean="0"/>
              <a:t>Proximity Problem</a:t>
            </a:r>
          </a:p>
          <a:p>
            <a:pPr lvl="1"/>
            <a:r>
              <a:rPr lang="en-US" sz="3400" dirty="0" smtClean="0"/>
              <a:t>Data sources are distributed</a:t>
            </a:r>
          </a:p>
          <a:p>
            <a:pPr lvl="1"/>
            <a:r>
              <a:rPr lang="en-US" sz="3400" dirty="0" smtClean="0"/>
              <a:t>Process your UK logs in the UK</a:t>
            </a:r>
          </a:p>
          <a:p>
            <a:r>
              <a:rPr lang="en-US" sz="3600" dirty="0" smtClean="0"/>
              <a:t>Others?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502052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.DistributedParallelHard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Hadoop &amp; MS HPC</a:t>
            </a:r>
            <a:endParaRPr lang="en-US" sz="3600" dirty="0"/>
          </a:p>
          <a:p>
            <a:pPr lvl="1"/>
            <a:r>
              <a:rPr lang="en-US" sz="3400" dirty="0" smtClean="0"/>
              <a:t>It’s a cluster</a:t>
            </a:r>
            <a:endParaRPr lang="en-US" sz="3400" dirty="0"/>
          </a:p>
          <a:p>
            <a:pPr lvl="1"/>
            <a:r>
              <a:rPr lang="en-US" sz="3400" dirty="0" smtClean="0"/>
              <a:t>Awkward, tricky, complicated</a:t>
            </a:r>
            <a:endParaRPr lang="en-US" sz="3400" dirty="0"/>
          </a:p>
          <a:p>
            <a:r>
              <a:rPr lang="en-US" sz="3600" dirty="0" smtClean="0"/>
              <a:t>DuoVia.MpiVisor</a:t>
            </a:r>
          </a:p>
          <a:p>
            <a:pPr lvl="1"/>
            <a:r>
              <a:rPr lang="en-US" sz="3400" dirty="0" smtClean="0"/>
              <a:t>Better, less tricky, less complicated</a:t>
            </a:r>
          </a:p>
          <a:p>
            <a:pPr lvl="1"/>
            <a:r>
              <a:rPr lang="en-US" sz="3400" dirty="0" smtClean="0"/>
              <a:t>Not easy enough</a:t>
            </a:r>
          </a:p>
          <a:p>
            <a:r>
              <a:rPr lang="en-US" sz="3600" dirty="0" smtClean="0"/>
              <a:t>Others?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708070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.DistributedParallelEasy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DuoVia.Net.Distributed</a:t>
            </a:r>
            <a:endParaRPr lang="en-US" sz="3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05000" y="2592288"/>
            <a:ext cx="9960293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client =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Distributor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.Connect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ITest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ipEndPoints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//set state on each node - one call per server node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client.OncePerNode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&gt;(501, 3001),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   (source, proxy) =&gt;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proxy.SetState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(source.Item1, source.Item2));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//think </a:t>
            </a:r>
            <a:r>
              <a:rPr lang="en-US" sz="20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Parallel.For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 (also has ForEach)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loopResult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client.For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(0, 10,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   (index, proxy) =&gt;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proxy.DoSomeWork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(index));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</a:t>
            </a: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results = 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loopResult.Results.ToArray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145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.DistributedFeatures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TPL look and feel (simplified)</a:t>
            </a:r>
          </a:p>
          <a:p>
            <a:pPr lvl="1"/>
            <a:r>
              <a:rPr lang="en-US" sz="3400" dirty="0" smtClean="0"/>
              <a:t>For and ForEach</a:t>
            </a:r>
          </a:p>
          <a:p>
            <a:r>
              <a:rPr lang="en-US" sz="3600" dirty="0" smtClean="0"/>
              <a:t>Runtime deployment</a:t>
            </a:r>
          </a:p>
          <a:p>
            <a:r>
              <a:rPr lang="en-US" sz="3600" dirty="0" smtClean="0"/>
              <a:t>Logging</a:t>
            </a:r>
          </a:p>
          <a:p>
            <a:r>
              <a:rPr lang="en-US" sz="3600" dirty="0" smtClean="0"/>
              <a:t>Single assembly (one NuGet package)</a:t>
            </a:r>
          </a:p>
          <a:p>
            <a:r>
              <a:rPr lang="en-US" sz="3600" dirty="0" smtClean="0"/>
              <a:t>Host in any console or Windows Service</a:t>
            </a:r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040592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this</a:t>
            </a:r>
            <a:r>
              <a:rPr lang="en-US" sz="4000" dirty="0" err="1" smtClean="0"/>
              <a:t>.DistributedLimitations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982200" cy="4267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State per node (not shared)</a:t>
            </a:r>
          </a:p>
          <a:p>
            <a:r>
              <a:rPr lang="en-US" sz="3600" dirty="0" smtClean="0"/>
              <a:t>Parameters must be [</a:t>
            </a:r>
            <a:r>
              <a:rPr lang="en-US" sz="3600" dirty="0" smtClean="0">
                <a:solidFill>
                  <a:srgbClr val="00B0F0"/>
                </a:solidFill>
              </a:rPr>
              <a:t>Serializable</a:t>
            </a:r>
            <a:r>
              <a:rPr lang="en-US" sz="3600" dirty="0" smtClean="0"/>
              <a:t>]</a:t>
            </a:r>
          </a:p>
          <a:p>
            <a:r>
              <a:rPr lang="en-US" sz="3600" dirty="0" smtClean="0"/>
              <a:t>IEnumerable&lt;T&gt; and yield return not supported</a:t>
            </a:r>
          </a:p>
          <a:p>
            <a:r>
              <a:rPr lang="en-US" sz="3600" dirty="0" smtClean="0"/>
              <a:t>Socket open per call</a:t>
            </a:r>
          </a:p>
          <a:p>
            <a:r>
              <a:rPr lang="en-US" sz="3600" dirty="0" smtClean="0"/>
              <a:t>ForEach Partioner </a:t>
            </a:r>
            <a:r>
              <a:rPr lang="en-US" sz="3600" dirty="0"/>
              <a:t>not supported </a:t>
            </a:r>
            <a:endParaRPr lang="en-US" sz="3600" dirty="0" smtClean="0"/>
          </a:p>
          <a:p>
            <a:r>
              <a:rPr lang="en-US" sz="3600" dirty="0" smtClean="0"/>
              <a:t>Single subscription strategy</a:t>
            </a:r>
          </a:p>
        </p:txBody>
      </p:sp>
    </p:spTree>
    <p:extLst>
      <p:ext uri="{BB962C8B-B14F-4D97-AF65-F5344CB8AC3E}">
        <p14:creationId xmlns:p14="http://schemas.microsoft.com/office/powerpoint/2010/main" val="1333505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325</Words>
  <Application>Microsoft Office PowerPoint</Application>
  <PresentationFormat>Widescreen</PresentationFormat>
  <Paragraphs>130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Candara</vt:lpstr>
      <vt:lpstr>Consolas</vt:lpstr>
      <vt:lpstr>Tech Computer 16x9</vt:lpstr>
      <vt:lpstr>DuoVia.Net.Distributed</vt:lpstr>
      <vt:lpstr>this.Me()</vt:lpstr>
      <vt:lpstr>this.GetAgenda()</vt:lpstr>
      <vt:lpstr>this.TaskParallelLibrary</vt:lpstr>
      <vt:lpstr>this.GetLimitsOfParallelism()</vt:lpstr>
      <vt:lpstr>this.DistributedParallelHard</vt:lpstr>
      <vt:lpstr>this.DistributedParallelEasy</vt:lpstr>
      <vt:lpstr>this.DistributedFeatures</vt:lpstr>
      <vt:lpstr>this.DistributedLimitations</vt:lpstr>
      <vt:lpstr>this.DoTheDemoAlready()</vt:lpstr>
      <vt:lpstr>this.DistributeIt()</vt:lpstr>
      <vt:lpstr>this.GetRoadmap()</vt:lpstr>
      <vt:lpstr>this.DoCodeReview()</vt:lpstr>
      <vt:lpstr>this.GetInfo()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2013-08-31T15:17:26Z</dcterms:created>
  <dcterms:modified xsi:type="dcterms:W3CDTF">2013-09-16T02:49:29Z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